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6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87"/>
  </p:notesMasterIdLst>
  <p:sldIdLst>
    <p:sldId id="256" r:id="rId2"/>
    <p:sldId id="258" r:id="rId3"/>
    <p:sldId id="362" r:id="rId4"/>
    <p:sldId id="260" r:id="rId5"/>
    <p:sldId id="309" r:id="rId6"/>
    <p:sldId id="262" r:id="rId7"/>
    <p:sldId id="432" r:id="rId8"/>
    <p:sldId id="361" r:id="rId9"/>
    <p:sldId id="264" r:id="rId10"/>
    <p:sldId id="268" r:id="rId11"/>
    <p:sldId id="358" r:id="rId12"/>
    <p:sldId id="359" r:id="rId13"/>
    <p:sldId id="360" r:id="rId14"/>
    <p:sldId id="365" r:id="rId15"/>
    <p:sldId id="395" r:id="rId16"/>
    <p:sldId id="396" r:id="rId17"/>
    <p:sldId id="397" r:id="rId18"/>
    <p:sldId id="405" r:id="rId19"/>
    <p:sldId id="275" r:id="rId20"/>
    <p:sldId id="352" r:id="rId21"/>
    <p:sldId id="273" r:id="rId22"/>
    <p:sldId id="277" r:id="rId23"/>
    <p:sldId id="353" r:id="rId24"/>
    <p:sldId id="354" r:id="rId25"/>
    <p:sldId id="356" r:id="rId26"/>
    <p:sldId id="355" r:id="rId27"/>
    <p:sldId id="357" r:id="rId28"/>
    <p:sldId id="285" r:id="rId29"/>
    <p:sldId id="368" r:id="rId30"/>
    <p:sldId id="367" r:id="rId31"/>
    <p:sldId id="369" r:id="rId32"/>
    <p:sldId id="366" r:id="rId33"/>
    <p:sldId id="370" r:id="rId34"/>
    <p:sldId id="372" r:id="rId35"/>
    <p:sldId id="373" r:id="rId36"/>
    <p:sldId id="374" r:id="rId37"/>
    <p:sldId id="443" r:id="rId38"/>
    <p:sldId id="444" r:id="rId39"/>
    <p:sldId id="445" r:id="rId40"/>
    <p:sldId id="446" r:id="rId41"/>
    <p:sldId id="375" r:id="rId42"/>
    <p:sldId id="376" r:id="rId43"/>
    <p:sldId id="377" r:id="rId44"/>
    <p:sldId id="378" r:id="rId45"/>
    <p:sldId id="379" r:id="rId46"/>
    <p:sldId id="380" r:id="rId47"/>
    <p:sldId id="381" r:id="rId48"/>
    <p:sldId id="392" r:id="rId49"/>
    <p:sldId id="382" r:id="rId50"/>
    <p:sldId id="391" r:id="rId51"/>
    <p:sldId id="393" r:id="rId52"/>
    <p:sldId id="383" r:id="rId53"/>
    <p:sldId id="384" r:id="rId54"/>
    <p:sldId id="385" r:id="rId55"/>
    <p:sldId id="386" r:id="rId56"/>
    <p:sldId id="387" r:id="rId57"/>
    <p:sldId id="394" r:id="rId58"/>
    <p:sldId id="389" r:id="rId59"/>
    <p:sldId id="363" r:id="rId60"/>
    <p:sldId id="399" r:id="rId61"/>
    <p:sldId id="447" r:id="rId62"/>
    <p:sldId id="400" r:id="rId63"/>
    <p:sldId id="401" r:id="rId64"/>
    <p:sldId id="402" r:id="rId65"/>
    <p:sldId id="403" r:id="rId66"/>
    <p:sldId id="404" r:id="rId67"/>
    <p:sldId id="364" r:id="rId68"/>
    <p:sldId id="407" r:id="rId69"/>
    <p:sldId id="408" r:id="rId70"/>
    <p:sldId id="427" r:id="rId71"/>
    <p:sldId id="428" r:id="rId72"/>
    <p:sldId id="429" r:id="rId73"/>
    <p:sldId id="430" r:id="rId74"/>
    <p:sldId id="431" r:id="rId75"/>
    <p:sldId id="436" r:id="rId76"/>
    <p:sldId id="442" r:id="rId77"/>
    <p:sldId id="438" r:id="rId78"/>
    <p:sldId id="433" r:id="rId79"/>
    <p:sldId id="439" r:id="rId80"/>
    <p:sldId id="434" r:id="rId81"/>
    <p:sldId id="435" r:id="rId82"/>
    <p:sldId id="440" r:id="rId83"/>
    <p:sldId id="441" r:id="rId84"/>
    <p:sldId id="448" r:id="rId85"/>
    <p:sldId id="324" r:id="rId8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436C"/>
    <a:srgbClr val="47FFED"/>
    <a:srgbClr val="B3FFF7"/>
    <a:srgbClr val="05294A"/>
    <a:srgbClr val="5F7D95"/>
    <a:srgbClr val="45698A"/>
    <a:srgbClr val="0B5394"/>
    <a:srgbClr val="77D4CB"/>
    <a:srgbClr val="3D85C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C4355E-E9B7-4BD4-8386-D6861568D075}">
  <a:tblStyle styleId="{DCC4355E-E9B7-4BD4-8386-D6861568D0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explosion val="12"/>
            <c:spPr>
              <a:solidFill>
                <a:schemeClr val="accent1"/>
              </a:solidFill>
              <a:ln w="19050">
                <a:noFill/>
              </a:ln>
              <a:effectLst/>
            </c:spPr>
            <c:extLst>
              <c:ext xmlns:c16="http://schemas.microsoft.com/office/drawing/2014/chart" uri="{C3380CC4-5D6E-409C-BE32-E72D297353CC}">
                <c16:uniqueId val="{00000004-C457-42E8-ABBD-0733611732BA}"/>
              </c:ext>
            </c:extLst>
          </c:dPt>
          <c:dPt>
            <c:idx val="1"/>
            <c:bubble3D val="0"/>
            <c:explosion val="11"/>
            <c:spPr>
              <a:solidFill>
                <a:srgbClr val="0B5394"/>
              </a:solidFill>
              <a:ln w="19050">
                <a:noFill/>
              </a:ln>
              <a:effectLst/>
            </c:spPr>
            <c:extLst>
              <c:ext xmlns:c16="http://schemas.microsoft.com/office/drawing/2014/chart" uri="{C3380CC4-5D6E-409C-BE32-E72D297353CC}">
                <c16:uniqueId val="{00000002-C457-42E8-ABBD-0733611732BA}"/>
              </c:ext>
            </c:extLst>
          </c:dPt>
          <c:dPt>
            <c:idx val="2"/>
            <c:bubble3D val="0"/>
            <c:explosion val="11"/>
            <c:spPr>
              <a:solidFill>
                <a:srgbClr val="007E72"/>
              </a:solidFill>
              <a:ln w="19050">
                <a:noFill/>
              </a:ln>
              <a:effectLst/>
            </c:spPr>
            <c:extLst>
              <c:ext xmlns:c16="http://schemas.microsoft.com/office/drawing/2014/chart" uri="{C3380CC4-5D6E-409C-BE32-E72D297353CC}">
                <c16:uniqueId val="{00000003-C457-42E8-ABBD-0733611732BA}"/>
              </c:ext>
            </c:extLst>
          </c:dPt>
          <c:dPt>
            <c:idx val="3"/>
            <c:bubble3D val="0"/>
            <c:explosion val="12"/>
            <c:spPr>
              <a:solidFill>
                <a:schemeClr val="accent4"/>
              </a:solidFill>
              <a:ln w="19050">
                <a:noFill/>
              </a:ln>
              <a:effectLst/>
            </c:spPr>
            <c:extLst>
              <c:ext xmlns:c16="http://schemas.microsoft.com/office/drawing/2014/chart" uri="{C3380CC4-5D6E-409C-BE32-E72D297353CC}">
                <c16:uniqueId val="{00000005-C457-42E8-ABBD-0733611732B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0-C457-42E8-ABBD-0733611732BA}"/>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Sex</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56A1-459F-A50F-8C4DA06D77E9}"/>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56A1-459F-A50F-8C4DA06D77E9}"/>
              </c:ext>
            </c:extLst>
          </c:dPt>
          <c:cat>
            <c:strRef>
              <c:f>Sheet1!$A$2:$A$3</c:f>
              <c:strCache>
                <c:ptCount val="2"/>
                <c:pt idx="0">
                  <c:v>Male</c:v>
                </c:pt>
                <c:pt idx="1">
                  <c:v>Female</c:v>
                </c:pt>
              </c:strCache>
            </c:strRef>
          </c:cat>
          <c:val>
            <c:numRef>
              <c:f>Sheet1!$B$2:$B$3</c:f>
              <c:numCache>
                <c:formatCode>General</c:formatCode>
                <c:ptCount val="2"/>
                <c:pt idx="0">
                  <c:v>675</c:v>
                </c:pt>
                <c:pt idx="1">
                  <c:v>662</c:v>
                </c:pt>
              </c:numCache>
            </c:numRef>
          </c:val>
          <c:extLst>
            <c:ext xmlns:c16="http://schemas.microsoft.com/office/drawing/2014/chart" uri="{C3380CC4-5D6E-409C-BE32-E72D297353CC}">
              <c16:uniqueId val="{00000000-6D98-4646-971A-C1AF18CDEAE6}"/>
            </c:ext>
          </c:extLst>
        </c:ser>
        <c:dLbls>
          <c:showLegendKey val="0"/>
          <c:showVal val="0"/>
          <c:showCatName val="0"/>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Children</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3E8F-450A-A34F-00F00DDCDF7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3E8F-450A-A34F-00F00DDCDF7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44A5-4D82-8FAD-9FD99014F49A}"/>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44A5-4D82-8FAD-9FD99014F49A}"/>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44A5-4D82-8FAD-9FD99014F49A}"/>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44A5-4D82-8FAD-9FD99014F49A}"/>
              </c:ext>
            </c:extLst>
          </c:dPt>
          <c:cat>
            <c:numRef>
              <c:f>Sheet1!$A$2:$A$7</c:f>
              <c:numCache>
                <c:formatCode>General</c:formatCode>
                <c:ptCount val="6"/>
                <c:pt idx="0">
                  <c:v>0</c:v>
                </c:pt>
                <c:pt idx="1">
                  <c:v>1</c:v>
                </c:pt>
                <c:pt idx="2">
                  <c:v>2</c:v>
                </c:pt>
                <c:pt idx="3">
                  <c:v>3</c:v>
                </c:pt>
                <c:pt idx="4">
                  <c:v>4</c:v>
                </c:pt>
                <c:pt idx="5">
                  <c:v>5</c:v>
                </c:pt>
              </c:numCache>
            </c:numRef>
          </c:cat>
          <c:val>
            <c:numRef>
              <c:f>Sheet1!$B$2:$B$7</c:f>
              <c:numCache>
                <c:formatCode>General</c:formatCode>
                <c:ptCount val="6"/>
                <c:pt idx="0">
                  <c:v>573</c:v>
                </c:pt>
                <c:pt idx="1">
                  <c:v>324</c:v>
                </c:pt>
                <c:pt idx="2">
                  <c:v>240</c:v>
                </c:pt>
                <c:pt idx="3">
                  <c:v>157</c:v>
                </c:pt>
                <c:pt idx="4">
                  <c:v>25</c:v>
                </c:pt>
                <c:pt idx="5">
                  <c:v>18</c:v>
                </c:pt>
              </c:numCache>
            </c:numRef>
          </c:val>
          <c:extLst>
            <c:ext xmlns:c16="http://schemas.microsoft.com/office/drawing/2014/chart" uri="{C3380CC4-5D6E-409C-BE32-E72D297353CC}">
              <c16:uniqueId val="{00000004-3E8F-450A-A34F-00F00DDCDF73}"/>
            </c:ext>
          </c:extLst>
        </c:ser>
        <c:dLbls>
          <c:showLegendKey val="0"/>
          <c:showVal val="0"/>
          <c:showCatName val="0"/>
          <c:showSerName val="0"/>
          <c:showPercent val="0"/>
          <c:showBubbleSize val="0"/>
          <c:showLeaderLines val="1"/>
        </c:dLbls>
      </c:pie3D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Region</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FA8F-40EB-92B0-721E29D3A7C3}"/>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FA8F-40EB-92B0-721E29D3A7C3}"/>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FA8F-40EB-92B0-721E29D3A7C3}"/>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FA8F-40EB-92B0-721E29D3A7C3}"/>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FA8F-40EB-92B0-721E29D3A7C3}"/>
              </c:ext>
            </c:extLst>
          </c:dPt>
          <c:dPt>
            <c:idx val="5"/>
            <c:bubble3D val="0"/>
            <c:spPr>
              <a:solidFill>
                <a:schemeClr val="accent6"/>
              </a:solidFill>
              <a:ln w="25400">
                <a:solidFill>
                  <a:schemeClr val="lt1"/>
                </a:solidFill>
              </a:ln>
              <a:effectLst/>
              <a:sp3d contourW="25400">
                <a:contourClr>
                  <a:schemeClr val="lt1"/>
                </a:contourClr>
              </a:sp3d>
            </c:spPr>
            <c:extLst>
              <c:ext xmlns:c16="http://schemas.microsoft.com/office/drawing/2014/chart" uri="{C3380CC4-5D6E-409C-BE32-E72D297353CC}">
                <c16:uniqueId val="{0000000B-FA8F-40EB-92B0-721E29D3A7C3}"/>
              </c:ext>
            </c:extLst>
          </c:dPt>
          <c:cat>
            <c:strRef>
              <c:f>Sheet1!$A$2:$A$5</c:f>
              <c:strCache>
                <c:ptCount val="4"/>
                <c:pt idx="0">
                  <c:v>Northeast</c:v>
                </c:pt>
                <c:pt idx="1">
                  <c:v>Northwest</c:v>
                </c:pt>
                <c:pt idx="2">
                  <c:v>Southeast</c:v>
                </c:pt>
                <c:pt idx="3">
                  <c:v>Southwest</c:v>
                </c:pt>
              </c:strCache>
            </c:strRef>
          </c:cat>
          <c:val>
            <c:numRef>
              <c:f>Sheet1!$B$2:$B$5</c:f>
              <c:numCache>
                <c:formatCode>General</c:formatCode>
                <c:ptCount val="4"/>
                <c:pt idx="0">
                  <c:v>324</c:v>
                </c:pt>
                <c:pt idx="1">
                  <c:v>324</c:v>
                </c:pt>
                <c:pt idx="2">
                  <c:v>364</c:v>
                </c:pt>
                <c:pt idx="3">
                  <c:v>325</c:v>
                </c:pt>
              </c:numCache>
            </c:numRef>
          </c:val>
          <c:extLst>
            <c:ext xmlns:c16="http://schemas.microsoft.com/office/drawing/2014/chart" uri="{C3380CC4-5D6E-409C-BE32-E72D297353CC}">
              <c16:uniqueId val="{0000000C-FA8F-40EB-92B0-721E29D3A7C3}"/>
            </c:ext>
          </c:extLst>
        </c:ser>
        <c:dLbls>
          <c:showLegendKey val="0"/>
          <c:showVal val="0"/>
          <c:showCatName val="0"/>
          <c:showSerName val="0"/>
          <c:showPercent val="0"/>
          <c:showBubbleSize val="0"/>
          <c:showLeaderLines val="1"/>
        </c:dLbls>
      </c:pie3DChart>
      <c:spPr>
        <a:noFill/>
        <a:ln>
          <a:noFill/>
        </a:ln>
        <a:effectLst/>
      </c:spPr>
    </c:plotArea>
    <c:legend>
      <c:legendPos val="r"/>
      <c:layout>
        <c:manualLayout>
          <c:xMode val="edge"/>
          <c:yMode val="edge"/>
          <c:x val="0.62392491212325185"/>
          <c:y val="0.27426417622549715"/>
          <c:w val="0.34758058484780496"/>
          <c:h val="0.49318091751636078"/>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Smoker</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"$"#,##0_);[Red]\("$"#,##0\)</c:formatCode>
                <c:ptCount val="1"/>
                <c:pt idx="0">
                  <c:v>32050</c:v>
                </c:pt>
              </c:numCache>
            </c:numRef>
          </c:val>
          <c:extLst>
            <c:ext xmlns:c16="http://schemas.microsoft.com/office/drawing/2014/chart" uri="{C3380CC4-5D6E-409C-BE32-E72D297353CC}">
              <c16:uniqueId val="{00000000-1611-4AA1-9284-0D892C181E16}"/>
            </c:ext>
          </c:extLst>
        </c:ser>
        <c:ser>
          <c:idx val="1"/>
          <c:order val="1"/>
          <c:tx>
            <c:strRef>
              <c:f>Sheet1!$C$1</c:f>
              <c:strCache>
                <c:ptCount val="1"/>
                <c:pt idx="0">
                  <c:v>Non Smoker</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"$"#,##0_);[Red]\("$"#,##0\)</c:formatCode>
                <c:ptCount val="1"/>
                <c:pt idx="0">
                  <c:v>8441</c:v>
                </c:pt>
              </c:numCache>
            </c:numRef>
          </c:val>
          <c:extLst>
            <c:ext xmlns:c16="http://schemas.microsoft.com/office/drawing/2014/chart" uri="{C3380CC4-5D6E-409C-BE32-E72D297353CC}">
              <c16:uniqueId val="{00000001-1611-4AA1-9284-0D892C181E16}"/>
            </c:ext>
          </c:extLst>
        </c:ser>
        <c:dLbls>
          <c:showLegendKey val="0"/>
          <c:showVal val="0"/>
          <c:showCatName val="0"/>
          <c:showSerName val="0"/>
          <c:showPercent val="0"/>
          <c:showBubbleSize val="0"/>
        </c:dLbls>
        <c:gapWidth val="219"/>
        <c:overlap val="-27"/>
        <c:axId val="751303440"/>
        <c:axId val="751304272"/>
      </c:barChart>
      <c:catAx>
        <c:axId val="751303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1304272"/>
        <c:crosses val="autoZero"/>
        <c:auto val="1"/>
        <c:lblAlgn val="ctr"/>
        <c:lblOffset val="100"/>
        <c:noMultiLvlLbl val="0"/>
      </c:catAx>
      <c:valAx>
        <c:axId val="751304272"/>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130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male</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"$"#,##0_);[Red]\("$"#,##0\)</c:formatCode>
                <c:ptCount val="1"/>
                <c:pt idx="0">
                  <c:v>13975</c:v>
                </c:pt>
              </c:numCache>
            </c:numRef>
          </c:val>
          <c:extLst>
            <c:ext xmlns:c16="http://schemas.microsoft.com/office/drawing/2014/chart" uri="{C3380CC4-5D6E-409C-BE32-E72D297353CC}">
              <c16:uniqueId val="{00000000-6FFE-4EB9-AF80-2121F9B8E072}"/>
            </c:ext>
          </c:extLst>
        </c:ser>
        <c:ser>
          <c:idx val="1"/>
          <c:order val="1"/>
          <c:tx>
            <c:strRef>
              <c:f>Sheet1!$C$1</c:f>
              <c:strCache>
                <c:ptCount val="1"/>
                <c:pt idx="0">
                  <c:v>female</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"$"#,##0_);[Red]\("$"#,##0\)</c:formatCode>
                <c:ptCount val="1"/>
                <c:pt idx="0">
                  <c:v>12570</c:v>
                </c:pt>
              </c:numCache>
            </c:numRef>
          </c:val>
          <c:extLst>
            <c:ext xmlns:c16="http://schemas.microsoft.com/office/drawing/2014/chart" uri="{C3380CC4-5D6E-409C-BE32-E72D297353CC}">
              <c16:uniqueId val="{00000001-6FFE-4EB9-AF80-2121F9B8E072}"/>
            </c:ext>
          </c:extLst>
        </c:ser>
        <c:dLbls>
          <c:showLegendKey val="0"/>
          <c:showVal val="0"/>
          <c:showCatName val="0"/>
          <c:showSerName val="0"/>
          <c:showPercent val="0"/>
          <c:showBubbleSize val="0"/>
        </c:dLbls>
        <c:gapWidth val="219"/>
        <c:overlap val="-27"/>
        <c:axId val="751303440"/>
        <c:axId val="751304272"/>
      </c:barChart>
      <c:catAx>
        <c:axId val="751303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1304272"/>
        <c:crosses val="autoZero"/>
        <c:auto val="1"/>
        <c:lblAlgn val="ctr"/>
        <c:lblOffset val="100"/>
        <c:noMultiLvlLbl val="0"/>
      </c:catAx>
      <c:valAx>
        <c:axId val="751304272"/>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130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Column1</c:v>
                </c:pt>
              </c:strCache>
            </c:strRef>
          </c:tx>
          <c:spPr>
            <a:solidFill>
              <a:schemeClr val="accent1"/>
            </a:solidFill>
            <a:ln>
              <a:noFill/>
            </a:ln>
            <a:effectLst/>
          </c:spPr>
          <c:invertIfNegative val="0"/>
          <c:cat>
            <c:strRef>
              <c:f>Sheet1!$A$2:$A$5</c:f>
              <c:strCache>
                <c:ptCount val="4"/>
                <c:pt idx="0">
                  <c:v>Northeast</c:v>
                </c:pt>
                <c:pt idx="1">
                  <c:v>Northwest</c:v>
                </c:pt>
                <c:pt idx="2">
                  <c:v>Southeast</c:v>
                </c:pt>
                <c:pt idx="3">
                  <c:v>Southwest</c:v>
                </c:pt>
              </c:strCache>
            </c:strRef>
          </c:cat>
          <c:val>
            <c:numRef>
              <c:f>Sheet1!$B$2:$B$5</c:f>
              <c:numCache>
                <c:formatCode>General</c:formatCode>
                <c:ptCount val="4"/>
                <c:pt idx="0" formatCode="&quot;$&quot;#,##0_);[Red]\(&quot;$&quot;#,##0\)">
                  <c:v>13406</c:v>
                </c:pt>
                <c:pt idx="1">
                  <c:v>12451</c:v>
                </c:pt>
                <c:pt idx="2">
                  <c:v>14735</c:v>
                </c:pt>
                <c:pt idx="3">
                  <c:v>12347</c:v>
                </c:pt>
              </c:numCache>
            </c:numRef>
          </c:val>
          <c:extLst>
            <c:ext xmlns:c16="http://schemas.microsoft.com/office/drawing/2014/chart" uri="{C3380CC4-5D6E-409C-BE32-E72D297353CC}">
              <c16:uniqueId val="{00000000-1611-4AA1-9284-0D892C181E16}"/>
            </c:ext>
          </c:extLst>
        </c:ser>
        <c:dLbls>
          <c:showLegendKey val="0"/>
          <c:showVal val="0"/>
          <c:showCatName val="0"/>
          <c:showSerName val="0"/>
          <c:showPercent val="0"/>
          <c:showBubbleSize val="0"/>
        </c:dLbls>
        <c:gapWidth val="219"/>
        <c:overlap val="-27"/>
        <c:axId val="751303440"/>
        <c:axId val="751304272"/>
      </c:barChart>
      <c:catAx>
        <c:axId val="75130344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1304272"/>
        <c:crosses val="autoZero"/>
        <c:auto val="1"/>
        <c:lblAlgn val="ctr"/>
        <c:lblOffset val="100"/>
        <c:noMultiLvlLbl val="0"/>
      </c:catAx>
      <c:valAx>
        <c:axId val="751304272"/>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13034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0</c:v>
                </c:pt>
              </c:strCache>
            </c:strRef>
          </c:tx>
          <c:spPr>
            <a:solidFill>
              <a:schemeClr val="accent1"/>
            </a:solidFill>
            <a:ln>
              <a:noFill/>
            </a:ln>
            <a:effectLst/>
          </c:spPr>
          <c:invertIfNegative val="0"/>
          <c:cat>
            <c:numRef>
              <c:f>Sheet1!$A$2</c:f>
              <c:numCache>
                <c:formatCode>General</c:formatCode>
                <c:ptCount val="1"/>
              </c:numCache>
            </c:numRef>
          </c:cat>
          <c:val>
            <c:numRef>
              <c:f>Sheet1!$B$2</c:f>
              <c:numCache>
                <c:formatCode>"$"#,##0_);[Red]\("$"#,##0\)</c:formatCode>
                <c:ptCount val="1"/>
                <c:pt idx="0">
                  <c:v>12385</c:v>
                </c:pt>
              </c:numCache>
            </c:numRef>
          </c:val>
          <c:extLst>
            <c:ext xmlns:c16="http://schemas.microsoft.com/office/drawing/2014/chart" uri="{C3380CC4-5D6E-409C-BE32-E72D297353CC}">
              <c16:uniqueId val="{00000000-6FFE-4EB9-AF80-2121F9B8E072}"/>
            </c:ext>
          </c:extLst>
        </c:ser>
        <c:ser>
          <c:idx val="1"/>
          <c:order val="1"/>
          <c:tx>
            <c:strRef>
              <c:f>Sheet1!$C$1</c:f>
              <c:strCache>
                <c:ptCount val="1"/>
                <c:pt idx="0">
                  <c:v>1</c:v>
                </c:pt>
              </c:strCache>
            </c:strRef>
          </c:tx>
          <c:spPr>
            <a:solidFill>
              <a:schemeClr val="accent2"/>
            </a:solidFill>
            <a:ln>
              <a:noFill/>
            </a:ln>
            <a:effectLst/>
          </c:spPr>
          <c:invertIfNegative val="0"/>
          <c:cat>
            <c:numRef>
              <c:f>Sheet1!$A$2</c:f>
              <c:numCache>
                <c:formatCode>General</c:formatCode>
                <c:ptCount val="1"/>
              </c:numCache>
            </c:numRef>
          </c:cat>
          <c:val>
            <c:numRef>
              <c:f>Sheet1!$C$2</c:f>
              <c:numCache>
                <c:formatCode>"$"#,##0_);[Red]\("$"#,##0\)</c:formatCode>
                <c:ptCount val="1"/>
                <c:pt idx="0">
                  <c:v>12731</c:v>
                </c:pt>
              </c:numCache>
            </c:numRef>
          </c:val>
          <c:extLst>
            <c:ext xmlns:c16="http://schemas.microsoft.com/office/drawing/2014/chart" uri="{C3380CC4-5D6E-409C-BE32-E72D297353CC}">
              <c16:uniqueId val="{00000001-6FFE-4EB9-AF80-2121F9B8E072}"/>
            </c:ext>
          </c:extLst>
        </c:ser>
        <c:ser>
          <c:idx val="2"/>
          <c:order val="2"/>
          <c:tx>
            <c:strRef>
              <c:f>Sheet1!$D$1</c:f>
              <c:strCache>
                <c:ptCount val="1"/>
                <c:pt idx="0">
                  <c:v>2</c:v>
                </c:pt>
              </c:strCache>
            </c:strRef>
          </c:tx>
          <c:spPr>
            <a:solidFill>
              <a:schemeClr val="accent3"/>
            </a:solidFill>
            <a:ln>
              <a:noFill/>
            </a:ln>
            <a:effectLst/>
          </c:spPr>
          <c:invertIfNegative val="0"/>
          <c:cat>
            <c:numRef>
              <c:f>Sheet1!$A$2</c:f>
              <c:numCache>
                <c:formatCode>General</c:formatCode>
                <c:ptCount val="1"/>
              </c:numCache>
            </c:numRef>
          </c:cat>
          <c:val>
            <c:numRef>
              <c:f>Sheet1!$D$2</c:f>
              <c:numCache>
                <c:formatCode>"$"#,##0_);[Red]\("$"#,##0\)</c:formatCode>
                <c:ptCount val="1"/>
                <c:pt idx="0">
                  <c:v>15074</c:v>
                </c:pt>
              </c:numCache>
            </c:numRef>
          </c:val>
          <c:extLst>
            <c:ext xmlns:c16="http://schemas.microsoft.com/office/drawing/2014/chart" uri="{C3380CC4-5D6E-409C-BE32-E72D297353CC}">
              <c16:uniqueId val="{00000001-0334-404C-8FD8-947FBF7E6C95}"/>
            </c:ext>
          </c:extLst>
        </c:ser>
        <c:ser>
          <c:idx val="3"/>
          <c:order val="3"/>
          <c:tx>
            <c:strRef>
              <c:f>Sheet1!$E$1</c:f>
              <c:strCache>
                <c:ptCount val="1"/>
                <c:pt idx="0">
                  <c:v>3</c:v>
                </c:pt>
              </c:strCache>
            </c:strRef>
          </c:tx>
          <c:spPr>
            <a:solidFill>
              <a:schemeClr val="accent4"/>
            </a:solidFill>
            <a:ln>
              <a:noFill/>
            </a:ln>
            <a:effectLst/>
          </c:spPr>
          <c:invertIfNegative val="0"/>
          <c:cat>
            <c:numRef>
              <c:f>Sheet1!$A$2</c:f>
              <c:numCache>
                <c:formatCode>General</c:formatCode>
                <c:ptCount val="1"/>
              </c:numCache>
            </c:numRef>
          </c:cat>
          <c:val>
            <c:numRef>
              <c:f>Sheet1!$E$2</c:f>
              <c:numCache>
                <c:formatCode>"$"#,##0_);[Red]\("$"#,##0\)</c:formatCode>
                <c:ptCount val="1"/>
                <c:pt idx="0">
                  <c:v>15355</c:v>
                </c:pt>
              </c:numCache>
            </c:numRef>
          </c:val>
          <c:extLst>
            <c:ext xmlns:c16="http://schemas.microsoft.com/office/drawing/2014/chart" uri="{C3380CC4-5D6E-409C-BE32-E72D297353CC}">
              <c16:uniqueId val="{00000002-0334-404C-8FD8-947FBF7E6C95}"/>
            </c:ext>
          </c:extLst>
        </c:ser>
        <c:ser>
          <c:idx val="4"/>
          <c:order val="4"/>
          <c:tx>
            <c:strRef>
              <c:f>Sheet1!$F$1</c:f>
              <c:strCache>
                <c:ptCount val="1"/>
                <c:pt idx="0">
                  <c:v>4</c:v>
                </c:pt>
              </c:strCache>
            </c:strRef>
          </c:tx>
          <c:spPr>
            <a:solidFill>
              <a:schemeClr val="accent5"/>
            </a:solidFill>
            <a:ln>
              <a:noFill/>
            </a:ln>
            <a:effectLst/>
          </c:spPr>
          <c:invertIfNegative val="0"/>
          <c:cat>
            <c:numRef>
              <c:f>Sheet1!$A$2</c:f>
              <c:numCache>
                <c:formatCode>General</c:formatCode>
                <c:ptCount val="1"/>
              </c:numCache>
            </c:numRef>
          </c:cat>
          <c:val>
            <c:numRef>
              <c:f>Sheet1!$F$2</c:f>
              <c:numCache>
                <c:formatCode>"$"#,##0_);[Red]\("$"#,##0\)</c:formatCode>
                <c:ptCount val="1"/>
                <c:pt idx="0">
                  <c:v>13851</c:v>
                </c:pt>
              </c:numCache>
            </c:numRef>
          </c:val>
          <c:extLst>
            <c:ext xmlns:c16="http://schemas.microsoft.com/office/drawing/2014/chart" uri="{C3380CC4-5D6E-409C-BE32-E72D297353CC}">
              <c16:uniqueId val="{00000003-0334-404C-8FD8-947FBF7E6C95}"/>
            </c:ext>
          </c:extLst>
        </c:ser>
        <c:ser>
          <c:idx val="5"/>
          <c:order val="5"/>
          <c:tx>
            <c:strRef>
              <c:f>Sheet1!$G$1</c:f>
              <c:strCache>
                <c:ptCount val="1"/>
                <c:pt idx="0">
                  <c:v>5</c:v>
                </c:pt>
              </c:strCache>
            </c:strRef>
          </c:tx>
          <c:spPr>
            <a:solidFill>
              <a:schemeClr val="accent6"/>
            </a:solidFill>
            <a:ln>
              <a:noFill/>
            </a:ln>
            <a:effectLst/>
          </c:spPr>
          <c:invertIfNegative val="0"/>
          <c:cat>
            <c:numRef>
              <c:f>Sheet1!$A$2</c:f>
              <c:numCache>
                <c:formatCode>General</c:formatCode>
                <c:ptCount val="1"/>
              </c:numCache>
            </c:numRef>
          </c:cat>
          <c:val>
            <c:numRef>
              <c:f>Sheet1!$G$2</c:f>
              <c:numCache>
                <c:formatCode>"$"#,##0_);[Red]\("$"#,##0\)</c:formatCode>
                <c:ptCount val="1"/>
                <c:pt idx="0">
                  <c:v>8786</c:v>
                </c:pt>
              </c:numCache>
            </c:numRef>
          </c:val>
          <c:extLst>
            <c:ext xmlns:c16="http://schemas.microsoft.com/office/drawing/2014/chart" uri="{C3380CC4-5D6E-409C-BE32-E72D297353CC}">
              <c16:uniqueId val="{00000005-0334-404C-8FD8-947FBF7E6C95}"/>
            </c:ext>
          </c:extLst>
        </c:ser>
        <c:dLbls>
          <c:showLegendKey val="0"/>
          <c:showVal val="0"/>
          <c:showCatName val="0"/>
          <c:showSerName val="0"/>
          <c:showPercent val="0"/>
          <c:showBubbleSize val="0"/>
        </c:dLbls>
        <c:gapWidth val="219"/>
        <c:overlap val="-27"/>
        <c:axId val="751303440"/>
        <c:axId val="751304272"/>
      </c:barChart>
      <c:catAx>
        <c:axId val="751303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1304272"/>
        <c:crosses val="autoZero"/>
        <c:auto val="1"/>
        <c:lblAlgn val="ctr"/>
        <c:lblOffset val="100"/>
        <c:noMultiLvlLbl val="0"/>
      </c:catAx>
      <c:valAx>
        <c:axId val="751304272"/>
        <c:scaling>
          <c:orientation val="minMax"/>
        </c:scaling>
        <c:delete val="0"/>
        <c:axPos val="l"/>
        <c:majorGridlines>
          <c:spPr>
            <a:ln w="9525" cap="flat" cmpd="sng" algn="ctr">
              <a:solidFill>
                <a:schemeClr val="tx1">
                  <a:lumMod val="15000"/>
                  <a:lumOff val="85000"/>
                </a:schemeClr>
              </a:solidFill>
              <a:round/>
            </a:ln>
            <a:effectLst/>
          </c:spPr>
        </c:majorGridlines>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513034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6641a08c1_1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a6641a08c1_1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6641a08c1_1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a6641a08c1_1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4826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6641a08c1_1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a6641a08c1_1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1009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6641a08c1_1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a6641a08c1_1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970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6f1c4480e8_0_26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6f1c4480e8_0_26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9827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6f1c4480e8_0_26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6f1c4480e8_0_26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878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6f1c4480e8_0_26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6f1c4480e8_0_26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3347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6f1c4480e8_0_26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6f1c4480e8_0_26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98523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6f1c4480e8_0_26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6f1c4480e8_0_26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09221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6641a08c1_1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6641a08c1_1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6641a08c1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a6641a08c1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6f1c4480e8_0_26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6f1c4480e8_0_26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8512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6641a08c1_1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6641a08c1_1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a6641a08c1_1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a6641a08c1_1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6641a08c1_1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6641a08c1_1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55894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a6641a08c1_1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a6641a08c1_1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91107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6641a08c1_1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6641a08c1_1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9831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a6641a08c1_1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a6641a08c1_1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22493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6641a08c1_1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6641a08c1_1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705194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a6641a08c1_1_1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a6641a08c1_1_1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7458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a6641a08c1_1_2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a6641a08c1_1_2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1327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0037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a6641a08c1_1_2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a6641a08c1_1_2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55420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3570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6133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1723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63884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9158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9307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12439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41115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6641a08c1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6641a08c1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2179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6019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0142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882151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0600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30598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94334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71273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123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6372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a6641a08c1_1_25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a6641a08c1_1_25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17360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68755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268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105926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57157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6802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714441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86999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188935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69461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ga6641a08c1_1_2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1" name="Google Shape;871;ga6641a08c1_1_2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8808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6641a08c1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6641a08c1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048635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2726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267673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46596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51596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a6641a08c1_1_2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a6641a08c1_1_2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425933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a6641a08c1_1_2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a6641a08c1_1_2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43732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a6641a08c1_1_2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a6641a08c1_1_2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6385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944571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121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6641a08c1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6641a08c1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169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27987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a6641a08c1_1_1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a6641a08c1_1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953917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81219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e761df84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e761df84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04939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a6641a08c1_1_2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a6641a08c1_1_2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8417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42160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35602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92581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03470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316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a6641a08c1_1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a6641a08c1_1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2435075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635685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905846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43091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a6641a08c1_1_1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a6641a08c1_1_1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986946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a6641a08c1_1_1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a6641a08c1_1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8264100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a6641a08c1_1_3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a6641a08c1_1_3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a6641a08c1_1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a6641a08c1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flipH="1">
            <a:off x="475" y="-14675"/>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p2"/>
          <p:cNvSpPr/>
          <p:nvPr/>
        </p:nvSpPr>
        <p:spPr>
          <a:xfrm>
            <a:off x="1183800" y="0"/>
            <a:ext cx="7960500" cy="41445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0" y="1899474"/>
            <a:ext cx="1575000" cy="3244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2" name="Google Shape;12;p2"/>
          <p:cNvSpPr txBox="1">
            <a:spLocks noGrp="1"/>
          </p:cNvSpPr>
          <p:nvPr>
            <p:ph type="ctrTitle"/>
          </p:nvPr>
        </p:nvSpPr>
        <p:spPr>
          <a:xfrm>
            <a:off x="4697175" y="1320225"/>
            <a:ext cx="3616800" cy="1657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6000"/>
              <a:buNone/>
              <a:defRPr sz="6000">
                <a:solidFill>
                  <a:schemeClr val="lt1"/>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3" name="Google Shape;13;p2"/>
          <p:cNvSpPr txBox="1">
            <a:spLocks noGrp="1"/>
          </p:cNvSpPr>
          <p:nvPr>
            <p:ph type="subTitle" idx="1"/>
          </p:nvPr>
        </p:nvSpPr>
        <p:spPr>
          <a:xfrm>
            <a:off x="6304925" y="3139200"/>
            <a:ext cx="2009100" cy="555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FFFFFF"/>
              </a:buClr>
              <a:buSzPts val="1400"/>
              <a:buNone/>
              <a:defRPr sz="1400">
                <a:solidFill>
                  <a:schemeClr val="lt1"/>
                </a:solidFill>
                <a:latin typeface="Roboto Slab"/>
                <a:ea typeface="Roboto Slab"/>
                <a:cs typeface="Roboto Slab"/>
                <a:sym typeface="Roboto Slab"/>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2">
    <p:spTree>
      <p:nvGrpSpPr>
        <p:cNvPr id="1" name="Shape 101"/>
        <p:cNvGrpSpPr/>
        <p:nvPr/>
      </p:nvGrpSpPr>
      <p:grpSpPr>
        <a:xfrm>
          <a:off x="0" y="0"/>
          <a:ext cx="0" cy="0"/>
          <a:chOff x="0" y="0"/>
          <a:chExt cx="0" cy="0"/>
        </a:xfrm>
      </p:grpSpPr>
      <p:sp>
        <p:nvSpPr>
          <p:cNvPr id="102" name="Google Shape;102;p14"/>
          <p:cNvSpPr/>
          <p:nvPr/>
        </p:nvSpPr>
        <p:spPr>
          <a:xfrm>
            <a:off x="0" y="-14675"/>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14"/>
          <p:cNvSpPr/>
          <p:nvPr/>
        </p:nvSpPr>
        <p:spPr>
          <a:xfrm>
            <a:off x="0" y="978325"/>
            <a:ext cx="9144000" cy="31722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8275"/>
              </a:solidFill>
            </a:endParaRPr>
          </a:p>
        </p:txBody>
      </p:sp>
      <p:sp>
        <p:nvSpPr>
          <p:cNvPr id="104" name="Google Shape;104;p14"/>
          <p:cNvSpPr txBox="1">
            <a:spLocks noGrp="1"/>
          </p:cNvSpPr>
          <p:nvPr>
            <p:ph type="title"/>
          </p:nvPr>
        </p:nvSpPr>
        <p:spPr>
          <a:xfrm>
            <a:off x="1676549" y="2123400"/>
            <a:ext cx="2847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105" name="Google Shape;105;p14"/>
          <p:cNvSpPr txBox="1">
            <a:spLocks noGrp="1"/>
          </p:cNvSpPr>
          <p:nvPr>
            <p:ph type="subTitle" idx="1"/>
          </p:nvPr>
        </p:nvSpPr>
        <p:spPr>
          <a:xfrm flipH="1">
            <a:off x="4792272" y="1986750"/>
            <a:ext cx="2631000" cy="117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rgbClr val="434343"/>
              </a:buClr>
              <a:buSzPts val="2800"/>
              <a:buNone/>
              <a:defRPr sz="2800">
                <a:solidFill>
                  <a:srgbClr val="434343"/>
                </a:solidFill>
              </a:defRPr>
            </a:lvl2pPr>
            <a:lvl3pPr lvl="2" rtl="0">
              <a:lnSpc>
                <a:spcPct val="100000"/>
              </a:lnSpc>
              <a:spcBef>
                <a:spcPts val="0"/>
              </a:spcBef>
              <a:spcAft>
                <a:spcPts val="0"/>
              </a:spcAft>
              <a:buClr>
                <a:srgbClr val="434343"/>
              </a:buClr>
              <a:buSzPts val="2800"/>
              <a:buNone/>
              <a:defRPr sz="2800">
                <a:solidFill>
                  <a:srgbClr val="434343"/>
                </a:solidFill>
              </a:defRPr>
            </a:lvl3pPr>
            <a:lvl4pPr lvl="3" rtl="0">
              <a:lnSpc>
                <a:spcPct val="100000"/>
              </a:lnSpc>
              <a:spcBef>
                <a:spcPts val="0"/>
              </a:spcBef>
              <a:spcAft>
                <a:spcPts val="0"/>
              </a:spcAft>
              <a:buClr>
                <a:srgbClr val="434343"/>
              </a:buClr>
              <a:buSzPts val="2800"/>
              <a:buNone/>
              <a:defRPr sz="2800">
                <a:solidFill>
                  <a:srgbClr val="434343"/>
                </a:solidFill>
              </a:defRPr>
            </a:lvl4pPr>
            <a:lvl5pPr lvl="4" rtl="0">
              <a:lnSpc>
                <a:spcPct val="100000"/>
              </a:lnSpc>
              <a:spcBef>
                <a:spcPts val="0"/>
              </a:spcBef>
              <a:spcAft>
                <a:spcPts val="0"/>
              </a:spcAft>
              <a:buClr>
                <a:srgbClr val="434343"/>
              </a:buClr>
              <a:buSzPts val="2800"/>
              <a:buNone/>
              <a:defRPr sz="2800">
                <a:solidFill>
                  <a:srgbClr val="434343"/>
                </a:solidFill>
              </a:defRPr>
            </a:lvl5pPr>
            <a:lvl6pPr lvl="5" rtl="0">
              <a:lnSpc>
                <a:spcPct val="100000"/>
              </a:lnSpc>
              <a:spcBef>
                <a:spcPts val="0"/>
              </a:spcBef>
              <a:spcAft>
                <a:spcPts val="0"/>
              </a:spcAft>
              <a:buClr>
                <a:srgbClr val="434343"/>
              </a:buClr>
              <a:buSzPts val="2800"/>
              <a:buNone/>
              <a:defRPr sz="2800">
                <a:solidFill>
                  <a:srgbClr val="434343"/>
                </a:solidFill>
              </a:defRPr>
            </a:lvl6pPr>
            <a:lvl7pPr lvl="6" rtl="0">
              <a:lnSpc>
                <a:spcPct val="100000"/>
              </a:lnSpc>
              <a:spcBef>
                <a:spcPts val="0"/>
              </a:spcBef>
              <a:spcAft>
                <a:spcPts val="0"/>
              </a:spcAft>
              <a:buClr>
                <a:srgbClr val="434343"/>
              </a:buClr>
              <a:buSzPts val="2800"/>
              <a:buNone/>
              <a:defRPr sz="2800">
                <a:solidFill>
                  <a:srgbClr val="434343"/>
                </a:solidFill>
              </a:defRPr>
            </a:lvl7pPr>
            <a:lvl8pPr lvl="7" rtl="0">
              <a:lnSpc>
                <a:spcPct val="100000"/>
              </a:lnSpc>
              <a:spcBef>
                <a:spcPts val="0"/>
              </a:spcBef>
              <a:spcAft>
                <a:spcPts val="0"/>
              </a:spcAft>
              <a:buClr>
                <a:srgbClr val="434343"/>
              </a:buClr>
              <a:buSzPts val="2800"/>
              <a:buNone/>
              <a:defRPr sz="2800">
                <a:solidFill>
                  <a:srgbClr val="434343"/>
                </a:solidFill>
              </a:defRPr>
            </a:lvl8pPr>
            <a:lvl9pPr lvl="8" rtl="0">
              <a:lnSpc>
                <a:spcPct val="100000"/>
              </a:lnSpc>
              <a:spcBef>
                <a:spcPts val="0"/>
              </a:spcBef>
              <a:spcAft>
                <a:spcPts val="0"/>
              </a:spcAft>
              <a:buClr>
                <a:srgbClr val="434343"/>
              </a:buClr>
              <a:buSzPts val="2800"/>
              <a:buNone/>
              <a:defRPr sz="2800">
                <a:solidFill>
                  <a:srgbClr val="434343"/>
                </a:solidFill>
              </a:defRPr>
            </a:lvl9pPr>
          </a:lstStyle>
          <a:p>
            <a:endParaRPr/>
          </a:p>
        </p:txBody>
      </p:sp>
      <p:sp>
        <p:nvSpPr>
          <p:cNvPr id="106" name="Google Shape;106;p14"/>
          <p:cNvSpPr/>
          <p:nvPr/>
        </p:nvSpPr>
        <p:spPr>
          <a:xfrm flipH="1">
            <a:off x="0" y="0"/>
            <a:ext cx="4627800" cy="3099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2_1_1">
    <p:spTree>
      <p:nvGrpSpPr>
        <p:cNvPr id="1" name="Shape 107"/>
        <p:cNvGrpSpPr/>
        <p:nvPr/>
      </p:nvGrpSpPr>
      <p:grpSpPr>
        <a:xfrm>
          <a:off x="0" y="0"/>
          <a:ext cx="0" cy="0"/>
          <a:chOff x="0" y="0"/>
          <a:chExt cx="0" cy="0"/>
        </a:xfrm>
      </p:grpSpPr>
      <p:sp>
        <p:nvSpPr>
          <p:cNvPr id="108" name="Google Shape;108;p15"/>
          <p:cNvSpPr/>
          <p:nvPr/>
        </p:nvSpPr>
        <p:spPr>
          <a:xfrm flipH="1">
            <a:off x="200" y="0"/>
            <a:ext cx="9144000" cy="51510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15"/>
          <p:cNvSpPr/>
          <p:nvPr/>
        </p:nvSpPr>
        <p:spPr>
          <a:xfrm flipH="1">
            <a:off x="-75" y="0"/>
            <a:ext cx="8240100" cy="46473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10" name="Google Shape;110;p15"/>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2800"/>
              <a:buNone/>
              <a:defRPr>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11" name="Google Shape;111;p15"/>
          <p:cNvSpPr txBox="1">
            <a:spLocks noGrp="1"/>
          </p:cNvSpPr>
          <p:nvPr>
            <p:ph type="subTitle" idx="1"/>
          </p:nvPr>
        </p:nvSpPr>
        <p:spPr>
          <a:xfrm>
            <a:off x="831200" y="2314225"/>
            <a:ext cx="40038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4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2" name="Google Shape;112;p15"/>
          <p:cNvSpPr/>
          <p:nvPr/>
        </p:nvSpPr>
        <p:spPr>
          <a:xfrm flipH="1">
            <a:off x="904125" y="3827725"/>
            <a:ext cx="8240100" cy="13230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13" name="Google Shape;113;p15"/>
          <p:cNvSpPr txBox="1">
            <a:spLocks noGrp="1"/>
          </p:cNvSpPr>
          <p:nvPr>
            <p:ph type="ctrTitle" idx="2"/>
          </p:nvPr>
        </p:nvSpPr>
        <p:spPr>
          <a:xfrm>
            <a:off x="6050825" y="2588825"/>
            <a:ext cx="1009500" cy="376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400"/>
              <a:buNone/>
              <a:defRPr sz="1400">
                <a:solidFill>
                  <a:schemeClr val="lt1"/>
                </a:solidFill>
              </a:defRPr>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4">
  <p:cSld name="CUSTOM_3_2_1">
    <p:spTree>
      <p:nvGrpSpPr>
        <p:cNvPr id="1" name="Shape 114"/>
        <p:cNvGrpSpPr/>
        <p:nvPr/>
      </p:nvGrpSpPr>
      <p:grpSpPr>
        <a:xfrm>
          <a:off x="0" y="0"/>
          <a:ext cx="0" cy="0"/>
          <a:chOff x="0" y="0"/>
          <a:chExt cx="0" cy="0"/>
        </a:xfrm>
      </p:grpSpPr>
      <p:sp>
        <p:nvSpPr>
          <p:cNvPr id="115" name="Google Shape;115;p16"/>
          <p:cNvSpPr/>
          <p:nvPr/>
        </p:nvSpPr>
        <p:spPr>
          <a:xfrm flipH="1">
            <a:off x="475"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16"/>
          <p:cNvSpPr/>
          <p:nvPr/>
        </p:nvSpPr>
        <p:spPr>
          <a:xfrm>
            <a:off x="5942275" y="-7350"/>
            <a:ext cx="3201900" cy="15477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16"/>
          <p:cNvSpPr/>
          <p:nvPr/>
        </p:nvSpPr>
        <p:spPr>
          <a:xfrm>
            <a:off x="0" y="900600"/>
            <a:ext cx="6561900" cy="42429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18" name="Google Shape;118;p16"/>
          <p:cNvSpPr txBox="1">
            <a:spLocks noGrp="1"/>
          </p:cNvSpPr>
          <p:nvPr>
            <p:ph type="ctrTitle"/>
          </p:nvPr>
        </p:nvSpPr>
        <p:spPr>
          <a:xfrm>
            <a:off x="3350450" y="2540550"/>
            <a:ext cx="3039600" cy="1921200"/>
          </a:xfrm>
          <a:prstGeom prst="rect">
            <a:avLst/>
          </a:prstGeom>
        </p:spPr>
        <p:txBody>
          <a:bodyPr spcFirstLastPara="1" wrap="square" lIns="91425" tIns="91425" rIns="91425" bIns="91425" anchor="b" anchorCtr="0">
            <a:noAutofit/>
          </a:bodyPr>
          <a:lstStyle>
            <a:lvl1pPr lvl="0" algn="l" rtl="0">
              <a:spcBef>
                <a:spcPts val="0"/>
              </a:spcBef>
              <a:spcAft>
                <a:spcPts val="0"/>
              </a:spcAft>
              <a:buClr>
                <a:schemeClr val="lt1"/>
              </a:buClr>
              <a:buSzPts val="3600"/>
              <a:buNone/>
              <a:defRPr sz="3600">
                <a:solidFill>
                  <a:schemeClr val="lt1"/>
                </a:solidFill>
              </a:defRPr>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19" name="Google Shape;119;p16"/>
          <p:cNvSpPr txBox="1">
            <a:spLocks noGrp="1"/>
          </p:cNvSpPr>
          <p:nvPr>
            <p:ph type="title" idx="2" hasCustomPrompt="1"/>
          </p:nvPr>
        </p:nvSpPr>
        <p:spPr>
          <a:xfrm>
            <a:off x="89196" y="34377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120" name="Google Shape;120;p16"/>
          <p:cNvCxnSpPr/>
          <p:nvPr/>
        </p:nvCxnSpPr>
        <p:spPr>
          <a:xfrm>
            <a:off x="3189625" y="-10625"/>
            <a:ext cx="0" cy="42774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6">
  <p:cSld name="CUSTOM_3_2_1_1_1">
    <p:spTree>
      <p:nvGrpSpPr>
        <p:cNvPr id="1" name="Shape 121"/>
        <p:cNvGrpSpPr/>
        <p:nvPr/>
      </p:nvGrpSpPr>
      <p:grpSpPr>
        <a:xfrm>
          <a:off x="0" y="0"/>
          <a:ext cx="0" cy="0"/>
          <a:chOff x="0" y="0"/>
          <a:chExt cx="0" cy="0"/>
        </a:xfrm>
      </p:grpSpPr>
      <p:sp>
        <p:nvSpPr>
          <p:cNvPr id="122" name="Google Shape;122;p17"/>
          <p:cNvSpPr/>
          <p:nvPr/>
        </p:nvSpPr>
        <p:spPr>
          <a:xfrm flipH="1">
            <a:off x="475"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17"/>
          <p:cNvSpPr/>
          <p:nvPr/>
        </p:nvSpPr>
        <p:spPr>
          <a:xfrm>
            <a:off x="1183800" y="0"/>
            <a:ext cx="7960500" cy="41445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17"/>
          <p:cNvSpPr/>
          <p:nvPr/>
        </p:nvSpPr>
        <p:spPr>
          <a:xfrm>
            <a:off x="0" y="1899474"/>
            <a:ext cx="1575000" cy="3244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25" name="Google Shape;125;p17"/>
          <p:cNvSpPr txBox="1">
            <a:spLocks noGrp="1"/>
          </p:cNvSpPr>
          <p:nvPr>
            <p:ph type="ctrTitle"/>
          </p:nvPr>
        </p:nvSpPr>
        <p:spPr>
          <a:xfrm>
            <a:off x="3350450" y="1435700"/>
            <a:ext cx="2755800" cy="1921200"/>
          </a:xfrm>
          <a:prstGeom prst="rect">
            <a:avLst/>
          </a:prstGeom>
        </p:spPr>
        <p:txBody>
          <a:bodyPr spcFirstLastPara="1" wrap="square" lIns="91425" tIns="91425" rIns="91425" bIns="91425" anchor="b" anchorCtr="0">
            <a:noAutofit/>
          </a:bodyPr>
          <a:lstStyle>
            <a:lvl1pPr lvl="0" algn="l" rtl="0">
              <a:spcBef>
                <a:spcPts val="0"/>
              </a:spcBef>
              <a:spcAft>
                <a:spcPts val="0"/>
              </a:spcAft>
              <a:buClr>
                <a:srgbClr val="FFFFFF"/>
              </a:buClr>
              <a:buSzPts val="3600"/>
              <a:buNone/>
              <a:defRPr sz="3600">
                <a:solidFill>
                  <a:schemeClr val="lt1"/>
                </a:solidFill>
              </a:defRPr>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26" name="Google Shape;126;p17"/>
          <p:cNvSpPr txBox="1">
            <a:spLocks noGrp="1"/>
          </p:cNvSpPr>
          <p:nvPr>
            <p:ph type="title" idx="2" hasCustomPrompt="1"/>
          </p:nvPr>
        </p:nvSpPr>
        <p:spPr>
          <a:xfrm>
            <a:off x="89196" y="233290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127" name="Google Shape;127;p17"/>
          <p:cNvCxnSpPr/>
          <p:nvPr/>
        </p:nvCxnSpPr>
        <p:spPr>
          <a:xfrm>
            <a:off x="3189625" y="0"/>
            <a:ext cx="0" cy="31620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8">
  <p:cSld name="CUSTOM_3_2_1_1_1_1_1">
    <p:spTree>
      <p:nvGrpSpPr>
        <p:cNvPr id="1" name="Shape 128"/>
        <p:cNvGrpSpPr/>
        <p:nvPr/>
      </p:nvGrpSpPr>
      <p:grpSpPr>
        <a:xfrm>
          <a:off x="0" y="0"/>
          <a:ext cx="0" cy="0"/>
          <a:chOff x="0" y="0"/>
          <a:chExt cx="0" cy="0"/>
        </a:xfrm>
      </p:grpSpPr>
      <p:sp>
        <p:nvSpPr>
          <p:cNvPr id="129" name="Google Shape;129;p18"/>
          <p:cNvSpPr/>
          <p:nvPr/>
        </p:nvSpPr>
        <p:spPr>
          <a:xfrm>
            <a:off x="0"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18"/>
          <p:cNvSpPr/>
          <p:nvPr/>
        </p:nvSpPr>
        <p:spPr>
          <a:xfrm flipH="1">
            <a:off x="5942100" y="318625"/>
            <a:ext cx="3201900" cy="11613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18"/>
          <p:cNvSpPr/>
          <p:nvPr/>
        </p:nvSpPr>
        <p:spPr>
          <a:xfrm flipH="1">
            <a:off x="1291050" y="627300"/>
            <a:ext cx="6561900" cy="38889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32" name="Google Shape;132;p18"/>
          <p:cNvSpPr txBox="1">
            <a:spLocks noGrp="1"/>
          </p:cNvSpPr>
          <p:nvPr>
            <p:ph type="ctrTitle"/>
          </p:nvPr>
        </p:nvSpPr>
        <p:spPr>
          <a:xfrm flipH="1">
            <a:off x="1970725" y="2047850"/>
            <a:ext cx="24492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600"/>
              <a:buNone/>
              <a:defRPr sz="3600">
                <a:solidFill>
                  <a:schemeClr val="lt1"/>
                </a:solidFill>
              </a:defRPr>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33" name="Google Shape;133;p18"/>
          <p:cNvSpPr txBox="1">
            <a:spLocks noGrp="1"/>
          </p:cNvSpPr>
          <p:nvPr>
            <p:ph type="title" idx="2" hasCustomPrompt="1"/>
          </p:nvPr>
        </p:nvSpPr>
        <p:spPr>
          <a:xfrm flipH="1">
            <a:off x="4701675" y="1866322"/>
            <a:ext cx="2628600" cy="227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134" name="Google Shape;134;p18"/>
          <p:cNvCxnSpPr>
            <a:stCxn id="129" idx="0"/>
          </p:cNvCxnSpPr>
          <p:nvPr/>
        </p:nvCxnSpPr>
        <p:spPr>
          <a:xfrm>
            <a:off x="4572000" y="-7350"/>
            <a:ext cx="8700" cy="37815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0">
  <p:cSld name="CUSTOM_3_2_1_1_1_1_1_1_1">
    <p:spTree>
      <p:nvGrpSpPr>
        <p:cNvPr id="1" name="Shape 135"/>
        <p:cNvGrpSpPr/>
        <p:nvPr/>
      </p:nvGrpSpPr>
      <p:grpSpPr>
        <a:xfrm>
          <a:off x="0" y="0"/>
          <a:ext cx="0" cy="0"/>
          <a:chOff x="0" y="0"/>
          <a:chExt cx="0" cy="0"/>
        </a:xfrm>
      </p:grpSpPr>
      <p:sp>
        <p:nvSpPr>
          <p:cNvPr id="136" name="Google Shape;136;p19"/>
          <p:cNvSpPr/>
          <p:nvPr/>
        </p:nvSpPr>
        <p:spPr>
          <a:xfrm>
            <a:off x="0"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7" name="Google Shape;137;p19"/>
          <p:cNvSpPr/>
          <p:nvPr/>
        </p:nvSpPr>
        <p:spPr>
          <a:xfrm flipH="1">
            <a:off x="300" y="-7350"/>
            <a:ext cx="3201900" cy="15477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19"/>
          <p:cNvSpPr/>
          <p:nvPr/>
        </p:nvSpPr>
        <p:spPr>
          <a:xfrm flipH="1">
            <a:off x="2582575" y="900600"/>
            <a:ext cx="6561900" cy="42429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39" name="Google Shape;139;p19"/>
          <p:cNvSpPr txBox="1">
            <a:spLocks noGrp="1"/>
          </p:cNvSpPr>
          <p:nvPr>
            <p:ph type="ctrTitle"/>
          </p:nvPr>
        </p:nvSpPr>
        <p:spPr>
          <a:xfrm flipH="1">
            <a:off x="2627825" y="2540550"/>
            <a:ext cx="31662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chemeClr val="lt1"/>
                </a:solidFill>
              </a:defRPr>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40" name="Google Shape;140;p19"/>
          <p:cNvSpPr txBox="1">
            <a:spLocks noGrp="1"/>
          </p:cNvSpPr>
          <p:nvPr>
            <p:ph type="title" idx="2" hasCustomPrompt="1"/>
          </p:nvPr>
        </p:nvSpPr>
        <p:spPr>
          <a:xfrm flipH="1">
            <a:off x="6075775" y="2359022"/>
            <a:ext cx="2628600" cy="227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141" name="Google Shape;141;p19"/>
          <p:cNvCxnSpPr/>
          <p:nvPr/>
        </p:nvCxnSpPr>
        <p:spPr>
          <a:xfrm>
            <a:off x="5954850" y="-10625"/>
            <a:ext cx="0" cy="42774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142"/>
        <p:cNvGrpSpPr/>
        <p:nvPr/>
      </p:nvGrpSpPr>
      <p:grpSpPr>
        <a:xfrm>
          <a:off x="0" y="0"/>
          <a:ext cx="0" cy="0"/>
          <a:chOff x="0" y="0"/>
          <a:chExt cx="0" cy="0"/>
        </a:xfrm>
      </p:grpSpPr>
      <p:sp>
        <p:nvSpPr>
          <p:cNvPr id="143" name="Google Shape;143;p20"/>
          <p:cNvSpPr/>
          <p:nvPr/>
        </p:nvSpPr>
        <p:spPr>
          <a:xfrm flipH="1">
            <a:off x="142275" y="1230300"/>
            <a:ext cx="272700" cy="3913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44" name="Google Shape;144;p20"/>
          <p:cNvSpPr/>
          <p:nvPr/>
        </p:nvSpPr>
        <p:spPr>
          <a:xfrm flipH="1">
            <a:off x="0" y="0"/>
            <a:ext cx="272700" cy="51435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45" name="Google Shape;145;p20"/>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46" name="Google Shape;146;p20"/>
          <p:cNvSpPr/>
          <p:nvPr/>
        </p:nvSpPr>
        <p:spPr>
          <a:xfrm flipH="1">
            <a:off x="8871300" y="1230300"/>
            <a:ext cx="272700" cy="3913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7">
  <p:cSld name="CUSTOM_3_1_1_1_1_1_1">
    <p:spTree>
      <p:nvGrpSpPr>
        <p:cNvPr id="1" name="Shape 153"/>
        <p:cNvGrpSpPr/>
        <p:nvPr/>
      </p:nvGrpSpPr>
      <p:grpSpPr>
        <a:xfrm>
          <a:off x="0" y="0"/>
          <a:ext cx="0" cy="0"/>
          <a:chOff x="0" y="0"/>
          <a:chExt cx="0" cy="0"/>
        </a:xfrm>
      </p:grpSpPr>
      <p:sp>
        <p:nvSpPr>
          <p:cNvPr id="154" name="Google Shape;154;p22"/>
          <p:cNvSpPr/>
          <p:nvPr/>
        </p:nvSpPr>
        <p:spPr>
          <a:xfrm>
            <a:off x="0" y="0"/>
            <a:ext cx="3502800" cy="1527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55" name="Google Shape;155;p22"/>
          <p:cNvSpPr/>
          <p:nvPr/>
        </p:nvSpPr>
        <p:spPr>
          <a:xfrm>
            <a:off x="0" y="76350"/>
            <a:ext cx="1757400" cy="1527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56" name="Google Shape;156;p22"/>
          <p:cNvSpPr/>
          <p:nvPr/>
        </p:nvSpPr>
        <p:spPr>
          <a:xfrm>
            <a:off x="5641200" y="4831575"/>
            <a:ext cx="3502800" cy="3120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57" name="Google Shape;157;p2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11">
  <p:cSld name="CUSTOM_3_1_1_1_1_1_1_1_1_1_1">
    <p:spTree>
      <p:nvGrpSpPr>
        <p:cNvPr id="1" name="Shape 164"/>
        <p:cNvGrpSpPr/>
        <p:nvPr/>
      </p:nvGrpSpPr>
      <p:grpSpPr>
        <a:xfrm>
          <a:off x="0" y="0"/>
          <a:ext cx="0" cy="0"/>
          <a:chOff x="0" y="0"/>
          <a:chExt cx="0" cy="0"/>
        </a:xfrm>
      </p:grpSpPr>
      <p:sp>
        <p:nvSpPr>
          <p:cNvPr id="165" name="Google Shape;165;p24"/>
          <p:cNvSpPr/>
          <p:nvPr/>
        </p:nvSpPr>
        <p:spPr>
          <a:xfrm flipH="1">
            <a:off x="142275" y="1230300"/>
            <a:ext cx="272700" cy="3913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66" name="Google Shape;166;p24"/>
          <p:cNvSpPr/>
          <p:nvPr/>
        </p:nvSpPr>
        <p:spPr>
          <a:xfrm flipH="1">
            <a:off x="0" y="0"/>
            <a:ext cx="272700" cy="51435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67" name="Google Shape;167;p24"/>
          <p:cNvSpPr/>
          <p:nvPr/>
        </p:nvSpPr>
        <p:spPr>
          <a:xfrm flipH="1">
            <a:off x="8761200" y="0"/>
            <a:ext cx="382800" cy="4413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68" name="Google Shape;168;p2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5">
    <p:spTree>
      <p:nvGrpSpPr>
        <p:cNvPr id="1" name="Shape 197"/>
        <p:cNvGrpSpPr/>
        <p:nvPr/>
      </p:nvGrpSpPr>
      <p:grpSpPr>
        <a:xfrm>
          <a:off x="0" y="0"/>
          <a:ext cx="0" cy="0"/>
          <a:chOff x="0" y="0"/>
          <a:chExt cx="0" cy="0"/>
        </a:xfrm>
      </p:grpSpPr>
      <p:sp>
        <p:nvSpPr>
          <p:cNvPr id="198" name="Google Shape;198;p30"/>
          <p:cNvSpPr/>
          <p:nvPr/>
        </p:nvSpPr>
        <p:spPr>
          <a:xfrm>
            <a:off x="75" y="469725"/>
            <a:ext cx="3048000" cy="4199400"/>
          </a:xfrm>
          <a:prstGeom prst="rect">
            <a:avLst/>
          </a:prstGeom>
          <a:solidFill>
            <a:schemeClr val="accent6">
              <a:alpha val="761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9" name="Google Shape;199;p30"/>
          <p:cNvSpPr/>
          <p:nvPr/>
        </p:nvSpPr>
        <p:spPr>
          <a:xfrm>
            <a:off x="3050200" y="470909"/>
            <a:ext cx="3048000" cy="41994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30"/>
          <p:cNvSpPr/>
          <p:nvPr/>
        </p:nvSpPr>
        <p:spPr>
          <a:xfrm>
            <a:off x="6095925" y="469725"/>
            <a:ext cx="3048000" cy="4199400"/>
          </a:xfrm>
          <a:prstGeom prst="rect">
            <a:avLst/>
          </a:prstGeom>
          <a:solidFill>
            <a:schemeClr val="accent4">
              <a:alpha val="592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201;p30"/>
          <p:cNvSpPr txBox="1">
            <a:spLocks noGrp="1"/>
          </p:cNvSpPr>
          <p:nvPr>
            <p:ph type="ctrTitle"/>
          </p:nvPr>
        </p:nvSpPr>
        <p:spPr>
          <a:xfrm>
            <a:off x="724977" y="2727761"/>
            <a:ext cx="1881300" cy="2823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Clr>
                <a:srgbClr val="FFFFFF"/>
              </a:buClr>
              <a:buSzPts val="18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202" name="Google Shape;202;p30"/>
          <p:cNvSpPr txBox="1">
            <a:spLocks noGrp="1"/>
          </p:cNvSpPr>
          <p:nvPr>
            <p:ph type="subTitle" idx="1"/>
          </p:nvPr>
        </p:nvSpPr>
        <p:spPr>
          <a:xfrm>
            <a:off x="729350" y="3071119"/>
            <a:ext cx="1881300" cy="8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03" name="Google Shape;203;p30"/>
          <p:cNvSpPr txBox="1">
            <a:spLocks noGrp="1"/>
          </p:cNvSpPr>
          <p:nvPr>
            <p:ph type="ctrTitle" idx="2"/>
          </p:nvPr>
        </p:nvSpPr>
        <p:spPr>
          <a:xfrm>
            <a:off x="3634602" y="2688879"/>
            <a:ext cx="1881300" cy="2823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Clr>
                <a:schemeClr val="lt1"/>
              </a:buClr>
              <a:buSzPts val="18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18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204" name="Google Shape;204;p30"/>
          <p:cNvSpPr txBox="1">
            <a:spLocks noGrp="1"/>
          </p:cNvSpPr>
          <p:nvPr>
            <p:ph type="subTitle" idx="3"/>
          </p:nvPr>
        </p:nvSpPr>
        <p:spPr>
          <a:xfrm>
            <a:off x="3628175" y="3071119"/>
            <a:ext cx="1881300" cy="8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05" name="Google Shape;205;p30"/>
          <p:cNvSpPr txBox="1">
            <a:spLocks noGrp="1"/>
          </p:cNvSpPr>
          <p:nvPr>
            <p:ph type="ctrTitle" idx="4"/>
          </p:nvPr>
        </p:nvSpPr>
        <p:spPr>
          <a:xfrm>
            <a:off x="6537214" y="2727761"/>
            <a:ext cx="1881300" cy="282300"/>
          </a:xfrm>
          <a:prstGeom prst="rect">
            <a:avLst/>
          </a:prstGeom>
          <a:ln>
            <a:noFill/>
          </a:ln>
        </p:spPr>
        <p:txBody>
          <a:bodyPr spcFirstLastPara="1" wrap="square" lIns="91425" tIns="91425" rIns="91425" bIns="91425" anchor="ctr" anchorCtr="0">
            <a:noAutofit/>
          </a:bodyPr>
          <a:lstStyle>
            <a:lvl1pPr lvl="0" algn="l" rtl="0">
              <a:spcBef>
                <a:spcPts val="0"/>
              </a:spcBef>
              <a:spcAft>
                <a:spcPts val="0"/>
              </a:spcAft>
              <a:buClr>
                <a:schemeClr val="lt1"/>
              </a:buClr>
              <a:buSzPts val="18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9pPr>
          </a:lstStyle>
          <a:p>
            <a:endParaRPr/>
          </a:p>
        </p:txBody>
      </p:sp>
      <p:sp>
        <p:nvSpPr>
          <p:cNvPr id="206" name="Google Shape;206;p30"/>
          <p:cNvSpPr txBox="1">
            <a:spLocks noGrp="1"/>
          </p:cNvSpPr>
          <p:nvPr>
            <p:ph type="subTitle" idx="5"/>
          </p:nvPr>
        </p:nvSpPr>
        <p:spPr>
          <a:xfrm>
            <a:off x="6531350" y="3071119"/>
            <a:ext cx="1881300" cy="89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07" name="Google Shape;207;p30"/>
          <p:cNvSpPr txBox="1">
            <a:spLocks noGrp="1"/>
          </p:cNvSpPr>
          <p:nvPr>
            <p:ph type="ctrTitle" idx="6"/>
          </p:nvPr>
        </p:nvSpPr>
        <p:spPr>
          <a:xfrm>
            <a:off x="720000" y="844800"/>
            <a:ext cx="7704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a:solidFill>
                  <a:schemeClr val="lt1"/>
                </a:solidFill>
              </a:defRPr>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0"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3"/>
          <p:cNvSpPr/>
          <p:nvPr/>
        </p:nvSpPr>
        <p:spPr>
          <a:xfrm flipH="1">
            <a:off x="175" y="0"/>
            <a:ext cx="7960500" cy="41445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3"/>
          <p:cNvSpPr/>
          <p:nvPr/>
        </p:nvSpPr>
        <p:spPr>
          <a:xfrm flipH="1">
            <a:off x="7569475" y="1915675"/>
            <a:ext cx="1575000" cy="32280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8" name="Google Shape;18;p3"/>
          <p:cNvSpPr txBox="1">
            <a:spLocks noGrp="1"/>
          </p:cNvSpPr>
          <p:nvPr>
            <p:ph type="ctrTitle"/>
          </p:nvPr>
        </p:nvSpPr>
        <p:spPr>
          <a:xfrm flipH="1">
            <a:off x="3038225" y="1435700"/>
            <a:ext cx="27558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chemeClr val="lt1"/>
                </a:solidFill>
              </a:defRPr>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19" name="Google Shape;19;p3"/>
          <p:cNvSpPr txBox="1">
            <a:spLocks noGrp="1"/>
          </p:cNvSpPr>
          <p:nvPr>
            <p:ph type="title" idx="2" hasCustomPrompt="1"/>
          </p:nvPr>
        </p:nvSpPr>
        <p:spPr>
          <a:xfrm flipH="1">
            <a:off x="6075979" y="2332900"/>
            <a:ext cx="2979300" cy="7545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0" name="Google Shape;20;p3"/>
          <p:cNvCxnSpPr/>
          <p:nvPr/>
        </p:nvCxnSpPr>
        <p:spPr>
          <a:xfrm>
            <a:off x="5954850" y="0"/>
            <a:ext cx="0" cy="31620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3">
  <p:cSld name="CUSTOM_5_1_1">
    <p:spTree>
      <p:nvGrpSpPr>
        <p:cNvPr id="1" name="Shape 208"/>
        <p:cNvGrpSpPr/>
        <p:nvPr/>
      </p:nvGrpSpPr>
      <p:grpSpPr>
        <a:xfrm>
          <a:off x="0" y="0"/>
          <a:ext cx="0" cy="0"/>
          <a:chOff x="0" y="0"/>
          <a:chExt cx="0" cy="0"/>
        </a:xfrm>
      </p:grpSpPr>
      <p:sp>
        <p:nvSpPr>
          <p:cNvPr id="209" name="Google Shape;209;p31"/>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2">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210" name="Google Shape;210;p31"/>
          <p:cNvSpPr txBox="1">
            <a:spLocks noGrp="1"/>
          </p:cNvSpPr>
          <p:nvPr>
            <p:ph type="subTitle" idx="1"/>
          </p:nvPr>
        </p:nvSpPr>
        <p:spPr>
          <a:xfrm>
            <a:off x="870559" y="2850534"/>
            <a:ext cx="1818000" cy="88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000"/>
              <a:buNone/>
              <a:defRPr>
                <a:solidFill>
                  <a:schemeClr val="lt1"/>
                </a:solidFill>
              </a:defRPr>
            </a:lvl1pPr>
            <a:lvl2pPr lvl="1" algn="ctr" rtl="0">
              <a:lnSpc>
                <a:spcPct val="100000"/>
              </a:lnSpc>
              <a:spcBef>
                <a:spcPts val="0"/>
              </a:spcBef>
              <a:spcAft>
                <a:spcPts val="0"/>
              </a:spcAft>
              <a:buClr>
                <a:schemeClr val="lt1"/>
              </a:buClr>
              <a:buSzPts val="1000"/>
              <a:buNone/>
              <a:defRPr sz="1000">
                <a:solidFill>
                  <a:schemeClr val="lt1"/>
                </a:solidFill>
              </a:defRPr>
            </a:lvl2pPr>
            <a:lvl3pPr lvl="2" algn="ctr" rtl="0">
              <a:lnSpc>
                <a:spcPct val="100000"/>
              </a:lnSpc>
              <a:spcBef>
                <a:spcPts val="0"/>
              </a:spcBef>
              <a:spcAft>
                <a:spcPts val="0"/>
              </a:spcAft>
              <a:buClr>
                <a:schemeClr val="lt1"/>
              </a:buClr>
              <a:buSzPts val="1000"/>
              <a:buNone/>
              <a:defRPr sz="1000">
                <a:solidFill>
                  <a:schemeClr val="lt1"/>
                </a:solidFill>
              </a:defRPr>
            </a:lvl3pPr>
            <a:lvl4pPr lvl="3" algn="ctr" rtl="0">
              <a:lnSpc>
                <a:spcPct val="100000"/>
              </a:lnSpc>
              <a:spcBef>
                <a:spcPts val="0"/>
              </a:spcBef>
              <a:spcAft>
                <a:spcPts val="0"/>
              </a:spcAft>
              <a:buClr>
                <a:schemeClr val="lt1"/>
              </a:buClr>
              <a:buSzPts val="1000"/>
              <a:buNone/>
              <a:defRPr sz="1000">
                <a:solidFill>
                  <a:schemeClr val="lt1"/>
                </a:solidFill>
              </a:defRPr>
            </a:lvl4pPr>
            <a:lvl5pPr lvl="4" algn="ctr" rtl="0">
              <a:lnSpc>
                <a:spcPct val="100000"/>
              </a:lnSpc>
              <a:spcBef>
                <a:spcPts val="0"/>
              </a:spcBef>
              <a:spcAft>
                <a:spcPts val="0"/>
              </a:spcAft>
              <a:buClr>
                <a:schemeClr val="lt1"/>
              </a:buClr>
              <a:buSzPts val="1000"/>
              <a:buNone/>
              <a:defRPr sz="1000">
                <a:solidFill>
                  <a:schemeClr val="lt1"/>
                </a:solidFill>
              </a:defRPr>
            </a:lvl5pPr>
            <a:lvl6pPr lvl="5" algn="ctr" rtl="0">
              <a:lnSpc>
                <a:spcPct val="100000"/>
              </a:lnSpc>
              <a:spcBef>
                <a:spcPts val="0"/>
              </a:spcBef>
              <a:spcAft>
                <a:spcPts val="0"/>
              </a:spcAft>
              <a:buClr>
                <a:schemeClr val="lt1"/>
              </a:buClr>
              <a:buSzPts val="1000"/>
              <a:buNone/>
              <a:defRPr sz="1000">
                <a:solidFill>
                  <a:schemeClr val="lt1"/>
                </a:solidFill>
              </a:defRPr>
            </a:lvl6pPr>
            <a:lvl7pPr lvl="6" algn="ctr" rtl="0">
              <a:lnSpc>
                <a:spcPct val="100000"/>
              </a:lnSpc>
              <a:spcBef>
                <a:spcPts val="0"/>
              </a:spcBef>
              <a:spcAft>
                <a:spcPts val="0"/>
              </a:spcAft>
              <a:buClr>
                <a:schemeClr val="lt1"/>
              </a:buClr>
              <a:buSzPts val="1000"/>
              <a:buNone/>
              <a:defRPr sz="1000">
                <a:solidFill>
                  <a:schemeClr val="lt1"/>
                </a:solidFill>
              </a:defRPr>
            </a:lvl7pPr>
            <a:lvl8pPr lvl="7" algn="ctr" rtl="0">
              <a:lnSpc>
                <a:spcPct val="100000"/>
              </a:lnSpc>
              <a:spcBef>
                <a:spcPts val="0"/>
              </a:spcBef>
              <a:spcAft>
                <a:spcPts val="0"/>
              </a:spcAft>
              <a:buClr>
                <a:schemeClr val="lt1"/>
              </a:buClr>
              <a:buSzPts val="1000"/>
              <a:buNone/>
              <a:defRPr sz="1000">
                <a:solidFill>
                  <a:schemeClr val="lt1"/>
                </a:solidFill>
              </a:defRPr>
            </a:lvl8pPr>
            <a:lvl9pPr lvl="8" algn="ctr"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11" name="Google Shape;211;p31"/>
          <p:cNvSpPr txBox="1">
            <a:spLocks noGrp="1"/>
          </p:cNvSpPr>
          <p:nvPr>
            <p:ph type="subTitle" idx="2"/>
          </p:nvPr>
        </p:nvSpPr>
        <p:spPr>
          <a:xfrm>
            <a:off x="3658150" y="2850534"/>
            <a:ext cx="1818000" cy="88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000"/>
              <a:buNone/>
              <a:defRPr>
                <a:solidFill>
                  <a:schemeClr val="lt1"/>
                </a:solidFill>
              </a:defRPr>
            </a:lvl1pPr>
            <a:lvl2pPr lvl="1" algn="ctr" rtl="0">
              <a:lnSpc>
                <a:spcPct val="100000"/>
              </a:lnSpc>
              <a:spcBef>
                <a:spcPts val="0"/>
              </a:spcBef>
              <a:spcAft>
                <a:spcPts val="0"/>
              </a:spcAft>
              <a:buClr>
                <a:schemeClr val="lt1"/>
              </a:buClr>
              <a:buSzPts val="1000"/>
              <a:buNone/>
              <a:defRPr sz="1000">
                <a:solidFill>
                  <a:schemeClr val="lt1"/>
                </a:solidFill>
              </a:defRPr>
            </a:lvl2pPr>
            <a:lvl3pPr lvl="2" algn="ctr" rtl="0">
              <a:lnSpc>
                <a:spcPct val="100000"/>
              </a:lnSpc>
              <a:spcBef>
                <a:spcPts val="0"/>
              </a:spcBef>
              <a:spcAft>
                <a:spcPts val="0"/>
              </a:spcAft>
              <a:buClr>
                <a:schemeClr val="lt1"/>
              </a:buClr>
              <a:buSzPts val="1000"/>
              <a:buNone/>
              <a:defRPr sz="1000">
                <a:solidFill>
                  <a:schemeClr val="lt1"/>
                </a:solidFill>
              </a:defRPr>
            </a:lvl3pPr>
            <a:lvl4pPr lvl="3" algn="ctr" rtl="0">
              <a:lnSpc>
                <a:spcPct val="100000"/>
              </a:lnSpc>
              <a:spcBef>
                <a:spcPts val="0"/>
              </a:spcBef>
              <a:spcAft>
                <a:spcPts val="0"/>
              </a:spcAft>
              <a:buClr>
                <a:schemeClr val="lt1"/>
              </a:buClr>
              <a:buSzPts val="1000"/>
              <a:buNone/>
              <a:defRPr sz="1000">
                <a:solidFill>
                  <a:schemeClr val="lt1"/>
                </a:solidFill>
              </a:defRPr>
            </a:lvl4pPr>
            <a:lvl5pPr lvl="4" algn="ctr" rtl="0">
              <a:lnSpc>
                <a:spcPct val="100000"/>
              </a:lnSpc>
              <a:spcBef>
                <a:spcPts val="0"/>
              </a:spcBef>
              <a:spcAft>
                <a:spcPts val="0"/>
              </a:spcAft>
              <a:buClr>
                <a:schemeClr val="lt1"/>
              </a:buClr>
              <a:buSzPts val="1000"/>
              <a:buNone/>
              <a:defRPr sz="1000">
                <a:solidFill>
                  <a:schemeClr val="lt1"/>
                </a:solidFill>
              </a:defRPr>
            </a:lvl5pPr>
            <a:lvl6pPr lvl="5" algn="ctr" rtl="0">
              <a:lnSpc>
                <a:spcPct val="100000"/>
              </a:lnSpc>
              <a:spcBef>
                <a:spcPts val="0"/>
              </a:spcBef>
              <a:spcAft>
                <a:spcPts val="0"/>
              </a:spcAft>
              <a:buClr>
                <a:schemeClr val="lt1"/>
              </a:buClr>
              <a:buSzPts val="1000"/>
              <a:buNone/>
              <a:defRPr sz="1000">
                <a:solidFill>
                  <a:schemeClr val="lt1"/>
                </a:solidFill>
              </a:defRPr>
            </a:lvl6pPr>
            <a:lvl7pPr lvl="6" algn="ctr" rtl="0">
              <a:lnSpc>
                <a:spcPct val="100000"/>
              </a:lnSpc>
              <a:spcBef>
                <a:spcPts val="0"/>
              </a:spcBef>
              <a:spcAft>
                <a:spcPts val="0"/>
              </a:spcAft>
              <a:buClr>
                <a:schemeClr val="lt1"/>
              </a:buClr>
              <a:buSzPts val="1000"/>
              <a:buNone/>
              <a:defRPr sz="1000">
                <a:solidFill>
                  <a:schemeClr val="lt1"/>
                </a:solidFill>
              </a:defRPr>
            </a:lvl7pPr>
            <a:lvl8pPr lvl="7" algn="ctr" rtl="0">
              <a:lnSpc>
                <a:spcPct val="100000"/>
              </a:lnSpc>
              <a:spcBef>
                <a:spcPts val="0"/>
              </a:spcBef>
              <a:spcAft>
                <a:spcPts val="0"/>
              </a:spcAft>
              <a:buClr>
                <a:schemeClr val="lt1"/>
              </a:buClr>
              <a:buSzPts val="1000"/>
              <a:buNone/>
              <a:defRPr sz="1000">
                <a:solidFill>
                  <a:schemeClr val="lt1"/>
                </a:solidFill>
              </a:defRPr>
            </a:lvl8pPr>
            <a:lvl9pPr lvl="8" algn="ctr"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12" name="Google Shape;212;p31"/>
          <p:cNvSpPr txBox="1">
            <a:spLocks noGrp="1"/>
          </p:cNvSpPr>
          <p:nvPr>
            <p:ph type="ctrTitle"/>
          </p:nvPr>
        </p:nvSpPr>
        <p:spPr>
          <a:xfrm>
            <a:off x="870350" y="2527025"/>
            <a:ext cx="1818000" cy="24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213" name="Google Shape;213;p31"/>
          <p:cNvSpPr txBox="1">
            <a:spLocks noGrp="1"/>
          </p:cNvSpPr>
          <p:nvPr>
            <p:ph type="ctrTitle" idx="3"/>
          </p:nvPr>
        </p:nvSpPr>
        <p:spPr>
          <a:xfrm>
            <a:off x="3658150" y="2527025"/>
            <a:ext cx="1818000" cy="24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214" name="Google Shape;214;p31"/>
          <p:cNvSpPr txBox="1">
            <a:spLocks noGrp="1"/>
          </p:cNvSpPr>
          <p:nvPr>
            <p:ph type="subTitle" idx="4"/>
          </p:nvPr>
        </p:nvSpPr>
        <p:spPr>
          <a:xfrm>
            <a:off x="6455305" y="2850534"/>
            <a:ext cx="1818000" cy="88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000"/>
              <a:buNone/>
              <a:defRPr>
                <a:solidFill>
                  <a:schemeClr val="lt1"/>
                </a:solidFill>
              </a:defRPr>
            </a:lvl1pPr>
            <a:lvl2pPr lvl="1" algn="ctr" rtl="0">
              <a:lnSpc>
                <a:spcPct val="100000"/>
              </a:lnSpc>
              <a:spcBef>
                <a:spcPts val="0"/>
              </a:spcBef>
              <a:spcAft>
                <a:spcPts val="0"/>
              </a:spcAft>
              <a:buClr>
                <a:schemeClr val="lt1"/>
              </a:buClr>
              <a:buSzPts val="1000"/>
              <a:buNone/>
              <a:defRPr sz="1000">
                <a:solidFill>
                  <a:schemeClr val="lt1"/>
                </a:solidFill>
              </a:defRPr>
            </a:lvl2pPr>
            <a:lvl3pPr lvl="2" algn="ctr" rtl="0">
              <a:lnSpc>
                <a:spcPct val="100000"/>
              </a:lnSpc>
              <a:spcBef>
                <a:spcPts val="0"/>
              </a:spcBef>
              <a:spcAft>
                <a:spcPts val="0"/>
              </a:spcAft>
              <a:buClr>
                <a:schemeClr val="lt1"/>
              </a:buClr>
              <a:buSzPts val="1000"/>
              <a:buNone/>
              <a:defRPr sz="1000">
                <a:solidFill>
                  <a:schemeClr val="lt1"/>
                </a:solidFill>
              </a:defRPr>
            </a:lvl3pPr>
            <a:lvl4pPr lvl="3" algn="ctr" rtl="0">
              <a:lnSpc>
                <a:spcPct val="100000"/>
              </a:lnSpc>
              <a:spcBef>
                <a:spcPts val="0"/>
              </a:spcBef>
              <a:spcAft>
                <a:spcPts val="0"/>
              </a:spcAft>
              <a:buClr>
                <a:schemeClr val="lt1"/>
              </a:buClr>
              <a:buSzPts val="1000"/>
              <a:buNone/>
              <a:defRPr sz="1000">
                <a:solidFill>
                  <a:schemeClr val="lt1"/>
                </a:solidFill>
              </a:defRPr>
            </a:lvl4pPr>
            <a:lvl5pPr lvl="4" algn="ctr" rtl="0">
              <a:lnSpc>
                <a:spcPct val="100000"/>
              </a:lnSpc>
              <a:spcBef>
                <a:spcPts val="0"/>
              </a:spcBef>
              <a:spcAft>
                <a:spcPts val="0"/>
              </a:spcAft>
              <a:buClr>
                <a:schemeClr val="lt1"/>
              </a:buClr>
              <a:buSzPts val="1000"/>
              <a:buNone/>
              <a:defRPr sz="1000">
                <a:solidFill>
                  <a:schemeClr val="lt1"/>
                </a:solidFill>
              </a:defRPr>
            </a:lvl5pPr>
            <a:lvl6pPr lvl="5" algn="ctr" rtl="0">
              <a:lnSpc>
                <a:spcPct val="100000"/>
              </a:lnSpc>
              <a:spcBef>
                <a:spcPts val="0"/>
              </a:spcBef>
              <a:spcAft>
                <a:spcPts val="0"/>
              </a:spcAft>
              <a:buClr>
                <a:schemeClr val="lt1"/>
              </a:buClr>
              <a:buSzPts val="1000"/>
              <a:buNone/>
              <a:defRPr sz="1000">
                <a:solidFill>
                  <a:schemeClr val="lt1"/>
                </a:solidFill>
              </a:defRPr>
            </a:lvl6pPr>
            <a:lvl7pPr lvl="6" algn="ctr" rtl="0">
              <a:lnSpc>
                <a:spcPct val="100000"/>
              </a:lnSpc>
              <a:spcBef>
                <a:spcPts val="0"/>
              </a:spcBef>
              <a:spcAft>
                <a:spcPts val="0"/>
              </a:spcAft>
              <a:buClr>
                <a:schemeClr val="lt1"/>
              </a:buClr>
              <a:buSzPts val="1000"/>
              <a:buNone/>
              <a:defRPr sz="1000">
                <a:solidFill>
                  <a:schemeClr val="lt1"/>
                </a:solidFill>
              </a:defRPr>
            </a:lvl7pPr>
            <a:lvl8pPr lvl="7" algn="ctr" rtl="0">
              <a:lnSpc>
                <a:spcPct val="100000"/>
              </a:lnSpc>
              <a:spcBef>
                <a:spcPts val="0"/>
              </a:spcBef>
              <a:spcAft>
                <a:spcPts val="0"/>
              </a:spcAft>
              <a:buClr>
                <a:schemeClr val="lt1"/>
              </a:buClr>
              <a:buSzPts val="1000"/>
              <a:buNone/>
              <a:defRPr sz="1000">
                <a:solidFill>
                  <a:schemeClr val="lt1"/>
                </a:solidFill>
              </a:defRPr>
            </a:lvl8pPr>
            <a:lvl9pPr lvl="8" algn="ctr"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215" name="Google Shape;215;p31"/>
          <p:cNvSpPr txBox="1">
            <a:spLocks noGrp="1"/>
          </p:cNvSpPr>
          <p:nvPr>
            <p:ph type="ctrTitle" idx="5"/>
          </p:nvPr>
        </p:nvSpPr>
        <p:spPr>
          <a:xfrm>
            <a:off x="6455652" y="2527025"/>
            <a:ext cx="1818000" cy="2412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1600"/>
              <a:buFont typeface="Fira Sans Condensed Medium"/>
              <a:buNone/>
              <a:defRPr sz="2000">
                <a:solidFill>
                  <a:schemeClr val="lt1"/>
                </a:solidFill>
                <a:latin typeface="Fira Sans Condensed Medium"/>
                <a:ea typeface="Fira Sans Condensed Medium"/>
                <a:cs typeface="Fira Sans Condensed Medium"/>
                <a:sym typeface="Fira Sans Condensed Medium"/>
              </a:defRPr>
            </a:lvl1pPr>
            <a:lvl2pPr lvl="1"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chemeClr val="lt1"/>
              </a:buClr>
              <a:buSzPts val="1600"/>
              <a:buFont typeface="Fira Sans Condensed Medium"/>
              <a:buNone/>
              <a:defRPr sz="16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216" name="Google Shape;216;p31"/>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5">
  <p:cSld name="CUSTOM_5_1_1_1_1">
    <p:spTree>
      <p:nvGrpSpPr>
        <p:cNvPr id="1" name="Shape 217"/>
        <p:cNvGrpSpPr/>
        <p:nvPr/>
      </p:nvGrpSpPr>
      <p:grpSpPr>
        <a:xfrm>
          <a:off x="0" y="0"/>
          <a:ext cx="0" cy="0"/>
          <a:chOff x="0" y="0"/>
          <a:chExt cx="0" cy="0"/>
        </a:xfrm>
      </p:grpSpPr>
      <p:sp>
        <p:nvSpPr>
          <p:cNvPr id="218" name="Google Shape;218;p32"/>
          <p:cNvSpPr/>
          <p:nvPr/>
        </p:nvSpPr>
        <p:spPr>
          <a:xfrm flipH="1">
            <a:off x="200" y="0"/>
            <a:ext cx="9144000" cy="51510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32"/>
          <p:cNvSpPr/>
          <p:nvPr/>
        </p:nvSpPr>
        <p:spPr>
          <a:xfrm flipH="1">
            <a:off x="-350" y="0"/>
            <a:ext cx="6473400" cy="47286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220" name="Google Shape;220;p32"/>
          <p:cNvSpPr/>
          <p:nvPr/>
        </p:nvSpPr>
        <p:spPr>
          <a:xfrm flipH="1">
            <a:off x="-125" y="4105050"/>
            <a:ext cx="7635600" cy="10458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221" name="Google Shape;221;p32"/>
          <p:cNvSpPr/>
          <p:nvPr/>
        </p:nvSpPr>
        <p:spPr>
          <a:xfrm flipH="1">
            <a:off x="1158825" y="0"/>
            <a:ext cx="7985400" cy="3765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222" name="Google Shape;222;p32"/>
          <p:cNvSpPr/>
          <p:nvPr/>
        </p:nvSpPr>
        <p:spPr>
          <a:xfrm>
            <a:off x="1031025" y="1619425"/>
            <a:ext cx="1338600" cy="22950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p32"/>
          <p:cNvSpPr/>
          <p:nvPr/>
        </p:nvSpPr>
        <p:spPr>
          <a:xfrm>
            <a:off x="2567050" y="1619425"/>
            <a:ext cx="1338600" cy="22950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224;p32"/>
          <p:cNvSpPr/>
          <p:nvPr/>
        </p:nvSpPr>
        <p:spPr>
          <a:xfrm>
            <a:off x="4103075" y="1619425"/>
            <a:ext cx="1338600" cy="2295000"/>
          </a:xfrm>
          <a:prstGeom prst="rect">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225;p32"/>
          <p:cNvSpPr txBox="1">
            <a:spLocks noGrp="1"/>
          </p:cNvSpPr>
          <p:nvPr>
            <p:ph type="ctrTitle"/>
          </p:nvPr>
        </p:nvSpPr>
        <p:spPr>
          <a:xfrm>
            <a:off x="1031025" y="2241138"/>
            <a:ext cx="1338600" cy="34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20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226" name="Google Shape;226;p32"/>
          <p:cNvSpPr txBox="1">
            <a:spLocks noGrp="1"/>
          </p:cNvSpPr>
          <p:nvPr>
            <p:ph type="subTitle" idx="1"/>
          </p:nvPr>
        </p:nvSpPr>
        <p:spPr>
          <a:xfrm>
            <a:off x="1077975" y="2645727"/>
            <a:ext cx="1244400" cy="64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0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7" name="Google Shape;227;p32"/>
          <p:cNvSpPr txBox="1">
            <a:spLocks noGrp="1"/>
          </p:cNvSpPr>
          <p:nvPr>
            <p:ph type="ctrTitle" idx="2"/>
          </p:nvPr>
        </p:nvSpPr>
        <p:spPr>
          <a:xfrm>
            <a:off x="2567050" y="2241138"/>
            <a:ext cx="1338600" cy="34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20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228" name="Google Shape;228;p32"/>
          <p:cNvSpPr txBox="1">
            <a:spLocks noGrp="1"/>
          </p:cNvSpPr>
          <p:nvPr>
            <p:ph type="subTitle" idx="3"/>
          </p:nvPr>
        </p:nvSpPr>
        <p:spPr>
          <a:xfrm>
            <a:off x="2614000" y="2645727"/>
            <a:ext cx="1244400" cy="64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0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29" name="Google Shape;229;p32"/>
          <p:cNvSpPr txBox="1">
            <a:spLocks noGrp="1"/>
          </p:cNvSpPr>
          <p:nvPr>
            <p:ph type="ctrTitle" idx="4"/>
          </p:nvPr>
        </p:nvSpPr>
        <p:spPr>
          <a:xfrm>
            <a:off x="4103075" y="2241138"/>
            <a:ext cx="1338600" cy="34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400"/>
              <a:buNone/>
              <a:defRPr sz="20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endParaRPr/>
          </a:p>
        </p:txBody>
      </p:sp>
      <p:sp>
        <p:nvSpPr>
          <p:cNvPr id="230" name="Google Shape;230;p32"/>
          <p:cNvSpPr txBox="1">
            <a:spLocks noGrp="1"/>
          </p:cNvSpPr>
          <p:nvPr>
            <p:ph type="subTitle" idx="5"/>
          </p:nvPr>
        </p:nvSpPr>
        <p:spPr>
          <a:xfrm>
            <a:off x="4150025" y="2645727"/>
            <a:ext cx="1244400" cy="64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0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31" name="Google Shape;231;p32"/>
          <p:cNvSpPr txBox="1">
            <a:spLocks noGrp="1"/>
          </p:cNvSpPr>
          <p:nvPr>
            <p:ph type="title" idx="6" hasCustomPrompt="1"/>
          </p:nvPr>
        </p:nvSpPr>
        <p:spPr>
          <a:xfrm>
            <a:off x="1190475" y="3345800"/>
            <a:ext cx="1019400" cy="34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a:solidFill>
                  <a:schemeClr val="lt1"/>
                </a:solidFill>
              </a:defRPr>
            </a:lvl1pPr>
            <a:lvl2pPr lvl="1"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32" name="Google Shape;232;p32"/>
          <p:cNvSpPr txBox="1">
            <a:spLocks noGrp="1"/>
          </p:cNvSpPr>
          <p:nvPr>
            <p:ph type="title" idx="7" hasCustomPrompt="1"/>
          </p:nvPr>
        </p:nvSpPr>
        <p:spPr>
          <a:xfrm>
            <a:off x="2703025" y="3345800"/>
            <a:ext cx="1019400" cy="34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a:solidFill>
                  <a:schemeClr val="lt1"/>
                </a:solidFill>
              </a:defRPr>
            </a:lvl1pPr>
            <a:lvl2pPr lvl="1"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33" name="Google Shape;233;p32"/>
          <p:cNvSpPr txBox="1">
            <a:spLocks noGrp="1"/>
          </p:cNvSpPr>
          <p:nvPr>
            <p:ph type="title" idx="8" hasCustomPrompt="1"/>
          </p:nvPr>
        </p:nvSpPr>
        <p:spPr>
          <a:xfrm>
            <a:off x="4262825" y="3345800"/>
            <a:ext cx="1019400" cy="34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a:solidFill>
                  <a:schemeClr val="lt1"/>
                </a:solidFill>
              </a:defRPr>
            </a:lvl1pPr>
            <a:lvl2pPr lvl="1"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1"/>
              </a:buClr>
              <a:buSzPts val="1800"/>
              <a:buFont typeface="Fira Sans Extra Condensed Medium"/>
              <a:buNone/>
              <a:defRPr sz="1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34" name="Google Shape;234;p32"/>
          <p:cNvSpPr txBox="1">
            <a:spLocks noGrp="1"/>
          </p:cNvSpPr>
          <p:nvPr>
            <p:ph type="ctrTitle" idx="9"/>
          </p:nvPr>
        </p:nvSpPr>
        <p:spPr>
          <a:xfrm>
            <a:off x="1031025" y="540000"/>
            <a:ext cx="4410600" cy="405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a:solidFill>
                  <a:schemeClr val="lt1"/>
                </a:solidFill>
              </a:defRPr>
            </a:lvl1pPr>
            <a:lvl2pPr lvl="1" algn="l" rtl="0">
              <a:spcBef>
                <a:spcPts val="0"/>
              </a:spcBef>
              <a:spcAft>
                <a:spcPts val="0"/>
              </a:spcAft>
              <a:buClr>
                <a:schemeClr val="lt1"/>
              </a:buClr>
              <a:buSzPts val="1800"/>
              <a:buNone/>
              <a:defRPr sz="1800">
                <a:solidFill>
                  <a:schemeClr val="lt1"/>
                </a:solidFill>
              </a:defRPr>
            </a:lvl2pPr>
            <a:lvl3pPr lvl="2" algn="l" rtl="0">
              <a:spcBef>
                <a:spcPts val="0"/>
              </a:spcBef>
              <a:spcAft>
                <a:spcPts val="0"/>
              </a:spcAft>
              <a:buClr>
                <a:schemeClr val="lt1"/>
              </a:buClr>
              <a:buSzPts val="1800"/>
              <a:buNone/>
              <a:defRPr sz="1800">
                <a:solidFill>
                  <a:schemeClr val="lt1"/>
                </a:solidFill>
              </a:defRPr>
            </a:lvl3pPr>
            <a:lvl4pPr lvl="3" algn="l" rtl="0">
              <a:spcBef>
                <a:spcPts val="0"/>
              </a:spcBef>
              <a:spcAft>
                <a:spcPts val="0"/>
              </a:spcAft>
              <a:buClr>
                <a:schemeClr val="lt1"/>
              </a:buClr>
              <a:buSzPts val="1800"/>
              <a:buNone/>
              <a:defRPr sz="1800">
                <a:solidFill>
                  <a:schemeClr val="lt1"/>
                </a:solidFill>
              </a:defRPr>
            </a:lvl4pPr>
            <a:lvl5pPr lvl="4" algn="l" rtl="0">
              <a:spcBef>
                <a:spcPts val="0"/>
              </a:spcBef>
              <a:spcAft>
                <a:spcPts val="0"/>
              </a:spcAft>
              <a:buClr>
                <a:schemeClr val="lt1"/>
              </a:buClr>
              <a:buSzPts val="1800"/>
              <a:buNone/>
              <a:defRPr sz="1800">
                <a:solidFill>
                  <a:schemeClr val="lt1"/>
                </a:solidFill>
              </a:defRPr>
            </a:lvl5pPr>
            <a:lvl6pPr lvl="5" algn="l" rtl="0">
              <a:spcBef>
                <a:spcPts val="0"/>
              </a:spcBef>
              <a:spcAft>
                <a:spcPts val="0"/>
              </a:spcAft>
              <a:buClr>
                <a:schemeClr val="lt1"/>
              </a:buClr>
              <a:buSzPts val="1800"/>
              <a:buNone/>
              <a:defRPr sz="1800">
                <a:solidFill>
                  <a:schemeClr val="lt1"/>
                </a:solidFill>
              </a:defRPr>
            </a:lvl6pPr>
            <a:lvl7pPr lvl="6" algn="l" rtl="0">
              <a:spcBef>
                <a:spcPts val="0"/>
              </a:spcBef>
              <a:spcAft>
                <a:spcPts val="0"/>
              </a:spcAft>
              <a:buClr>
                <a:schemeClr val="lt1"/>
              </a:buClr>
              <a:buSzPts val="1800"/>
              <a:buNone/>
              <a:defRPr sz="1800">
                <a:solidFill>
                  <a:schemeClr val="lt1"/>
                </a:solidFill>
              </a:defRPr>
            </a:lvl7pPr>
            <a:lvl8pPr lvl="7" algn="l" rtl="0">
              <a:spcBef>
                <a:spcPts val="0"/>
              </a:spcBef>
              <a:spcAft>
                <a:spcPts val="0"/>
              </a:spcAft>
              <a:buClr>
                <a:schemeClr val="lt1"/>
              </a:buClr>
              <a:buSzPts val="1800"/>
              <a:buNone/>
              <a:defRPr sz="1800">
                <a:solidFill>
                  <a:schemeClr val="lt1"/>
                </a:solidFill>
              </a:defRPr>
            </a:lvl8pPr>
            <a:lvl9pPr lvl="8" algn="l"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252"/>
        <p:cNvGrpSpPr/>
        <p:nvPr/>
      </p:nvGrpSpPr>
      <p:grpSpPr>
        <a:xfrm>
          <a:off x="0" y="0"/>
          <a:ext cx="0" cy="0"/>
          <a:chOff x="0" y="0"/>
          <a:chExt cx="0" cy="0"/>
        </a:xfrm>
      </p:grpSpPr>
      <p:sp>
        <p:nvSpPr>
          <p:cNvPr id="253" name="Google Shape;253;p34"/>
          <p:cNvSpPr/>
          <p:nvPr/>
        </p:nvSpPr>
        <p:spPr>
          <a:xfrm flipH="1">
            <a:off x="200" y="0"/>
            <a:ext cx="9144000" cy="51510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4" name="Google Shape;254;p34"/>
          <p:cNvSpPr/>
          <p:nvPr/>
        </p:nvSpPr>
        <p:spPr>
          <a:xfrm flipH="1">
            <a:off x="-225" y="0"/>
            <a:ext cx="7932000" cy="46473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255" name="Google Shape;255;p34"/>
          <p:cNvSpPr txBox="1">
            <a:spLocks noGrp="1"/>
          </p:cNvSpPr>
          <p:nvPr>
            <p:ph type="ctrTitle"/>
          </p:nvPr>
        </p:nvSpPr>
        <p:spPr>
          <a:xfrm>
            <a:off x="817499" y="540000"/>
            <a:ext cx="3297000" cy="8868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2800"/>
              <a:buNone/>
              <a:defRPr sz="6000">
                <a:solidFill>
                  <a:schemeClr val="lt1"/>
                </a:solidFill>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256" name="Google Shape;256;p34"/>
          <p:cNvSpPr txBox="1">
            <a:spLocks noGrp="1"/>
          </p:cNvSpPr>
          <p:nvPr>
            <p:ph type="subTitle" idx="1"/>
          </p:nvPr>
        </p:nvSpPr>
        <p:spPr>
          <a:xfrm>
            <a:off x="816925" y="1628550"/>
            <a:ext cx="3297000" cy="109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257" name="Google Shape;257;p34"/>
          <p:cNvSpPr/>
          <p:nvPr/>
        </p:nvSpPr>
        <p:spPr>
          <a:xfrm flipH="1">
            <a:off x="361625" y="3827725"/>
            <a:ext cx="8240100" cy="13230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258" name="Google Shape;258;p34"/>
          <p:cNvSpPr txBox="1"/>
          <p:nvPr/>
        </p:nvSpPr>
        <p:spPr>
          <a:xfrm>
            <a:off x="817828" y="3037914"/>
            <a:ext cx="3297000" cy="661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lt1"/>
                </a:solidFill>
                <a:latin typeface="Roboto Slab"/>
                <a:ea typeface="Roboto Slab"/>
                <a:cs typeface="Roboto Slab"/>
                <a:sym typeface="Roboto Slab"/>
              </a:rPr>
              <a:t>CREDITS: This presentation template was created by </a:t>
            </a:r>
            <a:r>
              <a:rPr lang="en" sz="1200" b="1">
                <a:solidFill>
                  <a:schemeClr val="lt1"/>
                </a:solidFill>
                <a:uFill>
                  <a:noFill/>
                </a:uFill>
                <a:latin typeface="Roboto Slab"/>
                <a:ea typeface="Roboto Slab"/>
                <a:cs typeface="Roboto Slab"/>
                <a:sym typeface="Roboto Slab"/>
                <a:hlinkClick r:id="rId2">
                  <a:extLst>
                    <a:ext uri="{A12FA001-AC4F-418D-AE19-62706E023703}">
                      <ahyp:hlinkClr xmlns:ahyp="http://schemas.microsoft.com/office/drawing/2018/hyperlinkcolor" val="tx"/>
                    </a:ext>
                  </a:extLst>
                </a:hlinkClick>
              </a:rPr>
              <a:t>Slidesgo</a:t>
            </a:r>
            <a:r>
              <a:rPr lang="en" sz="1200">
                <a:solidFill>
                  <a:schemeClr val="lt1"/>
                </a:solidFill>
                <a:latin typeface="Roboto Slab"/>
                <a:ea typeface="Roboto Slab"/>
                <a:cs typeface="Roboto Slab"/>
                <a:sym typeface="Roboto Slab"/>
              </a:rPr>
              <a:t>, including icons by </a:t>
            </a:r>
            <a:r>
              <a:rPr lang="en" sz="1200" b="1">
                <a:solidFill>
                  <a:schemeClr val="lt1"/>
                </a:solidFill>
                <a:uFill>
                  <a:noFill/>
                </a:uFill>
                <a:latin typeface="Roboto Slab"/>
                <a:ea typeface="Roboto Slab"/>
                <a:cs typeface="Roboto Slab"/>
                <a:sym typeface="Roboto Slab"/>
                <a:hlinkClick r:id="rId3">
                  <a:extLst>
                    <a:ext uri="{A12FA001-AC4F-418D-AE19-62706E023703}">
                      <ahyp:hlinkClr xmlns:ahyp="http://schemas.microsoft.com/office/drawing/2018/hyperlinkcolor" val="tx"/>
                    </a:ext>
                  </a:extLst>
                </a:hlinkClick>
              </a:rPr>
              <a:t>Flaticon</a:t>
            </a:r>
            <a:r>
              <a:rPr lang="en" sz="1200">
                <a:solidFill>
                  <a:schemeClr val="lt1"/>
                </a:solidFill>
                <a:latin typeface="Roboto Slab"/>
                <a:ea typeface="Roboto Slab"/>
                <a:cs typeface="Roboto Slab"/>
                <a:sym typeface="Roboto Slab"/>
              </a:rPr>
              <a:t>, infographics &amp; images by </a:t>
            </a:r>
            <a:r>
              <a:rPr lang="en" sz="1200" b="1">
                <a:solidFill>
                  <a:schemeClr val="lt1"/>
                </a:solidFill>
                <a:uFill>
                  <a:noFill/>
                </a:uFill>
                <a:latin typeface="Roboto Slab"/>
                <a:ea typeface="Roboto Slab"/>
                <a:cs typeface="Roboto Slab"/>
                <a:sym typeface="Roboto Slab"/>
                <a:hlinkClick r:id="rId4">
                  <a:extLst>
                    <a:ext uri="{A12FA001-AC4F-418D-AE19-62706E023703}">
                      <ahyp:hlinkClr xmlns:ahyp="http://schemas.microsoft.com/office/drawing/2018/hyperlinkcolor" val="tx"/>
                    </a:ext>
                  </a:extLst>
                </a:hlinkClick>
              </a:rPr>
              <a:t>Freepik</a:t>
            </a:r>
            <a:r>
              <a:rPr lang="en" sz="1200" b="1">
                <a:solidFill>
                  <a:schemeClr val="lt1"/>
                </a:solidFill>
                <a:latin typeface="Roboto Slab"/>
                <a:ea typeface="Roboto Slab"/>
                <a:cs typeface="Roboto Slab"/>
                <a:sym typeface="Roboto Slab"/>
              </a:rPr>
              <a:t> </a:t>
            </a:r>
            <a:endParaRPr sz="1200" b="1" dirty="0">
              <a:solidFill>
                <a:schemeClr val="lt1"/>
              </a:solidFill>
              <a:latin typeface="Roboto Slab"/>
              <a:ea typeface="Roboto Slab"/>
              <a:cs typeface="Roboto Slab"/>
              <a:sym typeface="Roboto Slab"/>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a:off x="4560425" y="-7025"/>
            <a:ext cx="4587300" cy="51576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30;p5"/>
          <p:cNvSpPr/>
          <p:nvPr/>
        </p:nvSpPr>
        <p:spPr>
          <a:xfrm>
            <a:off x="-7500" y="-7025"/>
            <a:ext cx="4567800" cy="51576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5"/>
          <p:cNvSpPr/>
          <p:nvPr/>
        </p:nvSpPr>
        <p:spPr>
          <a:xfrm rot="5400000">
            <a:off x="4545472" y="2860425"/>
            <a:ext cx="453900" cy="392700"/>
          </a:xfrm>
          <a:prstGeom prst="triangle">
            <a:avLst>
              <a:gd name="adj" fmla="val 5000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5"/>
          <p:cNvSpPr txBox="1">
            <a:spLocks noGrp="1"/>
          </p:cNvSpPr>
          <p:nvPr>
            <p:ph type="ctrTitle"/>
          </p:nvPr>
        </p:nvSpPr>
        <p:spPr>
          <a:xfrm>
            <a:off x="1026250" y="1164063"/>
            <a:ext cx="25002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r" rtl="0">
              <a:spcBef>
                <a:spcPts val="0"/>
              </a:spcBef>
              <a:spcAft>
                <a:spcPts val="0"/>
              </a:spcAft>
              <a:buClr>
                <a:schemeClr val="lt1"/>
              </a:buClr>
              <a:buSzPts val="4800"/>
              <a:buNone/>
              <a:defRPr sz="4800">
                <a:solidFill>
                  <a:schemeClr val="lt1"/>
                </a:solidFill>
              </a:defRPr>
            </a:lvl2pPr>
            <a:lvl3pPr lvl="2" algn="r" rtl="0">
              <a:spcBef>
                <a:spcPts val="0"/>
              </a:spcBef>
              <a:spcAft>
                <a:spcPts val="0"/>
              </a:spcAft>
              <a:buClr>
                <a:schemeClr val="lt1"/>
              </a:buClr>
              <a:buSzPts val="4800"/>
              <a:buNone/>
              <a:defRPr sz="4800">
                <a:solidFill>
                  <a:schemeClr val="lt1"/>
                </a:solidFill>
              </a:defRPr>
            </a:lvl3pPr>
            <a:lvl4pPr lvl="3" algn="r" rtl="0">
              <a:spcBef>
                <a:spcPts val="0"/>
              </a:spcBef>
              <a:spcAft>
                <a:spcPts val="0"/>
              </a:spcAft>
              <a:buClr>
                <a:schemeClr val="lt1"/>
              </a:buClr>
              <a:buSzPts val="4800"/>
              <a:buNone/>
              <a:defRPr sz="4800">
                <a:solidFill>
                  <a:schemeClr val="lt1"/>
                </a:solidFill>
              </a:defRPr>
            </a:lvl4pPr>
            <a:lvl5pPr lvl="4" algn="r" rtl="0">
              <a:spcBef>
                <a:spcPts val="0"/>
              </a:spcBef>
              <a:spcAft>
                <a:spcPts val="0"/>
              </a:spcAft>
              <a:buClr>
                <a:schemeClr val="lt1"/>
              </a:buClr>
              <a:buSzPts val="4800"/>
              <a:buNone/>
              <a:defRPr sz="4800">
                <a:solidFill>
                  <a:schemeClr val="lt1"/>
                </a:solidFill>
              </a:defRPr>
            </a:lvl5pPr>
            <a:lvl6pPr lvl="5" algn="r" rtl="0">
              <a:spcBef>
                <a:spcPts val="0"/>
              </a:spcBef>
              <a:spcAft>
                <a:spcPts val="0"/>
              </a:spcAft>
              <a:buClr>
                <a:schemeClr val="lt1"/>
              </a:buClr>
              <a:buSzPts val="4800"/>
              <a:buNone/>
              <a:defRPr sz="4800">
                <a:solidFill>
                  <a:schemeClr val="lt1"/>
                </a:solidFill>
              </a:defRPr>
            </a:lvl6pPr>
            <a:lvl7pPr lvl="6" algn="r" rtl="0">
              <a:spcBef>
                <a:spcPts val="0"/>
              </a:spcBef>
              <a:spcAft>
                <a:spcPts val="0"/>
              </a:spcAft>
              <a:buClr>
                <a:schemeClr val="lt1"/>
              </a:buClr>
              <a:buSzPts val="4800"/>
              <a:buNone/>
              <a:defRPr sz="4800">
                <a:solidFill>
                  <a:schemeClr val="lt1"/>
                </a:solidFill>
              </a:defRPr>
            </a:lvl7pPr>
            <a:lvl8pPr lvl="7" algn="r" rtl="0">
              <a:spcBef>
                <a:spcPts val="0"/>
              </a:spcBef>
              <a:spcAft>
                <a:spcPts val="0"/>
              </a:spcAft>
              <a:buClr>
                <a:schemeClr val="lt1"/>
              </a:buClr>
              <a:buSzPts val="4800"/>
              <a:buNone/>
              <a:defRPr sz="4800">
                <a:solidFill>
                  <a:schemeClr val="lt1"/>
                </a:solidFill>
              </a:defRPr>
            </a:lvl8pPr>
            <a:lvl9pPr lvl="8" algn="r" rtl="0">
              <a:spcBef>
                <a:spcPts val="0"/>
              </a:spcBef>
              <a:spcAft>
                <a:spcPts val="0"/>
              </a:spcAft>
              <a:buClr>
                <a:schemeClr val="lt1"/>
              </a:buClr>
              <a:buSzPts val="4800"/>
              <a:buNone/>
              <a:defRPr sz="4800">
                <a:solidFill>
                  <a:schemeClr val="lt1"/>
                </a:solidFill>
              </a:defRPr>
            </a:lvl9pPr>
          </a:lstStyle>
          <a:p>
            <a:endParaRPr/>
          </a:p>
        </p:txBody>
      </p:sp>
      <p:sp>
        <p:nvSpPr>
          <p:cNvPr id="33" name="Google Shape;33;p5"/>
          <p:cNvSpPr txBox="1">
            <a:spLocks noGrp="1"/>
          </p:cNvSpPr>
          <p:nvPr>
            <p:ph type="ctrTitle" idx="2"/>
          </p:nvPr>
        </p:nvSpPr>
        <p:spPr>
          <a:xfrm>
            <a:off x="5603975" y="1164063"/>
            <a:ext cx="25002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r" rtl="0">
              <a:spcBef>
                <a:spcPts val="0"/>
              </a:spcBef>
              <a:spcAft>
                <a:spcPts val="0"/>
              </a:spcAft>
              <a:buClr>
                <a:schemeClr val="lt1"/>
              </a:buClr>
              <a:buSzPts val="4800"/>
              <a:buNone/>
              <a:defRPr sz="4800">
                <a:solidFill>
                  <a:schemeClr val="lt1"/>
                </a:solidFill>
              </a:defRPr>
            </a:lvl2pPr>
            <a:lvl3pPr lvl="2" algn="r" rtl="0">
              <a:spcBef>
                <a:spcPts val="0"/>
              </a:spcBef>
              <a:spcAft>
                <a:spcPts val="0"/>
              </a:spcAft>
              <a:buClr>
                <a:schemeClr val="lt1"/>
              </a:buClr>
              <a:buSzPts val="4800"/>
              <a:buNone/>
              <a:defRPr sz="4800">
                <a:solidFill>
                  <a:schemeClr val="lt1"/>
                </a:solidFill>
              </a:defRPr>
            </a:lvl3pPr>
            <a:lvl4pPr lvl="3" algn="r" rtl="0">
              <a:spcBef>
                <a:spcPts val="0"/>
              </a:spcBef>
              <a:spcAft>
                <a:spcPts val="0"/>
              </a:spcAft>
              <a:buClr>
                <a:schemeClr val="lt1"/>
              </a:buClr>
              <a:buSzPts val="4800"/>
              <a:buNone/>
              <a:defRPr sz="4800">
                <a:solidFill>
                  <a:schemeClr val="lt1"/>
                </a:solidFill>
              </a:defRPr>
            </a:lvl4pPr>
            <a:lvl5pPr lvl="4" algn="r" rtl="0">
              <a:spcBef>
                <a:spcPts val="0"/>
              </a:spcBef>
              <a:spcAft>
                <a:spcPts val="0"/>
              </a:spcAft>
              <a:buClr>
                <a:schemeClr val="lt1"/>
              </a:buClr>
              <a:buSzPts val="4800"/>
              <a:buNone/>
              <a:defRPr sz="4800">
                <a:solidFill>
                  <a:schemeClr val="lt1"/>
                </a:solidFill>
              </a:defRPr>
            </a:lvl5pPr>
            <a:lvl6pPr lvl="5" algn="r" rtl="0">
              <a:spcBef>
                <a:spcPts val="0"/>
              </a:spcBef>
              <a:spcAft>
                <a:spcPts val="0"/>
              </a:spcAft>
              <a:buClr>
                <a:schemeClr val="lt1"/>
              </a:buClr>
              <a:buSzPts val="4800"/>
              <a:buNone/>
              <a:defRPr sz="4800">
                <a:solidFill>
                  <a:schemeClr val="lt1"/>
                </a:solidFill>
              </a:defRPr>
            </a:lvl6pPr>
            <a:lvl7pPr lvl="6" algn="r" rtl="0">
              <a:spcBef>
                <a:spcPts val="0"/>
              </a:spcBef>
              <a:spcAft>
                <a:spcPts val="0"/>
              </a:spcAft>
              <a:buClr>
                <a:schemeClr val="lt1"/>
              </a:buClr>
              <a:buSzPts val="4800"/>
              <a:buNone/>
              <a:defRPr sz="4800">
                <a:solidFill>
                  <a:schemeClr val="lt1"/>
                </a:solidFill>
              </a:defRPr>
            </a:lvl7pPr>
            <a:lvl8pPr lvl="7" algn="r" rtl="0">
              <a:spcBef>
                <a:spcPts val="0"/>
              </a:spcBef>
              <a:spcAft>
                <a:spcPts val="0"/>
              </a:spcAft>
              <a:buClr>
                <a:schemeClr val="lt1"/>
              </a:buClr>
              <a:buSzPts val="4800"/>
              <a:buNone/>
              <a:defRPr sz="4800">
                <a:solidFill>
                  <a:schemeClr val="lt1"/>
                </a:solidFill>
              </a:defRPr>
            </a:lvl8pPr>
            <a:lvl9pPr lvl="8" algn="r" rtl="0">
              <a:spcBef>
                <a:spcPts val="0"/>
              </a:spcBef>
              <a:spcAft>
                <a:spcPts val="0"/>
              </a:spcAft>
              <a:buClr>
                <a:schemeClr val="lt1"/>
              </a:buClr>
              <a:buSzPts val="4800"/>
              <a:buNone/>
              <a:defRPr sz="4800">
                <a:solidFill>
                  <a:schemeClr val="lt1"/>
                </a:solidFill>
              </a:defRPr>
            </a:lvl9pPr>
          </a:lstStyle>
          <a:p>
            <a:endParaRPr/>
          </a:p>
        </p:txBody>
      </p:sp>
      <p:sp>
        <p:nvSpPr>
          <p:cNvPr id="34" name="Google Shape;34;p5"/>
          <p:cNvSpPr txBox="1">
            <a:spLocks noGrp="1"/>
          </p:cNvSpPr>
          <p:nvPr>
            <p:ph type="subTitle" idx="1"/>
          </p:nvPr>
        </p:nvSpPr>
        <p:spPr>
          <a:xfrm>
            <a:off x="876850" y="2413498"/>
            <a:ext cx="2797200" cy="135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ctr" rtl="0">
              <a:lnSpc>
                <a:spcPct val="100000"/>
              </a:lnSpc>
              <a:spcBef>
                <a:spcPts val="0"/>
              </a:spcBef>
              <a:spcAft>
                <a:spcPts val="0"/>
              </a:spcAft>
              <a:buClr>
                <a:schemeClr val="lt1"/>
              </a:buClr>
              <a:buSzPts val="1000"/>
              <a:buNone/>
              <a:defRPr sz="1000">
                <a:solidFill>
                  <a:schemeClr val="lt1"/>
                </a:solidFill>
              </a:defRPr>
            </a:lvl2pPr>
            <a:lvl3pPr lvl="2" algn="ctr" rtl="0">
              <a:lnSpc>
                <a:spcPct val="100000"/>
              </a:lnSpc>
              <a:spcBef>
                <a:spcPts val="0"/>
              </a:spcBef>
              <a:spcAft>
                <a:spcPts val="0"/>
              </a:spcAft>
              <a:buClr>
                <a:schemeClr val="lt1"/>
              </a:buClr>
              <a:buSzPts val="1000"/>
              <a:buNone/>
              <a:defRPr sz="1000">
                <a:solidFill>
                  <a:schemeClr val="lt1"/>
                </a:solidFill>
              </a:defRPr>
            </a:lvl3pPr>
            <a:lvl4pPr lvl="3" algn="ctr" rtl="0">
              <a:lnSpc>
                <a:spcPct val="100000"/>
              </a:lnSpc>
              <a:spcBef>
                <a:spcPts val="0"/>
              </a:spcBef>
              <a:spcAft>
                <a:spcPts val="0"/>
              </a:spcAft>
              <a:buClr>
                <a:schemeClr val="lt1"/>
              </a:buClr>
              <a:buSzPts val="1000"/>
              <a:buNone/>
              <a:defRPr sz="1000">
                <a:solidFill>
                  <a:schemeClr val="lt1"/>
                </a:solidFill>
              </a:defRPr>
            </a:lvl4pPr>
            <a:lvl5pPr lvl="4" algn="ctr" rtl="0">
              <a:lnSpc>
                <a:spcPct val="100000"/>
              </a:lnSpc>
              <a:spcBef>
                <a:spcPts val="0"/>
              </a:spcBef>
              <a:spcAft>
                <a:spcPts val="0"/>
              </a:spcAft>
              <a:buClr>
                <a:schemeClr val="lt1"/>
              </a:buClr>
              <a:buSzPts val="1000"/>
              <a:buNone/>
              <a:defRPr sz="1000">
                <a:solidFill>
                  <a:schemeClr val="lt1"/>
                </a:solidFill>
              </a:defRPr>
            </a:lvl5pPr>
            <a:lvl6pPr lvl="5" algn="ctr" rtl="0">
              <a:lnSpc>
                <a:spcPct val="100000"/>
              </a:lnSpc>
              <a:spcBef>
                <a:spcPts val="0"/>
              </a:spcBef>
              <a:spcAft>
                <a:spcPts val="0"/>
              </a:spcAft>
              <a:buClr>
                <a:schemeClr val="lt1"/>
              </a:buClr>
              <a:buSzPts val="1000"/>
              <a:buNone/>
              <a:defRPr sz="1000">
                <a:solidFill>
                  <a:schemeClr val="lt1"/>
                </a:solidFill>
              </a:defRPr>
            </a:lvl6pPr>
            <a:lvl7pPr lvl="6" algn="ctr" rtl="0">
              <a:lnSpc>
                <a:spcPct val="100000"/>
              </a:lnSpc>
              <a:spcBef>
                <a:spcPts val="0"/>
              </a:spcBef>
              <a:spcAft>
                <a:spcPts val="0"/>
              </a:spcAft>
              <a:buClr>
                <a:schemeClr val="lt1"/>
              </a:buClr>
              <a:buSzPts val="1000"/>
              <a:buNone/>
              <a:defRPr sz="1000">
                <a:solidFill>
                  <a:schemeClr val="lt1"/>
                </a:solidFill>
              </a:defRPr>
            </a:lvl7pPr>
            <a:lvl8pPr lvl="7" algn="ctr" rtl="0">
              <a:lnSpc>
                <a:spcPct val="100000"/>
              </a:lnSpc>
              <a:spcBef>
                <a:spcPts val="0"/>
              </a:spcBef>
              <a:spcAft>
                <a:spcPts val="0"/>
              </a:spcAft>
              <a:buClr>
                <a:schemeClr val="lt1"/>
              </a:buClr>
              <a:buSzPts val="1000"/>
              <a:buNone/>
              <a:defRPr sz="1000">
                <a:solidFill>
                  <a:schemeClr val="lt1"/>
                </a:solidFill>
              </a:defRPr>
            </a:lvl8pPr>
            <a:lvl9pPr lvl="8" algn="ctr"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35" name="Google Shape;35;p5"/>
          <p:cNvSpPr txBox="1">
            <a:spLocks noGrp="1"/>
          </p:cNvSpPr>
          <p:nvPr>
            <p:ph type="subTitle" idx="3"/>
          </p:nvPr>
        </p:nvSpPr>
        <p:spPr>
          <a:xfrm>
            <a:off x="5448850" y="2413504"/>
            <a:ext cx="2797200" cy="13542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algn="ctr" rtl="0">
              <a:lnSpc>
                <a:spcPct val="100000"/>
              </a:lnSpc>
              <a:spcBef>
                <a:spcPts val="0"/>
              </a:spcBef>
              <a:spcAft>
                <a:spcPts val="0"/>
              </a:spcAft>
              <a:buClr>
                <a:schemeClr val="lt1"/>
              </a:buClr>
              <a:buSzPts val="1000"/>
              <a:buNone/>
              <a:defRPr sz="1000">
                <a:solidFill>
                  <a:schemeClr val="lt1"/>
                </a:solidFill>
              </a:defRPr>
            </a:lvl2pPr>
            <a:lvl3pPr lvl="2" algn="ctr" rtl="0">
              <a:lnSpc>
                <a:spcPct val="100000"/>
              </a:lnSpc>
              <a:spcBef>
                <a:spcPts val="0"/>
              </a:spcBef>
              <a:spcAft>
                <a:spcPts val="0"/>
              </a:spcAft>
              <a:buClr>
                <a:schemeClr val="lt1"/>
              </a:buClr>
              <a:buSzPts val="1000"/>
              <a:buNone/>
              <a:defRPr sz="1000">
                <a:solidFill>
                  <a:schemeClr val="lt1"/>
                </a:solidFill>
              </a:defRPr>
            </a:lvl3pPr>
            <a:lvl4pPr lvl="3" algn="ctr" rtl="0">
              <a:lnSpc>
                <a:spcPct val="100000"/>
              </a:lnSpc>
              <a:spcBef>
                <a:spcPts val="0"/>
              </a:spcBef>
              <a:spcAft>
                <a:spcPts val="0"/>
              </a:spcAft>
              <a:buClr>
                <a:schemeClr val="lt1"/>
              </a:buClr>
              <a:buSzPts val="1000"/>
              <a:buNone/>
              <a:defRPr sz="1000">
                <a:solidFill>
                  <a:schemeClr val="lt1"/>
                </a:solidFill>
              </a:defRPr>
            </a:lvl4pPr>
            <a:lvl5pPr lvl="4" algn="ctr" rtl="0">
              <a:lnSpc>
                <a:spcPct val="100000"/>
              </a:lnSpc>
              <a:spcBef>
                <a:spcPts val="0"/>
              </a:spcBef>
              <a:spcAft>
                <a:spcPts val="0"/>
              </a:spcAft>
              <a:buClr>
                <a:schemeClr val="lt1"/>
              </a:buClr>
              <a:buSzPts val="1000"/>
              <a:buNone/>
              <a:defRPr sz="1000">
                <a:solidFill>
                  <a:schemeClr val="lt1"/>
                </a:solidFill>
              </a:defRPr>
            </a:lvl5pPr>
            <a:lvl6pPr lvl="5" algn="ctr" rtl="0">
              <a:lnSpc>
                <a:spcPct val="100000"/>
              </a:lnSpc>
              <a:spcBef>
                <a:spcPts val="0"/>
              </a:spcBef>
              <a:spcAft>
                <a:spcPts val="0"/>
              </a:spcAft>
              <a:buClr>
                <a:schemeClr val="lt1"/>
              </a:buClr>
              <a:buSzPts val="1000"/>
              <a:buNone/>
              <a:defRPr sz="1000">
                <a:solidFill>
                  <a:schemeClr val="lt1"/>
                </a:solidFill>
              </a:defRPr>
            </a:lvl6pPr>
            <a:lvl7pPr lvl="6" algn="ctr" rtl="0">
              <a:lnSpc>
                <a:spcPct val="100000"/>
              </a:lnSpc>
              <a:spcBef>
                <a:spcPts val="0"/>
              </a:spcBef>
              <a:spcAft>
                <a:spcPts val="0"/>
              </a:spcAft>
              <a:buClr>
                <a:schemeClr val="lt1"/>
              </a:buClr>
              <a:buSzPts val="1000"/>
              <a:buNone/>
              <a:defRPr sz="1000">
                <a:solidFill>
                  <a:schemeClr val="lt1"/>
                </a:solidFill>
              </a:defRPr>
            </a:lvl7pPr>
            <a:lvl8pPr lvl="7" algn="ctr" rtl="0">
              <a:lnSpc>
                <a:spcPct val="100000"/>
              </a:lnSpc>
              <a:spcBef>
                <a:spcPts val="0"/>
              </a:spcBef>
              <a:spcAft>
                <a:spcPts val="0"/>
              </a:spcAft>
              <a:buClr>
                <a:schemeClr val="lt1"/>
              </a:buClr>
              <a:buSzPts val="1000"/>
              <a:buNone/>
              <a:defRPr sz="1000">
                <a:solidFill>
                  <a:schemeClr val="lt1"/>
                </a:solidFill>
              </a:defRPr>
            </a:lvl8pPr>
            <a:lvl9pPr lvl="8" algn="ctr" rtl="0">
              <a:lnSpc>
                <a:spcPct val="100000"/>
              </a:lnSpc>
              <a:spcBef>
                <a:spcPts val="0"/>
              </a:spcBef>
              <a:spcAft>
                <a:spcPts val="0"/>
              </a:spcAft>
              <a:buClr>
                <a:schemeClr val="lt1"/>
              </a:buClr>
              <a:buSzPts val="1000"/>
              <a:buNone/>
              <a:defRPr sz="10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0"/>
        <p:cNvGrpSpPr/>
        <p:nvPr/>
      </p:nvGrpSpPr>
      <p:grpSpPr>
        <a:xfrm>
          <a:off x="0" y="0"/>
          <a:ext cx="0" cy="0"/>
          <a:chOff x="0" y="0"/>
          <a:chExt cx="0" cy="0"/>
        </a:xfrm>
      </p:grpSpPr>
      <p:sp>
        <p:nvSpPr>
          <p:cNvPr id="41" name="Google Shape;41;p7"/>
          <p:cNvSpPr/>
          <p:nvPr/>
        </p:nvSpPr>
        <p:spPr>
          <a:xfrm rot="828" flipH="1">
            <a:off x="4162800" y="4979536"/>
            <a:ext cx="4981200" cy="1641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42" name="Google Shape;42;p7"/>
          <p:cNvSpPr/>
          <p:nvPr/>
        </p:nvSpPr>
        <p:spPr>
          <a:xfrm flipH="1">
            <a:off x="0" y="0"/>
            <a:ext cx="325200" cy="46473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43" name="Google Shape;43;p7"/>
          <p:cNvSpPr/>
          <p:nvPr/>
        </p:nvSpPr>
        <p:spPr>
          <a:xfrm rot="984" flipH="1">
            <a:off x="7638900" y="4897324"/>
            <a:ext cx="1047900" cy="1641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44" name="Google Shape;44;p7"/>
          <p:cNvSpPr/>
          <p:nvPr/>
        </p:nvSpPr>
        <p:spPr>
          <a:xfrm rot="-5398897" flipH="1">
            <a:off x="8513700" y="2409300"/>
            <a:ext cx="935400" cy="3249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45" name="Google Shape;45;p7"/>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6" name="Google Shape;46;p7"/>
          <p:cNvSpPr txBox="1">
            <a:spLocks noGrp="1"/>
          </p:cNvSpPr>
          <p:nvPr>
            <p:ph type="body" idx="1"/>
          </p:nvPr>
        </p:nvSpPr>
        <p:spPr>
          <a:xfrm>
            <a:off x="763738" y="1530875"/>
            <a:ext cx="3852600" cy="2555100"/>
          </a:xfrm>
          <a:prstGeom prst="rect">
            <a:avLst/>
          </a:prstGeom>
        </p:spPr>
        <p:txBody>
          <a:bodyPr spcFirstLastPara="1" wrap="square" lIns="91425" tIns="91425" rIns="91425" bIns="91425" anchor="t" anchorCtr="0">
            <a:noAutofit/>
          </a:bodyPr>
          <a:lstStyle>
            <a:lvl1pPr marL="457200" lvl="0" indent="-323850" rtl="0">
              <a:spcBef>
                <a:spcPts val="0"/>
              </a:spcBef>
              <a:spcAft>
                <a:spcPts val="0"/>
              </a:spcAft>
              <a:buClr>
                <a:schemeClr val="accent2"/>
              </a:buClr>
              <a:buSzPts val="1500"/>
              <a:buFont typeface="Roboto Slab"/>
              <a:buChar char="●"/>
              <a:defRPr>
                <a:solidFill>
                  <a:srgbClr val="073763"/>
                </a:solidFill>
                <a:latin typeface="Roboto Slab"/>
                <a:ea typeface="Roboto Slab"/>
                <a:cs typeface="Roboto Slab"/>
                <a:sym typeface="Roboto Slab"/>
              </a:defRPr>
            </a:lvl1pPr>
            <a:lvl2pPr marL="914400" lvl="1" indent="-317500" rtl="0">
              <a:spcBef>
                <a:spcPts val="0"/>
              </a:spcBef>
              <a:spcAft>
                <a:spcPts val="0"/>
              </a:spcAft>
              <a:buClr>
                <a:schemeClr val="accent2"/>
              </a:buClr>
              <a:buSzPts val="1400"/>
              <a:buFont typeface="Roboto Slab"/>
              <a:buChar char="○"/>
              <a:defRPr>
                <a:solidFill>
                  <a:srgbClr val="073763"/>
                </a:solidFill>
              </a:defRPr>
            </a:lvl2pPr>
            <a:lvl3pPr marL="1371600" lvl="2" indent="-317500" rtl="0">
              <a:spcBef>
                <a:spcPts val="0"/>
              </a:spcBef>
              <a:spcAft>
                <a:spcPts val="0"/>
              </a:spcAft>
              <a:buClr>
                <a:schemeClr val="accent2"/>
              </a:buClr>
              <a:buSzPts val="1400"/>
              <a:buFont typeface="Roboto Slab"/>
              <a:buChar char="■"/>
              <a:defRPr>
                <a:solidFill>
                  <a:srgbClr val="073763"/>
                </a:solidFill>
              </a:defRPr>
            </a:lvl3pPr>
            <a:lvl4pPr marL="1828800" lvl="3" indent="-317500" rtl="0">
              <a:spcBef>
                <a:spcPts val="0"/>
              </a:spcBef>
              <a:spcAft>
                <a:spcPts val="0"/>
              </a:spcAft>
              <a:buClr>
                <a:schemeClr val="accent2"/>
              </a:buClr>
              <a:buSzPts val="1400"/>
              <a:buFont typeface="Roboto Slab"/>
              <a:buChar char="●"/>
              <a:defRPr>
                <a:solidFill>
                  <a:srgbClr val="073763"/>
                </a:solidFill>
              </a:defRPr>
            </a:lvl4pPr>
            <a:lvl5pPr marL="2286000" lvl="4" indent="-317500" rtl="0">
              <a:spcBef>
                <a:spcPts val="0"/>
              </a:spcBef>
              <a:spcAft>
                <a:spcPts val="0"/>
              </a:spcAft>
              <a:buClr>
                <a:schemeClr val="accent2"/>
              </a:buClr>
              <a:buSzPts val="1400"/>
              <a:buFont typeface="Roboto Slab"/>
              <a:buChar char="○"/>
              <a:defRPr>
                <a:solidFill>
                  <a:srgbClr val="073763"/>
                </a:solidFill>
              </a:defRPr>
            </a:lvl5pPr>
            <a:lvl6pPr marL="2743200" lvl="5" indent="-317500" rtl="0">
              <a:spcBef>
                <a:spcPts val="0"/>
              </a:spcBef>
              <a:spcAft>
                <a:spcPts val="0"/>
              </a:spcAft>
              <a:buClr>
                <a:schemeClr val="accent2"/>
              </a:buClr>
              <a:buSzPts val="1400"/>
              <a:buFont typeface="Roboto Slab"/>
              <a:buChar char="■"/>
              <a:defRPr>
                <a:solidFill>
                  <a:srgbClr val="073763"/>
                </a:solidFill>
              </a:defRPr>
            </a:lvl6pPr>
            <a:lvl7pPr marL="3200400" lvl="6" indent="-317500" rtl="0">
              <a:spcBef>
                <a:spcPts val="0"/>
              </a:spcBef>
              <a:spcAft>
                <a:spcPts val="0"/>
              </a:spcAft>
              <a:buClr>
                <a:schemeClr val="accent2"/>
              </a:buClr>
              <a:buSzPts val="1400"/>
              <a:buFont typeface="Roboto Slab"/>
              <a:buChar char="●"/>
              <a:defRPr>
                <a:solidFill>
                  <a:srgbClr val="073763"/>
                </a:solidFill>
              </a:defRPr>
            </a:lvl7pPr>
            <a:lvl8pPr marL="3657600" lvl="7" indent="-317500" rtl="0">
              <a:spcBef>
                <a:spcPts val="0"/>
              </a:spcBef>
              <a:spcAft>
                <a:spcPts val="0"/>
              </a:spcAft>
              <a:buClr>
                <a:schemeClr val="accent2"/>
              </a:buClr>
              <a:buSzPts val="1400"/>
              <a:buFont typeface="Roboto Slab"/>
              <a:buChar char="○"/>
              <a:defRPr>
                <a:solidFill>
                  <a:srgbClr val="073763"/>
                </a:solidFill>
              </a:defRPr>
            </a:lvl8pPr>
            <a:lvl9pPr marL="4114800" lvl="8" indent="-317500" rtl="0">
              <a:spcBef>
                <a:spcPts val="0"/>
              </a:spcBef>
              <a:spcAft>
                <a:spcPts val="0"/>
              </a:spcAft>
              <a:buClr>
                <a:schemeClr val="accent2"/>
              </a:buClr>
              <a:buSzPts val="1400"/>
              <a:buFont typeface="Roboto Slab"/>
              <a:buChar char="■"/>
              <a:defRPr>
                <a:solidFill>
                  <a:srgbClr val="073763"/>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p:nvPr/>
        </p:nvSpPr>
        <p:spPr>
          <a:xfrm>
            <a:off x="773800" y="2322625"/>
            <a:ext cx="144300" cy="9081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8"/>
          <p:cNvSpPr/>
          <p:nvPr/>
        </p:nvSpPr>
        <p:spPr>
          <a:xfrm>
            <a:off x="542400" y="0"/>
            <a:ext cx="144300" cy="28209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50;p8"/>
          <p:cNvSpPr/>
          <p:nvPr/>
        </p:nvSpPr>
        <p:spPr>
          <a:xfrm>
            <a:off x="8028375" y="411475"/>
            <a:ext cx="144300" cy="17232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51;p8"/>
          <p:cNvSpPr/>
          <p:nvPr/>
        </p:nvSpPr>
        <p:spPr>
          <a:xfrm>
            <a:off x="8613000" y="3420300"/>
            <a:ext cx="531000" cy="1723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8"/>
          <p:cNvSpPr txBox="1">
            <a:spLocks noGrp="1"/>
          </p:cNvSpPr>
          <p:nvPr>
            <p:ph type="title"/>
          </p:nvPr>
        </p:nvSpPr>
        <p:spPr>
          <a:xfrm>
            <a:off x="2484150" y="1366425"/>
            <a:ext cx="4175700" cy="2350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72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3" name="Google Shape;53;p8"/>
          <p:cNvSpPr/>
          <p:nvPr/>
        </p:nvSpPr>
        <p:spPr>
          <a:xfrm rot="-5398897" flipH="1">
            <a:off x="-395550" y="2499750"/>
            <a:ext cx="935400" cy="1440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54" name="Google Shape;54;p8"/>
          <p:cNvSpPr/>
          <p:nvPr/>
        </p:nvSpPr>
        <p:spPr>
          <a:xfrm rot="5400000">
            <a:off x="8213250" y="-41450"/>
            <a:ext cx="138300" cy="17232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8"/>
          <p:cNvSpPr/>
          <p:nvPr/>
        </p:nvSpPr>
        <p:spPr>
          <a:xfrm rot="670" flipH="1">
            <a:off x="-150" y="4979146"/>
            <a:ext cx="1538400" cy="1641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p:nvPr/>
        </p:nvSpPr>
        <p:spPr>
          <a:xfrm>
            <a:off x="0"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 name="Google Shape;58;p9"/>
          <p:cNvSpPr/>
          <p:nvPr/>
        </p:nvSpPr>
        <p:spPr>
          <a:xfrm flipH="1">
            <a:off x="300" y="-7350"/>
            <a:ext cx="3201900" cy="15477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59;p9"/>
          <p:cNvSpPr/>
          <p:nvPr/>
        </p:nvSpPr>
        <p:spPr>
          <a:xfrm flipH="1">
            <a:off x="2582575" y="900600"/>
            <a:ext cx="6561900" cy="42429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60" name="Google Shape;60;p9"/>
          <p:cNvSpPr txBox="1">
            <a:spLocks noGrp="1"/>
          </p:cNvSpPr>
          <p:nvPr>
            <p:ph type="ctrTitle"/>
          </p:nvPr>
        </p:nvSpPr>
        <p:spPr>
          <a:xfrm flipH="1">
            <a:off x="2627825" y="2540550"/>
            <a:ext cx="31662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600"/>
              <a:buNone/>
              <a:defRPr sz="3600">
                <a:solidFill>
                  <a:schemeClr val="lt1"/>
                </a:solidFill>
              </a:defRPr>
            </a:lvl1pPr>
            <a:lvl2pPr lvl="1" algn="r" rtl="0">
              <a:spcBef>
                <a:spcPts val="0"/>
              </a:spcBef>
              <a:spcAft>
                <a:spcPts val="0"/>
              </a:spcAft>
              <a:buClr>
                <a:schemeClr val="lt1"/>
              </a:buClr>
              <a:buSzPts val="6500"/>
              <a:buNone/>
              <a:defRPr sz="6500">
                <a:solidFill>
                  <a:schemeClr val="lt1"/>
                </a:solidFill>
              </a:defRPr>
            </a:lvl2pPr>
            <a:lvl3pPr lvl="2" algn="r" rtl="0">
              <a:spcBef>
                <a:spcPts val="0"/>
              </a:spcBef>
              <a:spcAft>
                <a:spcPts val="0"/>
              </a:spcAft>
              <a:buClr>
                <a:schemeClr val="lt1"/>
              </a:buClr>
              <a:buSzPts val="6500"/>
              <a:buNone/>
              <a:defRPr sz="6500">
                <a:solidFill>
                  <a:schemeClr val="lt1"/>
                </a:solidFill>
              </a:defRPr>
            </a:lvl3pPr>
            <a:lvl4pPr lvl="3" algn="r" rtl="0">
              <a:spcBef>
                <a:spcPts val="0"/>
              </a:spcBef>
              <a:spcAft>
                <a:spcPts val="0"/>
              </a:spcAft>
              <a:buClr>
                <a:schemeClr val="lt1"/>
              </a:buClr>
              <a:buSzPts val="6500"/>
              <a:buNone/>
              <a:defRPr sz="6500">
                <a:solidFill>
                  <a:schemeClr val="lt1"/>
                </a:solidFill>
              </a:defRPr>
            </a:lvl4pPr>
            <a:lvl5pPr lvl="4" algn="r" rtl="0">
              <a:spcBef>
                <a:spcPts val="0"/>
              </a:spcBef>
              <a:spcAft>
                <a:spcPts val="0"/>
              </a:spcAft>
              <a:buClr>
                <a:schemeClr val="lt1"/>
              </a:buClr>
              <a:buSzPts val="6500"/>
              <a:buNone/>
              <a:defRPr sz="6500">
                <a:solidFill>
                  <a:schemeClr val="lt1"/>
                </a:solidFill>
              </a:defRPr>
            </a:lvl5pPr>
            <a:lvl6pPr lvl="5" algn="r" rtl="0">
              <a:spcBef>
                <a:spcPts val="0"/>
              </a:spcBef>
              <a:spcAft>
                <a:spcPts val="0"/>
              </a:spcAft>
              <a:buClr>
                <a:schemeClr val="lt1"/>
              </a:buClr>
              <a:buSzPts val="6500"/>
              <a:buNone/>
              <a:defRPr sz="6500">
                <a:solidFill>
                  <a:schemeClr val="lt1"/>
                </a:solidFill>
              </a:defRPr>
            </a:lvl6pPr>
            <a:lvl7pPr lvl="6" algn="r" rtl="0">
              <a:spcBef>
                <a:spcPts val="0"/>
              </a:spcBef>
              <a:spcAft>
                <a:spcPts val="0"/>
              </a:spcAft>
              <a:buClr>
                <a:schemeClr val="lt1"/>
              </a:buClr>
              <a:buSzPts val="6500"/>
              <a:buNone/>
              <a:defRPr sz="6500">
                <a:solidFill>
                  <a:schemeClr val="lt1"/>
                </a:solidFill>
              </a:defRPr>
            </a:lvl7pPr>
            <a:lvl8pPr lvl="7" algn="r" rtl="0">
              <a:spcBef>
                <a:spcPts val="0"/>
              </a:spcBef>
              <a:spcAft>
                <a:spcPts val="0"/>
              </a:spcAft>
              <a:buClr>
                <a:schemeClr val="lt1"/>
              </a:buClr>
              <a:buSzPts val="6500"/>
              <a:buNone/>
              <a:defRPr sz="6500">
                <a:solidFill>
                  <a:schemeClr val="lt1"/>
                </a:solidFill>
              </a:defRPr>
            </a:lvl8pPr>
            <a:lvl9pPr lvl="8" algn="r" rtl="0">
              <a:spcBef>
                <a:spcPts val="0"/>
              </a:spcBef>
              <a:spcAft>
                <a:spcPts val="0"/>
              </a:spcAft>
              <a:buClr>
                <a:schemeClr val="lt1"/>
              </a:buClr>
              <a:buSzPts val="6500"/>
              <a:buNone/>
              <a:defRPr sz="6500">
                <a:solidFill>
                  <a:schemeClr val="lt1"/>
                </a:solidFill>
              </a:defRPr>
            </a:lvl9pPr>
          </a:lstStyle>
          <a:p>
            <a:endParaRPr/>
          </a:p>
        </p:txBody>
      </p:sp>
      <p:sp>
        <p:nvSpPr>
          <p:cNvPr id="61" name="Google Shape;61;p9"/>
          <p:cNvSpPr txBox="1">
            <a:spLocks noGrp="1"/>
          </p:cNvSpPr>
          <p:nvPr>
            <p:ph type="title" idx="2" hasCustomPrompt="1"/>
          </p:nvPr>
        </p:nvSpPr>
        <p:spPr>
          <a:xfrm flipH="1">
            <a:off x="6075775" y="2359022"/>
            <a:ext cx="2628600" cy="227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9600"/>
              <a:buNone/>
              <a:defRPr sz="9600">
                <a:solidFill>
                  <a:schemeClr val="lt1"/>
                </a:solidFill>
              </a:defRPr>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62" name="Google Shape;62;p9"/>
          <p:cNvCxnSpPr/>
          <p:nvPr/>
        </p:nvCxnSpPr>
        <p:spPr>
          <a:xfrm>
            <a:off x="5954850" y="-10625"/>
            <a:ext cx="0" cy="4277400"/>
          </a:xfrm>
          <a:prstGeom prst="straightConnector1">
            <a:avLst/>
          </a:prstGeom>
          <a:noFill/>
          <a:ln w="28575" cap="flat" cmpd="sng">
            <a:solidFill>
              <a:schemeClr val="l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body" idx="1"/>
          </p:nvPr>
        </p:nvSpPr>
        <p:spPr>
          <a:xfrm>
            <a:off x="2688600" y="550689"/>
            <a:ext cx="3766800" cy="11544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1pPr>
            <a:lvl2pPr marL="914400" lvl="1" indent="-317500" algn="ctr" rtl="0">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2pPr>
            <a:lvl3pPr marL="1371600" lvl="2" indent="-317500" algn="ctr" rtl="0">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3pPr>
            <a:lvl4pPr marL="1828800" lvl="3" indent="-317500" algn="ctr" rtl="0">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4pPr>
            <a:lvl5pPr marL="2286000" lvl="4" indent="-317500" algn="ctr" rtl="0">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5pPr>
            <a:lvl6pPr marL="2743200" lvl="5" indent="-317500" algn="ctr" rtl="0">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6pPr>
            <a:lvl7pPr marL="3200400" lvl="6" indent="-317500" algn="ctr" rtl="0">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7pPr>
            <a:lvl8pPr marL="3657600" lvl="7" indent="-317500" algn="ctr" rtl="0">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8pPr>
            <a:lvl9pPr marL="4114800" lvl="8" indent="-317500" algn="ctr" rtl="0">
              <a:lnSpc>
                <a:spcPct val="100000"/>
              </a:lnSpc>
              <a:spcBef>
                <a:spcPts val="0"/>
              </a:spcBef>
              <a:spcAft>
                <a:spcPts val="0"/>
              </a:spcAft>
              <a:buSzPts val="1400"/>
              <a:buChar char="■"/>
              <a:defRPr sz="3200">
                <a:latin typeface="Fira Sans Extra Condensed Medium"/>
                <a:ea typeface="Fira Sans Extra Condensed Medium"/>
                <a:cs typeface="Fira Sans Extra Condensed Medium"/>
                <a:sym typeface="Fira Sans Extra Condensed Medium"/>
              </a:defRPr>
            </a:lvl9pPr>
          </a:lstStyle>
          <a:p>
            <a:endParaRPr/>
          </a:p>
        </p:txBody>
      </p:sp>
      <p:sp>
        <p:nvSpPr>
          <p:cNvPr id="65" name="Google Shape;65;p10"/>
          <p:cNvSpPr/>
          <p:nvPr/>
        </p:nvSpPr>
        <p:spPr>
          <a:xfrm>
            <a:off x="0" y="3420300"/>
            <a:ext cx="140700" cy="1723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 name="Google Shape;66;p10"/>
          <p:cNvSpPr/>
          <p:nvPr/>
        </p:nvSpPr>
        <p:spPr>
          <a:xfrm>
            <a:off x="7249500" y="4573650"/>
            <a:ext cx="1894500" cy="3108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10"/>
          <p:cNvSpPr/>
          <p:nvPr/>
        </p:nvSpPr>
        <p:spPr>
          <a:xfrm rot="5400000">
            <a:off x="8304150" y="4295575"/>
            <a:ext cx="765300" cy="1077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0"/>
          <p:cNvSpPr/>
          <p:nvPr/>
        </p:nvSpPr>
        <p:spPr>
          <a:xfrm rot="5400000">
            <a:off x="366925" y="384100"/>
            <a:ext cx="138300" cy="8721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11"/>
          <p:cNvSpPr/>
          <p:nvPr/>
        </p:nvSpPr>
        <p:spPr>
          <a:xfrm>
            <a:off x="0" y="4573650"/>
            <a:ext cx="3990000" cy="3108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 name="Google Shape;71;p11"/>
          <p:cNvSpPr/>
          <p:nvPr/>
        </p:nvSpPr>
        <p:spPr>
          <a:xfrm rot="10800000">
            <a:off x="2207575" y="411400"/>
            <a:ext cx="6937200" cy="1077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 name="Google Shape;72;p11"/>
          <p:cNvSpPr/>
          <p:nvPr/>
        </p:nvSpPr>
        <p:spPr>
          <a:xfrm rot="10800000">
            <a:off x="6895050" y="465250"/>
            <a:ext cx="1785900" cy="294600"/>
          </a:xfrm>
          <a:prstGeom prst="rect">
            <a:avLst/>
          </a:prstGeom>
          <a:solidFill>
            <a:schemeClr val="accent6">
              <a:alpha val="534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73;p11"/>
          <p:cNvSpPr/>
          <p:nvPr/>
        </p:nvSpPr>
        <p:spPr>
          <a:xfrm rot="10800000">
            <a:off x="5808150" y="3897725"/>
            <a:ext cx="2872800" cy="1383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74;p11"/>
          <p:cNvSpPr txBox="1">
            <a:spLocks noGrp="1"/>
          </p:cNvSpPr>
          <p:nvPr>
            <p:ph type="title" hasCustomPrompt="1"/>
          </p:nvPr>
        </p:nvSpPr>
        <p:spPr>
          <a:xfrm>
            <a:off x="4419275" y="1373263"/>
            <a:ext cx="3942600" cy="1690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2000"/>
              <a:buNone/>
              <a:defRPr sz="120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5" name="Google Shape;75;p11"/>
          <p:cNvSpPr txBox="1">
            <a:spLocks noGrp="1"/>
          </p:cNvSpPr>
          <p:nvPr>
            <p:ph type="body" idx="1"/>
          </p:nvPr>
        </p:nvSpPr>
        <p:spPr>
          <a:xfrm>
            <a:off x="5938614" y="3191388"/>
            <a:ext cx="2377200" cy="578700"/>
          </a:xfrm>
          <a:prstGeom prst="rect">
            <a:avLst/>
          </a:prstGeom>
        </p:spPr>
        <p:txBody>
          <a:bodyPr spcFirstLastPara="1" wrap="square" lIns="91425" tIns="91425" rIns="91425" bIns="91425" anchor="ctr" anchorCtr="0">
            <a:noAutofit/>
          </a:bodyPr>
          <a:lstStyle>
            <a:lvl1pPr marL="457200" lvl="0" indent="-317500" algn="r" rtl="0">
              <a:spcBef>
                <a:spcPts val="0"/>
              </a:spcBef>
              <a:spcAft>
                <a:spcPts val="0"/>
              </a:spcAft>
              <a:buSzPts val="1400"/>
              <a:buChar char="●"/>
              <a:defRPr>
                <a:solidFill>
                  <a:schemeClr val="accent2"/>
                </a:solidFill>
                <a:latin typeface="Roboto Slab"/>
                <a:ea typeface="Roboto Slab"/>
                <a:cs typeface="Roboto Slab"/>
                <a:sym typeface="Roboto Slab"/>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7"/>
        <p:cNvGrpSpPr/>
        <p:nvPr/>
      </p:nvGrpSpPr>
      <p:grpSpPr>
        <a:xfrm>
          <a:off x="0" y="0"/>
          <a:ext cx="0" cy="0"/>
          <a:chOff x="0" y="0"/>
          <a:chExt cx="0" cy="0"/>
        </a:xfrm>
      </p:grpSpPr>
      <p:sp>
        <p:nvSpPr>
          <p:cNvPr id="78" name="Google Shape;78;p13"/>
          <p:cNvSpPr/>
          <p:nvPr/>
        </p:nvSpPr>
        <p:spPr>
          <a:xfrm>
            <a:off x="-150" y="1276200"/>
            <a:ext cx="9144000" cy="38667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8275"/>
              </a:solidFill>
            </a:endParaRPr>
          </a:p>
        </p:txBody>
      </p:sp>
      <p:cxnSp>
        <p:nvCxnSpPr>
          <p:cNvPr id="79" name="Google Shape;79;p13"/>
          <p:cNvCxnSpPr/>
          <p:nvPr/>
        </p:nvCxnSpPr>
        <p:spPr>
          <a:xfrm rot="10800000">
            <a:off x="1654675" y="1693225"/>
            <a:ext cx="0" cy="3450600"/>
          </a:xfrm>
          <a:prstGeom prst="straightConnector1">
            <a:avLst/>
          </a:prstGeom>
          <a:noFill/>
          <a:ln w="28575" cap="flat" cmpd="sng">
            <a:solidFill>
              <a:schemeClr val="lt1"/>
            </a:solidFill>
            <a:prstDash val="solid"/>
            <a:round/>
            <a:headEnd type="none" w="med" len="med"/>
            <a:tailEnd type="none" w="med" len="med"/>
          </a:ln>
        </p:spPr>
      </p:cxnSp>
      <p:cxnSp>
        <p:nvCxnSpPr>
          <p:cNvPr id="80" name="Google Shape;80;p13"/>
          <p:cNvCxnSpPr/>
          <p:nvPr/>
        </p:nvCxnSpPr>
        <p:spPr>
          <a:xfrm rot="10800000">
            <a:off x="3968125" y="1693225"/>
            <a:ext cx="0" cy="3450600"/>
          </a:xfrm>
          <a:prstGeom prst="straightConnector1">
            <a:avLst/>
          </a:prstGeom>
          <a:noFill/>
          <a:ln w="28575" cap="flat" cmpd="sng">
            <a:solidFill>
              <a:schemeClr val="lt1"/>
            </a:solidFill>
            <a:prstDash val="solid"/>
            <a:round/>
            <a:headEnd type="none" w="med" len="med"/>
            <a:tailEnd type="none" w="med" len="med"/>
          </a:ln>
        </p:spPr>
      </p:cxnSp>
      <p:cxnSp>
        <p:nvCxnSpPr>
          <p:cNvPr id="81" name="Google Shape;81;p13"/>
          <p:cNvCxnSpPr/>
          <p:nvPr/>
        </p:nvCxnSpPr>
        <p:spPr>
          <a:xfrm rot="10800000">
            <a:off x="6258550" y="1693225"/>
            <a:ext cx="0" cy="3450600"/>
          </a:xfrm>
          <a:prstGeom prst="straightConnector1">
            <a:avLst/>
          </a:prstGeom>
          <a:noFill/>
          <a:ln w="28575" cap="flat" cmpd="sng">
            <a:solidFill>
              <a:schemeClr val="lt1"/>
            </a:solidFill>
            <a:prstDash val="solid"/>
            <a:round/>
            <a:headEnd type="none" w="med" len="med"/>
            <a:tailEnd type="none" w="med" len="med"/>
          </a:ln>
        </p:spPr>
      </p:cxnSp>
      <p:sp>
        <p:nvSpPr>
          <p:cNvPr id="82" name="Google Shape;82;p13"/>
          <p:cNvSpPr txBox="1">
            <a:spLocks noGrp="1"/>
          </p:cNvSpPr>
          <p:nvPr>
            <p:ph type="ctrTitle"/>
          </p:nvPr>
        </p:nvSpPr>
        <p:spPr>
          <a:xfrm>
            <a:off x="1716225" y="2084233"/>
            <a:ext cx="2056500" cy="3135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83" name="Google Shape;83;p13"/>
          <p:cNvSpPr txBox="1">
            <a:spLocks noGrp="1"/>
          </p:cNvSpPr>
          <p:nvPr>
            <p:ph type="subTitle" idx="1"/>
          </p:nvPr>
        </p:nvSpPr>
        <p:spPr>
          <a:xfrm>
            <a:off x="1724559" y="2471500"/>
            <a:ext cx="2056500" cy="46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84" name="Google Shape;84;p13"/>
          <p:cNvSpPr txBox="1">
            <a:spLocks noGrp="1"/>
          </p:cNvSpPr>
          <p:nvPr>
            <p:ph type="ctrTitle" idx="2"/>
          </p:nvPr>
        </p:nvSpPr>
        <p:spPr>
          <a:xfrm>
            <a:off x="4034436" y="2083866"/>
            <a:ext cx="2056500" cy="3135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85" name="Google Shape;85;p13"/>
          <p:cNvSpPr txBox="1">
            <a:spLocks noGrp="1"/>
          </p:cNvSpPr>
          <p:nvPr>
            <p:ph type="subTitle" idx="3"/>
          </p:nvPr>
        </p:nvSpPr>
        <p:spPr>
          <a:xfrm>
            <a:off x="4038008" y="2471392"/>
            <a:ext cx="2056500" cy="46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86" name="Google Shape;86;p13"/>
          <p:cNvSpPr txBox="1">
            <a:spLocks noGrp="1"/>
          </p:cNvSpPr>
          <p:nvPr>
            <p:ph type="title" idx="4" hasCustomPrompt="1"/>
          </p:nvPr>
        </p:nvSpPr>
        <p:spPr>
          <a:xfrm>
            <a:off x="4017175" y="1505875"/>
            <a:ext cx="866100" cy="468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87" name="Google Shape;87;p13"/>
          <p:cNvSpPr txBox="1">
            <a:spLocks noGrp="1"/>
          </p:cNvSpPr>
          <p:nvPr>
            <p:ph type="ctrTitle" idx="5"/>
          </p:nvPr>
        </p:nvSpPr>
        <p:spPr>
          <a:xfrm>
            <a:off x="6324667" y="2083890"/>
            <a:ext cx="2056500" cy="3135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88" name="Google Shape;88;p13"/>
          <p:cNvSpPr txBox="1">
            <a:spLocks noGrp="1"/>
          </p:cNvSpPr>
          <p:nvPr>
            <p:ph type="subTitle" idx="6"/>
          </p:nvPr>
        </p:nvSpPr>
        <p:spPr>
          <a:xfrm>
            <a:off x="6328239" y="2471417"/>
            <a:ext cx="2056500" cy="46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89" name="Google Shape;89;p13"/>
          <p:cNvSpPr txBox="1">
            <a:spLocks noGrp="1"/>
          </p:cNvSpPr>
          <p:nvPr>
            <p:ph type="title" idx="7" hasCustomPrompt="1"/>
          </p:nvPr>
        </p:nvSpPr>
        <p:spPr>
          <a:xfrm>
            <a:off x="6307400" y="1505875"/>
            <a:ext cx="866100" cy="468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0" name="Google Shape;90;p13"/>
          <p:cNvSpPr txBox="1">
            <a:spLocks noGrp="1"/>
          </p:cNvSpPr>
          <p:nvPr>
            <p:ph type="title" idx="8" hasCustomPrompt="1"/>
          </p:nvPr>
        </p:nvSpPr>
        <p:spPr>
          <a:xfrm>
            <a:off x="1703725" y="1505875"/>
            <a:ext cx="866100" cy="468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1" name="Google Shape;91;p13"/>
          <p:cNvSpPr txBox="1">
            <a:spLocks noGrp="1"/>
          </p:cNvSpPr>
          <p:nvPr>
            <p:ph type="ctrTitle" idx="9"/>
          </p:nvPr>
        </p:nvSpPr>
        <p:spPr>
          <a:xfrm>
            <a:off x="720000" y="540000"/>
            <a:ext cx="7704000" cy="40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2" name="Google Shape;92;p13"/>
          <p:cNvSpPr txBox="1">
            <a:spLocks noGrp="1"/>
          </p:cNvSpPr>
          <p:nvPr>
            <p:ph type="ctrTitle" idx="13"/>
          </p:nvPr>
        </p:nvSpPr>
        <p:spPr>
          <a:xfrm>
            <a:off x="1720988" y="3752933"/>
            <a:ext cx="2056500" cy="3135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93" name="Google Shape;93;p13"/>
          <p:cNvSpPr txBox="1">
            <a:spLocks noGrp="1"/>
          </p:cNvSpPr>
          <p:nvPr>
            <p:ph type="subTitle" idx="14"/>
          </p:nvPr>
        </p:nvSpPr>
        <p:spPr>
          <a:xfrm>
            <a:off x="1724559" y="4140200"/>
            <a:ext cx="2056500" cy="46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94" name="Google Shape;94;p13"/>
          <p:cNvSpPr txBox="1">
            <a:spLocks noGrp="1"/>
          </p:cNvSpPr>
          <p:nvPr>
            <p:ph type="ctrTitle" idx="15"/>
          </p:nvPr>
        </p:nvSpPr>
        <p:spPr>
          <a:xfrm>
            <a:off x="4035627" y="3752566"/>
            <a:ext cx="2056500" cy="3135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95" name="Google Shape;95;p13"/>
          <p:cNvSpPr txBox="1">
            <a:spLocks noGrp="1"/>
          </p:cNvSpPr>
          <p:nvPr>
            <p:ph type="subTitle" idx="16"/>
          </p:nvPr>
        </p:nvSpPr>
        <p:spPr>
          <a:xfrm>
            <a:off x="4038008" y="4140092"/>
            <a:ext cx="2056500" cy="46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96" name="Google Shape;96;p13"/>
          <p:cNvSpPr txBox="1">
            <a:spLocks noGrp="1"/>
          </p:cNvSpPr>
          <p:nvPr>
            <p:ph type="title" idx="17" hasCustomPrompt="1"/>
          </p:nvPr>
        </p:nvSpPr>
        <p:spPr>
          <a:xfrm>
            <a:off x="4017175" y="3174575"/>
            <a:ext cx="866100" cy="468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97" name="Google Shape;97;p13"/>
          <p:cNvSpPr txBox="1">
            <a:spLocks noGrp="1"/>
          </p:cNvSpPr>
          <p:nvPr>
            <p:ph type="ctrTitle" idx="18"/>
          </p:nvPr>
        </p:nvSpPr>
        <p:spPr>
          <a:xfrm>
            <a:off x="6319905" y="3752590"/>
            <a:ext cx="2056500" cy="313500"/>
          </a:xfrm>
          <a:prstGeom prst="rect">
            <a:avLst/>
          </a:prstGeom>
        </p:spPr>
        <p:txBody>
          <a:bodyPr spcFirstLastPara="1" wrap="square" lIns="91425" tIns="91425" rIns="91425" bIns="91425" anchor="ctr" anchorCtr="0">
            <a:noAutofit/>
          </a:bodyPr>
          <a:lstStyle>
            <a:lvl1pPr lvl="0" algn="l" rtl="0">
              <a:spcBef>
                <a:spcPts val="0"/>
              </a:spcBef>
              <a:spcAft>
                <a:spcPts val="0"/>
              </a:spcAft>
              <a:buClr>
                <a:srgbClr val="FFFFFF"/>
              </a:buClr>
              <a:buSzPts val="1200"/>
              <a:buNone/>
              <a:defRPr sz="2000">
                <a:solidFill>
                  <a:schemeClr val="lt1"/>
                </a:solidFill>
              </a:defRPr>
            </a:lvl1pPr>
            <a:lvl2pPr lvl="1" rtl="0">
              <a:spcBef>
                <a:spcPts val="0"/>
              </a:spcBef>
              <a:spcAft>
                <a:spcPts val="0"/>
              </a:spcAft>
              <a:buClr>
                <a:schemeClr val="lt1"/>
              </a:buClr>
              <a:buSzPts val="1200"/>
              <a:buNone/>
              <a:defRPr sz="1200">
                <a:solidFill>
                  <a:schemeClr val="lt1"/>
                </a:solidFill>
              </a:defRPr>
            </a:lvl2pPr>
            <a:lvl3pPr lvl="2" rtl="0">
              <a:spcBef>
                <a:spcPts val="0"/>
              </a:spcBef>
              <a:spcAft>
                <a:spcPts val="0"/>
              </a:spcAft>
              <a:buClr>
                <a:schemeClr val="lt1"/>
              </a:buClr>
              <a:buSzPts val="1200"/>
              <a:buNone/>
              <a:defRPr sz="1200">
                <a:solidFill>
                  <a:schemeClr val="lt1"/>
                </a:solidFill>
              </a:defRPr>
            </a:lvl3pPr>
            <a:lvl4pPr lvl="3" rtl="0">
              <a:spcBef>
                <a:spcPts val="0"/>
              </a:spcBef>
              <a:spcAft>
                <a:spcPts val="0"/>
              </a:spcAft>
              <a:buClr>
                <a:schemeClr val="lt1"/>
              </a:buClr>
              <a:buSzPts val="1200"/>
              <a:buNone/>
              <a:defRPr sz="1200">
                <a:solidFill>
                  <a:schemeClr val="lt1"/>
                </a:solidFill>
              </a:defRPr>
            </a:lvl4pPr>
            <a:lvl5pPr lvl="4" rtl="0">
              <a:spcBef>
                <a:spcPts val="0"/>
              </a:spcBef>
              <a:spcAft>
                <a:spcPts val="0"/>
              </a:spcAft>
              <a:buClr>
                <a:schemeClr val="lt1"/>
              </a:buClr>
              <a:buSzPts val="1200"/>
              <a:buNone/>
              <a:defRPr sz="1200">
                <a:solidFill>
                  <a:schemeClr val="lt1"/>
                </a:solidFill>
              </a:defRPr>
            </a:lvl5pPr>
            <a:lvl6pPr lvl="5" rtl="0">
              <a:spcBef>
                <a:spcPts val="0"/>
              </a:spcBef>
              <a:spcAft>
                <a:spcPts val="0"/>
              </a:spcAft>
              <a:buClr>
                <a:schemeClr val="lt1"/>
              </a:buClr>
              <a:buSzPts val="1200"/>
              <a:buNone/>
              <a:defRPr sz="1200">
                <a:solidFill>
                  <a:schemeClr val="lt1"/>
                </a:solidFill>
              </a:defRPr>
            </a:lvl6pPr>
            <a:lvl7pPr lvl="6" rtl="0">
              <a:spcBef>
                <a:spcPts val="0"/>
              </a:spcBef>
              <a:spcAft>
                <a:spcPts val="0"/>
              </a:spcAft>
              <a:buClr>
                <a:schemeClr val="lt1"/>
              </a:buClr>
              <a:buSzPts val="1200"/>
              <a:buNone/>
              <a:defRPr sz="1200">
                <a:solidFill>
                  <a:schemeClr val="lt1"/>
                </a:solidFill>
              </a:defRPr>
            </a:lvl7pPr>
            <a:lvl8pPr lvl="7" rtl="0">
              <a:spcBef>
                <a:spcPts val="0"/>
              </a:spcBef>
              <a:spcAft>
                <a:spcPts val="0"/>
              </a:spcAft>
              <a:buClr>
                <a:schemeClr val="lt1"/>
              </a:buClr>
              <a:buSzPts val="1200"/>
              <a:buNone/>
              <a:defRPr sz="1200">
                <a:solidFill>
                  <a:schemeClr val="lt1"/>
                </a:solidFill>
              </a:defRPr>
            </a:lvl8pPr>
            <a:lvl9pPr lvl="8" rtl="0">
              <a:spcBef>
                <a:spcPts val="0"/>
              </a:spcBef>
              <a:spcAft>
                <a:spcPts val="0"/>
              </a:spcAft>
              <a:buClr>
                <a:schemeClr val="lt1"/>
              </a:buClr>
              <a:buSzPts val="1200"/>
              <a:buNone/>
              <a:defRPr sz="1200">
                <a:solidFill>
                  <a:schemeClr val="lt1"/>
                </a:solidFill>
              </a:defRPr>
            </a:lvl9pPr>
          </a:lstStyle>
          <a:p>
            <a:endParaRPr/>
          </a:p>
        </p:txBody>
      </p:sp>
      <p:sp>
        <p:nvSpPr>
          <p:cNvPr id="98" name="Google Shape;98;p13"/>
          <p:cNvSpPr txBox="1">
            <a:spLocks noGrp="1"/>
          </p:cNvSpPr>
          <p:nvPr>
            <p:ph type="subTitle" idx="19"/>
          </p:nvPr>
        </p:nvSpPr>
        <p:spPr>
          <a:xfrm>
            <a:off x="6328239" y="4140117"/>
            <a:ext cx="2056500" cy="463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FFFFFF"/>
              </a:buClr>
              <a:buSzPts val="1000"/>
              <a:buNone/>
              <a:defRPr>
                <a:solidFill>
                  <a:schemeClr val="lt1"/>
                </a:solidFill>
                <a:latin typeface="Roboto Slab"/>
                <a:ea typeface="Roboto Slab"/>
                <a:cs typeface="Roboto Slab"/>
                <a:sym typeface="Roboto Slab"/>
              </a:defRPr>
            </a:lvl1pPr>
            <a:lvl2pPr lvl="1" rtl="0">
              <a:lnSpc>
                <a:spcPct val="100000"/>
              </a:lnSpc>
              <a:spcBef>
                <a:spcPts val="0"/>
              </a:spcBef>
              <a:spcAft>
                <a:spcPts val="0"/>
              </a:spcAft>
              <a:buClr>
                <a:schemeClr val="lt1"/>
              </a:buClr>
              <a:buSzPts val="1000"/>
              <a:buNone/>
              <a:defRPr sz="1000">
                <a:solidFill>
                  <a:schemeClr val="lt1"/>
                </a:solidFill>
              </a:defRPr>
            </a:lvl2pPr>
            <a:lvl3pPr lvl="2" rtl="0">
              <a:lnSpc>
                <a:spcPct val="100000"/>
              </a:lnSpc>
              <a:spcBef>
                <a:spcPts val="0"/>
              </a:spcBef>
              <a:spcAft>
                <a:spcPts val="0"/>
              </a:spcAft>
              <a:buClr>
                <a:schemeClr val="lt1"/>
              </a:buClr>
              <a:buSzPts val="1000"/>
              <a:buNone/>
              <a:defRPr sz="1000">
                <a:solidFill>
                  <a:schemeClr val="lt1"/>
                </a:solidFill>
              </a:defRPr>
            </a:lvl3pPr>
            <a:lvl4pPr lvl="3" rtl="0">
              <a:lnSpc>
                <a:spcPct val="100000"/>
              </a:lnSpc>
              <a:spcBef>
                <a:spcPts val="0"/>
              </a:spcBef>
              <a:spcAft>
                <a:spcPts val="0"/>
              </a:spcAft>
              <a:buClr>
                <a:schemeClr val="lt1"/>
              </a:buClr>
              <a:buSzPts val="1000"/>
              <a:buNone/>
              <a:defRPr sz="1000">
                <a:solidFill>
                  <a:schemeClr val="lt1"/>
                </a:solidFill>
              </a:defRPr>
            </a:lvl4pPr>
            <a:lvl5pPr lvl="4" rtl="0">
              <a:lnSpc>
                <a:spcPct val="100000"/>
              </a:lnSpc>
              <a:spcBef>
                <a:spcPts val="0"/>
              </a:spcBef>
              <a:spcAft>
                <a:spcPts val="0"/>
              </a:spcAft>
              <a:buClr>
                <a:schemeClr val="lt1"/>
              </a:buClr>
              <a:buSzPts val="1000"/>
              <a:buNone/>
              <a:defRPr sz="1000">
                <a:solidFill>
                  <a:schemeClr val="lt1"/>
                </a:solidFill>
              </a:defRPr>
            </a:lvl5pPr>
            <a:lvl6pPr lvl="5" rtl="0">
              <a:lnSpc>
                <a:spcPct val="100000"/>
              </a:lnSpc>
              <a:spcBef>
                <a:spcPts val="0"/>
              </a:spcBef>
              <a:spcAft>
                <a:spcPts val="0"/>
              </a:spcAft>
              <a:buClr>
                <a:schemeClr val="lt1"/>
              </a:buClr>
              <a:buSzPts val="1000"/>
              <a:buNone/>
              <a:defRPr sz="1000">
                <a:solidFill>
                  <a:schemeClr val="lt1"/>
                </a:solidFill>
              </a:defRPr>
            </a:lvl6pPr>
            <a:lvl7pPr lvl="6" rtl="0">
              <a:lnSpc>
                <a:spcPct val="100000"/>
              </a:lnSpc>
              <a:spcBef>
                <a:spcPts val="0"/>
              </a:spcBef>
              <a:spcAft>
                <a:spcPts val="0"/>
              </a:spcAft>
              <a:buClr>
                <a:schemeClr val="lt1"/>
              </a:buClr>
              <a:buSzPts val="1000"/>
              <a:buNone/>
              <a:defRPr sz="1000">
                <a:solidFill>
                  <a:schemeClr val="lt1"/>
                </a:solidFill>
              </a:defRPr>
            </a:lvl7pPr>
            <a:lvl8pPr lvl="7" rtl="0">
              <a:lnSpc>
                <a:spcPct val="100000"/>
              </a:lnSpc>
              <a:spcBef>
                <a:spcPts val="0"/>
              </a:spcBef>
              <a:spcAft>
                <a:spcPts val="0"/>
              </a:spcAft>
              <a:buClr>
                <a:schemeClr val="lt1"/>
              </a:buClr>
              <a:buSzPts val="1000"/>
              <a:buNone/>
              <a:defRPr sz="1000">
                <a:solidFill>
                  <a:schemeClr val="lt1"/>
                </a:solidFill>
              </a:defRPr>
            </a:lvl8pPr>
            <a:lvl9pPr lvl="8" rtl="0">
              <a:lnSpc>
                <a:spcPct val="100000"/>
              </a:lnSpc>
              <a:spcBef>
                <a:spcPts val="0"/>
              </a:spcBef>
              <a:spcAft>
                <a:spcPts val="0"/>
              </a:spcAft>
              <a:buClr>
                <a:schemeClr val="lt1"/>
              </a:buClr>
              <a:buSzPts val="1000"/>
              <a:buNone/>
              <a:defRPr sz="1000">
                <a:solidFill>
                  <a:schemeClr val="lt1"/>
                </a:solidFill>
              </a:defRPr>
            </a:lvl9pPr>
          </a:lstStyle>
          <a:p>
            <a:endParaRPr/>
          </a:p>
        </p:txBody>
      </p:sp>
      <p:sp>
        <p:nvSpPr>
          <p:cNvPr id="99" name="Google Shape;99;p13"/>
          <p:cNvSpPr txBox="1">
            <a:spLocks noGrp="1"/>
          </p:cNvSpPr>
          <p:nvPr>
            <p:ph type="title" idx="20" hasCustomPrompt="1"/>
          </p:nvPr>
        </p:nvSpPr>
        <p:spPr>
          <a:xfrm>
            <a:off x="6307400" y="3174575"/>
            <a:ext cx="866100" cy="468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0" name="Google Shape;100;p13"/>
          <p:cNvSpPr txBox="1">
            <a:spLocks noGrp="1"/>
          </p:cNvSpPr>
          <p:nvPr>
            <p:ph type="title" idx="21" hasCustomPrompt="1"/>
          </p:nvPr>
        </p:nvSpPr>
        <p:spPr>
          <a:xfrm>
            <a:off x="1703725" y="3174575"/>
            <a:ext cx="866100" cy="4680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4800"/>
              <a:buFont typeface="Fira Sans Extra Condensed Medium"/>
              <a:buNone/>
              <a:defRPr sz="48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400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2800"/>
              <a:buFont typeface="Fira Sans Extra Condensed Medium"/>
              <a:buNone/>
              <a:defRPr sz="2800">
                <a:solidFill>
                  <a:schemeClr val="accent2"/>
                </a:solidFill>
                <a:latin typeface="Fira Sans Extra Condensed Medium"/>
                <a:ea typeface="Fira Sans Extra Condensed Medium"/>
                <a:cs typeface="Fira Sans Extra Condensed Medium"/>
                <a:sym typeface="Fira Sans Extra Condensed Medium"/>
              </a:defRPr>
            </a:lvl1pPr>
            <a:lvl2pPr lvl="1" algn="ctr" rtl="0">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666666"/>
              </a:buClr>
              <a:buSzPts val="2800"/>
              <a:buFont typeface="Fira Sans Extra Condensed Medium"/>
              <a:buNone/>
              <a:defRPr sz="2800">
                <a:solidFill>
                  <a:srgbClr val="666666"/>
                </a:solidFill>
                <a:latin typeface="Fira Sans Extra Condensed Medium"/>
                <a:ea typeface="Fira Sans Extra Condensed Medium"/>
                <a:cs typeface="Fira Sans Extra Condensed Medium"/>
                <a:sym typeface="Fira Sans Extra Condensed Medium"/>
              </a:defRPr>
            </a:lvl9pPr>
          </a:lstStyle>
          <a:p>
            <a:endParaRPr/>
          </a:p>
        </p:txBody>
      </p:sp>
      <p:sp>
        <p:nvSpPr>
          <p:cNvPr id="7" name="Google Shape;7;p1"/>
          <p:cNvSpPr txBox="1">
            <a:spLocks noGrp="1"/>
          </p:cNvSpPr>
          <p:nvPr>
            <p:ph type="body" idx="1"/>
          </p:nvPr>
        </p:nvSpPr>
        <p:spPr>
          <a:xfrm>
            <a:off x="714175" y="1201750"/>
            <a:ext cx="7716600" cy="34017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2"/>
              </a:buClr>
              <a:buSzPts val="1400"/>
              <a:buFont typeface="Roboto Slab"/>
              <a:buChar char="●"/>
              <a:defRPr>
                <a:solidFill>
                  <a:schemeClr val="accent2"/>
                </a:solidFill>
                <a:latin typeface="Roboto Slab"/>
                <a:ea typeface="Roboto Slab"/>
                <a:cs typeface="Roboto Slab"/>
                <a:sym typeface="Roboto Slab"/>
              </a:defRPr>
            </a:lvl1pPr>
            <a:lvl2pPr marL="914400" lvl="1" indent="-317500">
              <a:spcBef>
                <a:spcPts val="0"/>
              </a:spcBef>
              <a:spcAft>
                <a:spcPts val="0"/>
              </a:spcAft>
              <a:buClr>
                <a:schemeClr val="accent2"/>
              </a:buClr>
              <a:buSzPts val="1400"/>
              <a:buChar char="○"/>
              <a:defRPr>
                <a:solidFill>
                  <a:schemeClr val="accent2"/>
                </a:solidFill>
              </a:defRPr>
            </a:lvl2pPr>
            <a:lvl3pPr marL="1371600" lvl="2" indent="-317500">
              <a:spcBef>
                <a:spcPts val="0"/>
              </a:spcBef>
              <a:spcAft>
                <a:spcPts val="0"/>
              </a:spcAft>
              <a:buClr>
                <a:schemeClr val="accent2"/>
              </a:buClr>
              <a:buSzPts val="1400"/>
              <a:buChar char="■"/>
              <a:defRPr>
                <a:solidFill>
                  <a:schemeClr val="accent2"/>
                </a:solidFill>
              </a:defRPr>
            </a:lvl3pPr>
            <a:lvl4pPr marL="1828800" lvl="3" indent="-317500">
              <a:spcBef>
                <a:spcPts val="0"/>
              </a:spcBef>
              <a:spcAft>
                <a:spcPts val="0"/>
              </a:spcAft>
              <a:buClr>
                <a:schemeClr val="accent2"/>
              </a:buClr>
              <a:buSzPts val="1400"/>
              <a:buChar char="●"/>
              <a:defRPr>
                <a:solidFill>
                  <a:schemeClr val="accent2"/>
                </a:solidFill>
              </a:defRPr>
            </a:lvl4pPr>
            <a:lvl5pPr marL="2286000" lvl="4" indent="-317500">
              <a:spcBef>
                <a:spcPts val="0"/>
              </a:spcBef>
              <a:spcAft>
                <a:spcPts val="0"/>
              </a:spcAft>
              <a:buClr>
                <a:schemeClr val="accent2"/>
              </a:buClr>
              <a:buSzPts val="1400"/>
              <a:buChar char="○"/>
              <a:defRPr>
                <a:solidFill>
                  <a:schemeClr val="accent2"/>
                </a:solidFill>
              </a:defRPr>
            </a:lvl5pPr>
            <a:lvl6pPr marL="2743200" lvl="5" indent="-317500">
              <a:spcBef>
                <a:spcPts val="0"/>
              </a:spcBef>
              <a:spcAft>
                <a:spcPts val="0"/>
              </a:spcAft>
              <a:buClr>
                <a:schemeClr val="accent2"/>
              </a:buClr>
              <a:buSzPts val="1400"/>
              <a:buChar char="■"/>
              <a:defRPr>
                <a:solidFill>
                  <a:schemeClr val="accent2"/>
                </a:solidFill>
              </a:defRPr>
            </a:lvl6pPr>
            <a:lvl7pPr marL="3200400" lvl="6" indent="-317500">
              <a:spcBef>
                <a:spcPts val="0"/>
              </a:spcBef>
              <a:spcAft>
                <a:spcPts val="0"/>
              </a:spcAft>
              <a:buClr>
                <a:schemeClr val="accent2"/>
              </a:buClr>
              <a:buSzPts val="1400"/>
              <a:buChar char="●"/>
              <a:defRPr>
                <a:solidFill>
                  <a:schemeClr val="accent2"/>
                </a:solidFill>
              </a:defRPr>
            </a:lvl7pPr>
            <a:lvl8pPr marL="3657600" lvl="7" indent="-317500">
              <a:spcBef>
                <a:spcPts val="0"/>
              </a:spcBef>
              <a:spcAft>
                <a:spcPts val="0"/>
              </a:spcAft>
              <a:buClr>
                <a:schemeClr val="accent2"/>
              </a:buClr>
              <a:buSzPts val="1400"/>
              <a:buChar char="○"/>
              <a:defRPr>
                <a:solidFill>
                  <a:schemeClr val="accent2"/>
                </a:solidFill>
              </a:defRPr>
            </a:lvl8pPr>
            <a:lvl9pPr marL="4114800" lvl="8" indent="-317500">
              <a:spcBef>
                <a:spcPts val="0"/>
              </a:spcBef>
              <a:spcAft>
                <a:spcPts val="0"/>
              </a:spcAft>
              <a:buClr>
                <a:schemeClr val="accent2"/>
              </a:buClr>
              <a:buSzPts val="1400"/>
              <a:buChar char="■"/>
              <a:defRPr>
                <a:solidFill>
                  <a:schemeClr val="accent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6" r:id="rId7"/>
    <p:sldLayoutId id="2147483657"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8" r:id="rId17"/>
    <p:sldLayoutId id="2147483670" r:id="rId18"/>
    <p:sldLayoutId id="2147483676" r:id="rId19"/>
    <p:sldLayoutId id="2147483677" r:id="rId20"/>
    <p:sldLayoutId id="2147483678"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1.jpg"/><Relationship Id="rId4" Type="http://schemas.openxmlformats.org/officeDocument/2006/relationships/image" Target="../media/image9.jpg"/></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jpg"/><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3.jpg"/><Relationship Id="rId4" Type="http://schemas.openxmlformats.org/officeDocument/2006/relationships/image" Target="../media/image9.jpg"/></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image" Target="../media/image2.jpg"/><Relationship Id="rId7" Type="http://schemas.openxmlformats.org/officeDocument/2006/relationships/slide" Target="slide28.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19.xml"/><Relationship Id="rId5" Type="http://schemas.openxmlformats.org/officeDocument/2006/relationships/slide" Target="slide9.xml"/><Relationship Id="rId4" Type="http://schemas.openxmlformats.org/officeDocument/2006/relationships/slide" Target="slide3.xml"/><Relationship Id="rId9" Type="http://schemas.openxmlformats.org/officeDocument/2006/relationships/slide" Target="slide6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25.jpg"/><Relationship Id="rId5" Type="http://schemas.openxmlformats.org/officeDocument/2006/relationships/image" Target="../media/image22.jp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0.jpg"/><Relationship Id="rId7"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28.jpg"/><Relationship Id="rId11" Type="http://schemas.openxmlformats.org/officeDocument/2006/relationships/image" Target="../media/image33.svg"/><Relationship Id="rId5" Type="http://schemas.openxmlformats.org/officeDocument/2006/relationships/image" Target="../media/image22.jpg"/><Relationship Id="rId10" Type="http://schemas.openxmlformats.org/officeDocument/2006/relationships/image" Target="../media/image32.png"/><Relationship Id="rId4" Type="http://schemas.openxmlformats.org/officeDocument/2006/relationships/image" Target="../media/image21.jpg"/><Relationship Id="rId9" Type="http://schemas.openxmlformats.org/officeDocument/2006/relationships/image" Target="../media/image31.svg"/></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34.jpg"/></Relationships>
</file>

<file path=ppt/slides/_rels/slide27.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36.jp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35.jpg"/><Relationship Id="rId5" Type="http://schemas.openxmlformats.org/officeDocument/2006/relationships/image" Target="../media/image22.jpg"/><Relationship Id="rId4" Type="http://schemas.openxmlformats.org/officeDocument/2006/relationships/image" Target="../media/image21.jpg"/></Relationships>
</file>

<file path=ppt/slides/_rels/slide2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40.jpg"/></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3.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4.xml"/><Relationship Id="rId1" Type="http://schemas.openxmlformats.org/officeDocument/2006/relationships/slideLayout" Target="../slideLayouts/slideLayout18.xml"/><Relationship Id="rId5" Type="http://schemas.openxmlformats.org/officeDocument/2006/relationships/hyperlink" Target="https://www.real-statistics.com/students-t-distribution/two-sample-t-test-uequal-variances/" TargetMode="External"/><Relationship Id="rId4" Type="http://schemas.openxmlformats.org/officeDocument/2006/relationships/image" Target="../media/image44.jpg"/></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39.jpg"/></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3.xml"/><Relationship Id="rId1" Type="http://schemas.openxmlformats.org/officeDocument/2006/relationships/slideLayout" Target="../slideLayouts/slideLayout18.xml"/><Relationship Id="rId5" Type="http://schemas.openxmlformats.org/officeDocument/2006/relationships/hyperlink" Target="https://www.real-statistics.com/students-t-distribution/two-sample-t-test-equal-variances/" TargetMode="External"/><Relationship Id="rId4" Type="http://schemas.openxmlformats.org/officeDocument/2006/relationships/image" Target="../media/image49.jpg"/></Relationships>
</file>

<file path=ppt/slides/_rels/slide4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40.jpg"/></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7.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9.xml"/><Relationship Id="rId1" Type="http://schemas.openxmlformats.org/officeDocument/2006/relationships/slideLayout" Target="../slideLayouts/slideLayout18.xml"/><Relationship Id="rId5" Type="http://schemas.openxmlformats.org/officeDocument/2006/relationships/image" Target="../media/image53.jpg"/><Relationship Id="rId4" Type="http://schemas.openxmlformats.org/officeDocument/2006/relationships/hyperlink" Target="https://olympus.greatlearning.in/courses/29240" TargetMode="Externa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50.xml"/><Relationship Id="rId1" Type="http://schemas.openxmlformats.org/officeDocument/2006/relationships/slideLayout" Target="../slideLayouts/slideLayout18.xml"/><Relationship Id="rId4" Type="http://schemas.openxmlformats.org/officeDocument/2006/relationships/image" Target="../media/image40.jpg"/></Relationships>
</file>

<file path=ppt/slides/_rels/slide5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1.xml"/><Relationship Id="rId1" Type="http://schemas.openxmlformats.org/officeDocument/2006/relationships/slideLayout" Target="../slideLayouts/slideLayout18.xml"/><Relationship Id="rId5" Type="http://schemas.openxmlformats.org/officeDocument/2006/relationships/image" Target="../media/image56.jpg"/><Relationship Id="rId4" Type="http://schemas.openxmlformats.org/officeDocument/2006/relationships/hyperlink" Target="https://www.jmp.com/en_ca/statistics-knowledge-portal/chi-square-test/chi-square-goodness-of-fit-test.html#:~:text=The%20Chi%2Dsquare%20goodness%20of%20fit%20test%20is%20a%20statistical,representative%20of%20the%20full%20population"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2.xml"/><Relationship Id="rId1" Type="http://schemas.openxmlformats.org/officeDocument/2006/relationships/slideLayout" Target="../slideLayouts/slideLayout18.xml"/><Relationship Id="rId5" Type="http://schemas.openxmlformats.org/officeDocument/2006/relationships/image" Target="../media/image40.jpg"/><Relationship Id="rId4" Type="http://schemas.openxmlformats.org/officeDocument/2006/relationships/image" Target="../media/image58.jpg"/></Relationships>
</file>

<file path=ppt/slides/_rels/slide5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3.xml"/><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4.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55.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56.xml"/><Relationship Id="rId1" Type="http://schemas.openxmlformats.org/officeDocument/2006/relationships/slideLayout" Target="../slideLayouts/slideLayout18.xml"/><Relationship Id="rId5" Type="http://schemas.openxmlformats.org/officeDocument/2006/relationships/hyperlink" Target="https://statistics.laerd.com/statistical-guides/one-way-anova-statistical-guide.php" TargetMode="External"/><Relationship Id="rId4" Type="http://schemas.openxmlformats.org/officeDocument/2006/relationships/image" Target="../media/image61.jpg"/></Relationships>
</file>

<file path=ppt/slides/_rels/slide5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7.xml"/><Relationship Id="rId1" Type="http://schemas.openxmlformats.org/officeDocument/2006/relationships/slideLayout" Target="../slideLayouts/slideLayout18.xml"/><Relationship Id="rId5" Type="http://schemas.openxmlformats.org/officeDocument/2006/relationships/image" Target="../media/image40.jpg"/><Relationship Id="rId4" Type="http://schemas.openxmlformats.org/officeDocument/2006/relationships/image" Target="../media/image63.jpg"/></Relationships>
</file>

<file path=ppt/slides/_rels/slide5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58.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9.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0.xml"/><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2.xml"/><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hyperlink" Target="https://www.socscistatistics.com/pvalues/tdistribution.aspx" TargetMode="External"/><Relationship Id="rId2" Type="http://schemas.openxmlformats.org/officeDocument/2006/relationships/notesSlide" Target="../notesSlides/notesSlide75.xml"/><Relationship Id="rId1" Type="http://schemas.openxmlformats.org/officeDocument/2006/relationships/slideLayout" Target="../slideLayouts/slideLayout17.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7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76.xml"/><Relationship Id="rId1" Type="http://schemas.openxmlformats.org/officeDocument/2006/relationships/slideLayout" Target="../slideLayouts/slideLayout17.xml"/><Relationship Id="rId4" Type="http://schemas.openxmlformats.org/officeDocument/2006/relationships/image" Target="../media/image68.jpg"/></Relationships>
</file>

<file path=ppt/slides/_rels/slide7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77.xml"/><Relationship Id="rId1" Type="http://schemas.openxmlformats.org/officeDocument/2006/relationships/slideLayout" Target="../slideLayouts/slideLayout17.xml"/><Relationship Id="rId6" Type="http://schemas.openxmlformats.org/officeDocument/2006/relationships/image" Target="../media/image71.jpg"/><Relationship Id="rId5" Type="http://schemas.openxmlformats.org/officeDocument/2006/relationships/hyperlink" Target="https://www.socscistatistics.com/pvalues/tdistribution.aspx" TargetMode="External"/><Relationship Id="rId4" Type="http://schemas.openxmlformats.org/officeDocument/2006/relationships/image" Target="../media/image70.jp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9.xml"/><Relationship Id="rId1" Type="http://schemas.openxmlformats.org/officeDocument/2006/relationships/slideLayout" Target="../slideLayouts/slideLayout17.xml"/><Relationship Id="rId4" Type="http://schemas.openxmlformats.org/officeDocument/2006/relationships/hyperlink" Target="https://www.socscistatistics.com/pvalues/chidistribution.asp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6.jpg"/><Relationship Id="rId4" Type="http://schemas.openxmlformats.org/officeDocument/2006/relationships/hyperlink" Target="https://www.scribbr.com/statistics/type-i-and-type-ii-errors/"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80.xml"/><Relationship Id="rId1" Type="http://schemas.openxmlformats.org/officeDocument/2006/relationships/slideLayout" Target="../slideLayouts/slideLayout17.xml"/><Relationship Id="rId4" Type="http://schemas.openxmlformats.org/officeDocument/2006/relationships/image" Target="../media/image74.jpg"/></Relationships>
</file>

<file path=ppt/slides/_rels/slide8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81.xml"/><Relationship Id="rId1" Type="http://schemas.openxmlformats.org/officeDocument/2006/relationships/slideLayout" Target="../slideLayouts/slideLayout17.xml"/><Relationship Id="rId4" Type="http://schemas.openxmlformats.org/officeDocument/2006/relationships/hyperlink" Target="https://www.socscistatistics.com/pvalues/chidistribution.aspx"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8" Type="http://schemas.openxmlformats.org/officeDocument/2006/relationships/hyperlink" Target="https://www.socscistatistics.com/pvalues/chidistribution.aspx" TargetMode="External"/><Relationship Id="rId3" Type="http://schemas.openxmlformats.org/officeDocument/2006/relationships/image" Target="../media/image38.jpg"/><Relationship Id="rId7" Type="http://schemas.openxmlformats.org/officeDocument/2006/relationships/hyperlink" Target="https://statistics.laerd.com/statistical-guides/one-way-anova-statistical-guide.php" TargetMode="External"/><Relationship Id="rId12" Type="http://schemas.openxmlformats.org/officeDocument/2006/relationships/hyperlink" Target="https://www.scribbr.com/statistics/type-i-and-type-ii-errors/" TargetMode="External"/><Relationship Id="rId2" Type="http://schemas.openxmlformats.org/officeDocument/2006/relationships/notesSlide" Target="../notesSlides/notesSlide84.xml"/><Relationship Id="rId1" Type="http://schemas.openxmlformats.org/officeDocument/2006/relationships/slideLayout" Target="../slideLayouts/slideLayout20.xml"/><Relationship Id="rId6" Type="http://schemas.openxmlformats.org/officeDocument/2006/relationships/hyperlink" Target="https://www.jmp.com/en_ca/statistics-knowledge-portal/chi-square-test/chi-square-goodness-of-fit-test.html" TargetMode="External"/><Relationship Id="rId11" Type="http://schemas.openxmlformats.org/officeDocument/2006/relationships/hyperlink" Target="https://www.real-statistics.com/students-t-distribution/two-sample-t-test-uequal-variances" TargetMode="External"/><Relationship Id="rId5" Type="http://schemas.openxmlformats.org/officeDocument/2006/relationships/hyperlink" Target="https://olympus.greatlearning.in/courses/29240" TargetMode="External"/><Relationship Id="rId10" Type="http://schemas.openxmlformats.org/officeDocument/2006/relationships/hyperlink" Target="https://www.real-statistics.com/students-t-distribution/two-sample-t-test-equal-variances/" TargetMode="External"/><Relationship Id="rId4" Type="http://schemas.openxmlformats.org/officeDocument/2006/relationships/hyperlink" Target="https://www.cdc.gov/healthyweight/assessing/bmi/adult_bmi/index.html" TargetMode="External"/><Relationship Id="rId9" Type="http://schemas.openxmlformats.org/officeDocument/2006/relationships/hyperlink" Target="https://www.socscistatistics.com/pvalues/tdistribution.aspx"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85.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p39"/>
          <p:cNvSpPr txBox="1">
            <a:spLocks noGrp="1"/>
          </p:cNvSpPr>
          <p:nvPr>
            <p:ph type="ctrTitle"/>
          </p:nvPr>
        </p:nvSpPr>
        <p:spPr>
          <a:xfrm>
            <a:off x="4697175" y="1320225"/>
            <a:ext cx="3616800" cy="1657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Axis Insurance</a:t>
            </a:r>
            <a:endParaRPr dirty="0"/>
          </a:p>
        </p:txBody>
      </p:sp>
      <p:sp>
        <p:nvSpPr>
          <p:cNvPr id="273" name="Google Shape;273;p39"/>
          <p:cNvSpPr txBox="1">
            <a:spLocks noGrp="1"/>
          </p:cNvSpPr>
          <p:nvPr>
            <p:ph type="subTitle" idx="1"/>
          </p:nvPr>
        </p:nvSpPr>
        <p:spPr>
          <a:xfrm>
            <a:off x="6304925" y="3139200"/>
            <a:ext cx="2009100" cy="55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dirty="0"/>
              <a:t>Inferential Analysis of Key Demographics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51"/>
          <p:cNvPicPr preferRelativeResize="0"/>
          <p:nvPr/>
        </p:nvPicPr>
        <p:blipFill rotWithShape="1">
          <a:blip r:embed="rId3">
            <a:alphaModFix/>
          </a:blip>
          <a:srcRect t="12501" b="12501"/>
          <a:stretch/>
        </p:blipFill>
        <p:spPr>
          <a:xfrm>
            <a:off x="4550900" y="0"/>
            <a:ext cx="4593100" cy="5143500"/>
          </a:xfrm>
          <a:prstGeom prst="rect">
            <a:avLst/>
          </a:prstGeom>
          <a:noFill/>
          <a:ln>
            <a:noFill/>
          </a:ln>
        </p:spPr>
      </p:pic>
      <p:pic>
        <p:nvPicPr>
          <p:cNvPr id="378" name="Google Shape;378;p51"/>
          <p:cNvPicPr preferRelativeResize="0"/>
          <p:nvPr/>
        </p:nvPicPr>
        <p:blipFill rotWithShape="1">
          <a:blip r:embed="rId4">
            <a:alphaModFix/>
          </a:blip>
          <a:srcRect t="24653"/>
          <a:stretch/>
        </p:blipFill>
        <p:spPr>
          <a:xfrm>
            <a:off x="0" y="0"/>
            <a:ext cx="4550900" cy="5143500"/>
          </a:xfrm>
          <a:prstGeom prst="rect">
            <a:avLst/>
          </a:prstGeom>
          <a:noFill/>
          <a:ln>
            <a:noFill/>
          </a:ln>
        </p:spPr>
      </p:pic>
      <p:sp>
        <p:nvSpPr>
          <p:cNvPr id="379" name="Google Shape;379;p51"/>
          <p:cNvSpPr/>
          <p:nvPr/>
        </p:nvSpPr>
        <p:spPr>
          <a:xfrm flipH="1">
            <a:off x="475" y="-14675"/>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51"/>
          <p:cNvSpPr/>
          <p:nvPr/>
        </p:nvSpPr>
        <p:spPr>
          <a:xfrm>
            <a:off x="4572000" y="0"/>
            <a:ext cx="4612796" cy="5143500"/>
          </a:xfrm>
          <a:prstGeom prst="rect">
            <a:avLst/>
          </a:prstGeom>
          <a:solidFill>
            <a:schemeClr val="accent5">
              <a:alpha val="72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81" name="Google Shape;381;p51"/>
          <p:cNvSpPr/>
          <p:nvPr/>
        </p:nvSpPr>
        <p:spPr>
          <a:xfrm>
            <a:off x="-29738" y="0"/>
            <a:ext cx="4601737" cy="51435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85" name="Google Shape;385;p51"/>
          <p:cNvSpPr txBox="1">
            <a:spLocks noGrp="1"/>
          </p:cNvSpPr>
          <p:nvPr>
            <p:ph type="ctrTitle"/>
          </p:nvPr>
        </p:nvSpPr>
        <p:spPr>
          <a:xfrm>
            <a:off x="937040" y="91496"/>
            <a:ext cx="25002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Investigation 1:</a:t>
            </a:r>
            <a:endParaRPr sz="2800" dirty="0"/>
          </a:p>
        </p:txBody>
      </p:sp>
      <p:sp>
        <p:nvSpPr>
          <p:cNvPr id="386" name="Google Shape;386;p51"/>
          <p:cNvSpPr txBox="1">
            <a:spLocks noGrp="1"/>
          </p:cNvSpPr>
          <p:nvPr>
            <p:ph type="subTitle" idx="1"/>
          </p:nvPr>
        </p:nvSpPr>
        <p:spPr>
          <a:xfrm>
            <a:off x="817519" y="1129192"/>
            <a:ext cx="2797200" cy="1354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Clr>
                <a:schemeClr val="dk1"/>
              </a:buClr>
              <a:buSzPts val="1100"/>
              <a:buFont typeface="Arial"/>
              <a:buNone/>
            </a:pPr>
            <a:r>
              <a:rPr lang="en-US" dirty="0"/>
              <a:t>“Medical claims made by the people who smoke are greater than those who don't..."</a:t>
            </a:r>
            <a:br>
              <a:rPr lang="en-US" dirty="0"/>
            </a:br>
            <a:endParaRPr lang="en-US" dirty="0"/>
          </a:p>
        </p:txBody>
      </p:sp>
      <p:sp>
        <p:nvSpPr>
          <p:cNvPr id="387" name="Google Shape;387;p51"/>
          <p:cNvSpPr txBox="1">
            <a:spLocks noGrp="1"/>
          </p:cNvSpPr>
          <p:nvPr>
            <p:ph type="subTitle" idx="3"/>
          </p:nvPr>
        </p:nvSpPr>
        <p:spPr>
          <a:xfrm>
            <a:off x="5529281" y="924468"/>
            <a:ext cx="2797200" cy="1354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Clr>
                <a:schemeClr val="dk1"/>
              </a:buClr>
              <a:buSzPts val="1100"/>
              <a:buFont typeface="Arial"/>
              <a:buNone/>
            </a:pPr>
            <a:r>
              <a:rPr lang="en" sz="3000" dirty="0"/>
              <a:t>TRUE</a:t>
            </a:r>
            <a:endParaRPr sz="3000" dirty="0"/>
          </a:p>
        </p:txBody>
      </p:sp>
      <p:sp>
        <p:nvSpPr>
          <p:cNvPr id="388" name="Google Shape;388;p51"/>
          <p:cNvSpPr txBox="1">
            <a:spLocks noGrp="1"/>
          </p:cNvSpPr>
          <p:nvPr>
            <p:ph type="ctrTitle" idx="2"/>
          </p:nvPr>
        </p:nvSpPr>
        <p:spPr>
          <a:xfrm>
            <a:off x="5638196" y="91496"/>
            <a:ext cx="25002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Findings:</a:t>
            </a:r>
            <a:endParaRPr sz="2800" dirty="0"/>
          </a:p>
        </p:txBody>
      </p:sp>
      <p:pic>
        <p:nvPicPr>
          <p:cNvPr id="3" name="Picture 2" descr="Chart, scatter chart&#10;&#10;Description automatically generated">
            <a:extLst>
              <a:ext uri="{FF2B5EF4-FFF2-40B4-BE49-F238E27FC236}">
                <a16:creationId xmlns:a16="http://schemas.microsoft.com/office/drawing/2014/main" id="{A807FC26-B50F-4912-94A4-6C3C3F91E240}"/>
              </a:ext>
            </a:extLst>
          </p:cNvPr>
          <p:cNvPicPr>
            <a:picLocks noChangeAspect="1"/>
          </p:cNvPicPr>
          <p:nvPr/>
        </p:nvPicPr>
        <p:blipFill>
          <a:blip r:embed="rId5"/>
          <a:stretch>
            <a:fillRect/>
          </a:stretch>
        </p:blipFill>
        <p:spPr>
          <a:xfrm>
            <a:off x="453296" y="2342400"/>
            <a:ext cx="3669758" cy="2184077"/>
          </a:xfrm>
          <a:prstGeom prst="rect">
            <a:avLst/>
          </a:prstGeom>
        </p:spPr>
      </p:pic>
      <p:sp>
        <p:nvSpPr>
          <p:cNvPr id="4" name="Rectangle 3">
            <a:extLst>
              <a:ext uri="{FF2B5EF4-FFF2-40B4-BE49-F238E27FC236}">
                <a16:creationId xmlns:a16="http://schemas.microsoft.com/office/drawing/2014/main" id="{B9848EF0-4A8C-4429-8F1E-F8B3A14918F0}"/>
              </a:ext>
            </a:extLst>
          </p:cNvPr>
          <p:cNvSpPr/>
          <p:nvPr/>
        </p:nvSpPr>
        <p:spPr>
          <a:xfrm>
            <a:off x="5059235" y="2342400"/>
            <a:ext cx="3669758" cy="2184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Google Shape;386;p51">
            <a:extLst>
              <a:ext uri="{FF2B5EF4-FFF2-40B4-BE49-F238E27FC236}">
                <a16:creationId xmlns:a16="http://schemas.microsoft.com/office/drawing/2014/main" id="{FE20CB5B-9BD9-4116-A55B-FB0B1BF90362}"/>
              </a:ext>
            </a:extLst>
          </p:cNvPr>
          <p:cNvSpPr txBox="1">
            <a:spLocks/>
          </p:cNvSpPr>
          <p:nvPr/>
        </p:nvSpPr>
        <p:spPr>
          <a:xfrm>
            <a:off x="5158246" y="2416097"/>
            <a:ext cx="3570747" cy="2110379"/>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000"/>
              <a:buFont typeface="Roboto Slab"/>
              <a:buNone/>
              <a:defRPr sz="1400" b="0" i="0" u="none" strike="noStrike" cap="none">
                <a:solidFill>
                  <a:schemeClr val="lt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2pPr>
            <a:lvl3pPr marL="1371600" marR="0" lvl="2"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3pPr>
            <a:lvl4pPr marL="1828800" marR="0" lvl="3"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4pPr>
            <a:lvl5pPr marL="2286000" marR="0" lvl="4"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5pPr>
            <a:lvl6pPr marL="2743200" marR="0" lvl="5"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6pPr>
            <a:lvl7pPr marL="3200400" marR="0" lvl="6"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7pPr>
            <a:lvl8pPr marL="3657600" marR="0" lvl="7"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8pPr>
            <a:lvl9pPr marL="4114800" marR="0" lvl="8"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9pPr>
          </a:lstStyle>
          <a:p>
            <a:pPr marL="0" indent="0">
              <a:spcAft>
                <a:spcPts val="1600"/>
              </a:spcAft>
              <a:buClr>
                <a:schemeClr val="dk1"/>
              </a:buClr>
              <a:buSzPts val="1100"/>
              <a:buFont typeface="Arial"/>
              <a:buNone/>
            </a:pPr>
            <a:r>
              <a:rPr lang="en-US" dirty="0">
                <a:solidFill>
                  <a:srgbClr val="008275"/>
                </a:solidFill>
              </a:rPr>
              <a:t>At the 95% confidence level, there is enough statistically significant evidence to suggest that the individual medical costs billed to Axis Insurance by Smokers is higher than the costs billed by Non-Smokers. The chart to the left shows the disbursement of charges broken down by smoker and non-smoker. </a:t>
            </a:r>
            <a:br>
              <a:rPr lang="en-US" dirty="0">
                <a:solidFill>
                  <a:srgbClr val="008275"/>
                </a:solidFill>
              </a:rPr>
            </a:br>
            <a:endParaRPr lang="en-US" dirty="0">
              <a:solidFill>
                <a:srgbClr val="008275"/>
              </a:solidFill>
            </a:endParaRPr>
          </a:p>
        </p:txBody>
      </p:sp>
      <p:sp>
        <p:nvSpPr>
          <p:cNvPr id="5" name="Isosceles Triangle 4">
            <a:extLst>
              <a:ext uri="{FF2B5EF4-FFF2-40B4-BE49-F238E27FC236}">
                <a16:creationId xmlns:a16="http://schemas.microsoft.com/office/drawing/2014/main" id="{A79F6CC9-98F4-473A-B3E1-AB40909BECE4}"/>
              </a:ext>
            </a:extLst>
          </p:cNvPr>
          <p:cNvSpPr/>
          <p:nvPr/>
        </p:nvSpPr>
        <p:spPr>
          <a:xfrm rot="5400000">
            <a:off x="4492468" y="1303475"/>
            <a:ext cx="757555" cy="59618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51"/>
          <p:cNvPicPr preferRelativeResize="0"/>
          <p:nvPr/>
        </p:nvPicPr>
        <p:blipFill rotWithShape="1">
          <a:blip r:embed="rId3">
            <a:alphaModFix/>
          </a:blip>
          <a:srcRect t="12501" b="12501"/>
          <a:stretch/>
        </p:blipFill>
        <p:spPr>
          <a:xfrm>
            <a:off x="4550900" y="0"/>
            <a:ext cx="4593100" cy="5143500"/>
          </a:xfrm>
          <a:prstGeom prst="rect">
            <a:avLst/>
          </a:prstGeom>
          <a:noFill/>
          <a:ln>
            <a:noFill/>
          </a:ln>
        </p:spPr>
      </p:pic>
      <p:pic>
        <p:nvPicPr>
          <p:cNvPr id="378" name="Google Shape;378;p51"/>
          <p:cNvPicPr preferRelativeResize="0"/>
          <p:nvPr/>
        </p:nvPicPr>
        <p:blipFill rotWithShape="1">
          <a:blip r:embed="rId4">
            <a:alphaModFix/>
          </a:blip>
          <a:srcRect t="24653"/>
          <a:stretch/>
        </p:blipFill>
        <p:spPr>
          <a:xfrm>
            <a:off x="0" y="0"/>
            <a:ext cx="4550900" cy="5143500"/>
          </a:xfrm>
          <a:prstGeom prst="rect">
            <a:avLst/>
          </a:prstGeom>
          <a:noFill/>
          <a:ln>
            <a:noFill/>
          </a:ln>
        </p:spPr>
      </p:pic>
      <p:sp>
        <p:nvSpPr>
          <p:cNvPr id="379" name="Google Shape;379;p51"/>
          <p:cNvSpPr/>
          <p:nvPr/>
        </p:nvSpPr>
        <p:spPr>
          <a:xfrm flipH="1">
            <a:off x="475" y="-14675"/>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51"/>
          <p:cNvSpPr/>
          <p:nvPr/>
        </p:nvSpPr>
        <p:spPr>
          <a:xfrm>
            <a:off x="-39409" y="0"/>
            <a:ext cx="4612796" cy="5143500"/>
          </a:xfrm>
          <a:prstGeom prst="rect">
            <a:avLst/>
          </a:prstGeom>
          <a:solidFill>
            <a:schemeClr val="accent5">
              <a:alpha val="72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81" name="Google Shape;381;p51"/>
          <p:cNvSpPr/>
          <p:nvPr/>
        </p:nvSpPr>
        <p:spPr>
          <a:xfrm>
            <a:off x="4572000" y="-25"/>
            <a:ext cx="4601737" cy="51435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85" name="Google Shape;385;p51"/>
          <p:cNvSpPr txBox="1">
            <a:spLocks noGrp="1"/>
          </p:cNvSpPr>
          <p:nvPr>
            <p:ph type="ctrTitle"/>
          </p:nvPr>
        </p:nvSpPr>
        <p:spPr>
          <a:xfrm>
            <a:off x="937040" y="91496"/>
            <a:ext cx="25002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Investigation 2:</a:t>
            </a:r>
            <a:endParaRPr sz="2800" dirty="0"/>
          </a:p>
        </p:txBody>
      </p:sp>
      <p:sp>
        <p:nvSpPr>
          <p:cNvPr id="386" name="Google Shape;386;p51"/>
          <p:cNvSpPr txBox="1">
            <a:spLocks noGrp="1"/>
          </p:cNvSpPr>
          <p:nvPr>
            <p:ph type="subTitle" idx="1"/>
          </p:nvPr>
        </p:nvSpPr>
        <p:spPr>
          <a:xfrm>
            <a:off x="817519" y="1222790"/>
            <a:ext cx="2936962" cy="1354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Clr>
                <a:schemeClr val="dk1"/>
              </a:buClr>
              <a:buSzPts val="1100"/>
              <a:buFont typeface="Arial"/>
              <a:buNone/>
            </a:pPr>
            <a:r>
              <a:rPr lang="en-US" dirty="0"/>
              <a:t>"</a:t>
            </a:r>
            <a:r>
              <a:rPr lang="en-US" sz="1600" dirty="0"/>
              <a:t>The BMIs of females is different than that of males...”</a:t>
            </a:r>
          </a:p>
          <a:p>
            <a:pPr marL="0" lvl="0" indent="0" algn="ctr" rtl="0">
              <a:spcBef>
                <a:spcPts val="0"/>
              </a:spcBef>
              <a:spcAft>
                <a:spcPts val="1600"/>
              </a:spcAft>
              <a:buClr>
                <a:schemeClr val="dk1"/>
              </a:buClr>
              <a:buSzPts val="1100"/>
              <a:buFont typeface="Arial"/>
              <a:buNone/>
            </a:pPr>
            <a:br>
              <a:rPr lang="en-US" dirty="0"/>
            </a:br>
            <a:endParaRPr lang="en-US" dirty="0"/>
          </a:p>
        </p:txBody>
      </p:sp>
      <p:sp>
        <p:nvSpPr>
          <p:cNvPr id="387" name="Google Shape;387;p51"/>
          <p:cNvSpPr txBox="1">
            <a:spLocks noGrp="1"/>
          </p:cNvSpPr>
          <p:nvPr>
            <p:ph type="subTitle" idx="3"/>
          </p:nvPr>
        </p:nvSpPr>
        <p:spPr>
          <a:xfrm>
            <a:off x="5529281" y="924468"/>
            <a:ext cx="2797200" cy="1354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Clr>
                <a:schemeClr val="dk1"/>
              </a:buClr>
              <a:buSzPts val="1100"/>
              <a:buFont typeface="Arial"/>
              <a:buNone/>
            </a:pPr>
            <a:r>
              <a:rPr lang="en" sz="3000" dirty="0"/>
              <a:t>FALSE</a:t>
            </a:r>
            <a:endParaRPr sz="3000" dirty="0"/>
          </a:p>
        </p:txBody>
      </p:sp>
      <p:sp>
        <p:nvSpPr>
          <p:cNvPr id="388" name="Google Shape;388;p51"/>
          <p:cNvSpPr txBox="1">
            <a:spLocks noGrp="1"/>
          </p:cNvSpPr>
          <p:nvPr>
            <p:ph type="ctrTitle" idx="2"/>
          </p:nvPr>
        </p:nvSpPr>
        <p:spPr>
          <a:xfrm>
            <a:off x="5638196" y="91496"/>
            <a:ext cx="25002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Findings:</a:t>
            </a:r>
            <a:endParaRPr sz="2800" dirty="0"/>
          </a:p>
        </p:txBody>
      </p:sp>
      <p:pic>
        <p:nvPicPr>
          <p:cNvPr id="3" name="Picture 2">
            <a:extLst>
              <a:ext uri="{FF2B5EF4-FFF2-40B4-BE49-F238E27FC236}">
                <a16:creationId xmlns:a16="http://schemas.microsoft.com/office/drawing/2014/main" id="{A807FC26-B50F-4912-94A4-6C3C3F91E240}"/>
              </a:ext>
            </a:extLst>
          </p:cNvPr>
          <p:cNvPicPr>
            <a:picLocks noChangeAspect="1"/>
          </p:cNvPicPr>
          <p:nvPr/>
        </p:nvPicPr>
        <p:blipFill>
          <a:blip r:embed="rId5"/>
          <a:srcRect/>
          <a:stretch/>
        </p:blipFill>
        <p:spPr>
          <a:xfrm>
            <a:off x="478693" y="2342400"/>
            <a:ext cx="3618964" cy="2184077"/>
          </a:xfrm>
          <a:prstGeom prst="rect">
            <a:avLst/>
          </a:prstGeom>
        </p:spPr>
      </p:pic>
      <p:sp>
        <p:nvSpPr>
          <p:cNvPr id="4" name="Rectangle 3">
            <a:extLst>
              <a:ext uri="{FF2B5EF4-FFF2-40B4-BE49-F238E27FC236}">
                <a16:creationId xmlns:a16="http://schemas.microsoft.com/office/drawing/2014/main" id="{B9848EF0-4A8C-4429-8F1E-F8B3A14918F0}"/>
              </a:ext>
            </a:extLst>
          </p:cNvPr>
          <p:cNvSpPr/>
          <p:nvPr/>
        </p:nvSpPr>
        <p:spPr>
          <a:xfrm>
            <a:off x="5059235" y="2342400"/>
            <a:ext cx="3669758" cy="2184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Google Shape;386;p51">
            <a:extLst>
              <a:ext uri="{FF2B5EF4-FFF2-40B4-BE49-F238E27FC236}">
                <a16:creationId xmlns:a16="http://schemas.microsoft.com/office/drawing/2014/main" id="{FE20CB5B-9BD9-4116-A55B-FB0B1BF90362}"/>
              </a:ext>
            </a:extLst>
          </p:cNvPr>
          <p:cNvSpPr txBox="1">
            <a:spLocks/>
          </p:cNvSpPr>
          <p:nvPr/>
        </p:nvSpPr>
        <p:spPr>
          <a:xfrm>
            <a:off x="5158246" y="2416097"/>
            <a:ext cx="3570747" cy="2110379"/>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000"/>
              <a:buFont typeface="Roboto Slab"/>
              <a:buNone/>
              <a:defRPr sz="1400" b="0" i="0" u="none" strike="noStrike" cap="none">
                <a:solidFill>
                  <a:schemeClr val="lt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2pPr>
            <a:lvl3pPr marL="1371600" marR="0" lvl="2"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3pPr>
            <a:lvl4pPr marL="1828800" marR="0" lvl="3"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4pPr>
            <a:lvl5pPr marL="2286000" marR="0" lvl="4"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5pPr>
            <a:lvl6pPr marL="2743200" marR="0" lvl="5"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6pPr>
            <a:lvl7pPr marL="3200400" marR="0" lvl="6"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7pPr>
            <a:lvl8pPr marL="3657600" marR="0" lvl="7"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8pPr>
            <a:lvl9pPr marL="4114800" marR="0" lvl="8"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9pPr>
          </a:lstStyle>
          <a:p>
            <a:pPr marL="0" indent="0">
              <a:spcAft>
                <a:spcPts val="1600"/>
              </a:spcAft>
              <a:buClr>
                <a:schemeClr val="dk1"/>
              </a:buClr>
              <a:buSzPts val="1100"/>
              <a:buFont typeface="Arial"/>
              <a:buNone/>
            </a:pPr>
            <a:r>
              <a:rPr lang="en-US" dirty="0">
                <a:solidFill>
                  <a:schemeClr val="accent3"/>
                </a:solidFill>
              </a:rPr>
              <a:t>The BMIs of females and the BMIs of males are equivalent at the 95% confidence level.  The study was unable to find sufficient evidence that the BMIs of females is statistically different than that of males at this level. The visualization to the left shows a very similar shape between the BMIs of females and males. </a:t>
            </a:r>
            <a:br>
              <a:rPr lang="en-US" dirty="0">
                <a:solidFill>
                  <a:srgbClr val="008275"/>
                </a:solidFill>
              </a:rPr>
            </a:br>
            <a:endParaRPr lang="en-US" dirty="0">
              <a:solidFill>
                <a:srgbClr val="008275"/>
              </a:solidFill>
            </a:endParaRPr>
          </a:p>
        </p:txBody>
      </p:sp>
      <p:sp>
        <p:nvSpPr>
          <p:cNvPr id="5" name="Isosceles Triangle 4">
            <a:extLst>
              <a:ext uri="{FF2B5EF4-FFF2-40B4-BE49-F238E27FC236}">
                <a16:creationId xmlns:a16="http://schemas.microsoft.com/office/drawing/2014/main" id="{A79F6CC9-98F4-473A-B3E1-AB40909BECE4}"/>
              </a:ext>
            </a:extLst>
          </p:cNvPr>
          <p:cNvSpPr/>
          <p:nvPr/>
        </p:nvSpPr>
        <p:spPr>
          <a:xfrm rot="5400000">
            <a:off x="4492468" y="1303475"/>
            <a:ext cx="757555" cy="59618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940263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51"/>
          <p:cNvPicPr preferRelativeResize="0"/>
          <p:nvPr/>
        </p:nvPicPr>
        <p:blipFill rotWithShape="1">
          <a:blip r:embed="rId3">
            <a:alphaModFix/>
          </a:blip>
          <a:srcRect t="12501" b="12501"/>
          <a:stretch/>
        </p:blipFill>
        <p:spPr>
          <a:xfrm>
            <a:off x="4550900" y="0"/>
            <a:ext cx="4593100" cy="5143500"/>
          </a:xfrm>
          <a:prstGeom prst="rect">
            <a:avLst/>
          </a:prstGeom>
          <a:noFill/>
          <a:ln>
            <a:noFill/>
          </a:ln>
        </p:spPr>
      </p:pic>
      <p:pic>
        <p:nvPicPr>
          <p:cNvPr id="378" name="Google Shape;378;p51"/>
          <p:cNvPicPr preferRelativeResize="0"/>
          <p:nvPr/>
        </p:nvPicPr>
        <p:blipFill rotWithShape="1">
          <a:blip r:embed="rId4">
            <a:alphaModFix/>
          </a:blip>
          <a:srcRect t="24653"/>
          <a:stretch/>
        </p:blipFill>
        <p:spPr>
          <a:xfrm>
            <a:off x="0" y="0"/>
            <a:ext cx="4550900" cy="5143500"/>
          </a:xfrm>
          <a:prstGeom prst="rect">
            <a:avLst/>
          </a:prstGeom>
          <a:noFill/>
          <a:ln>
            <a:noFill/>
          </a:ln>
        </p:spPr>
      </p:pic>
      <p:sp>
        <p:nvSpPr>
          <p:cNvPr id="379" name="Google Shape;379;p51"/>
          <p:cNvSpPr/>
          <p:nvPr/>
        </p:nvSpPr>
        <p:spPr>
          <a:xfrm flipH="1">
            <a:off x="475" y="-14675"/>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51"/>
          <p:cNvSpPr/>
          <p:nvPr/>
        </p:nvSpPr>
        <p:spPr>
          <a:xfrm>
            <a:off x="4572000" y="0"/>
            <a:ext cx="4612796" cy="5143500"/>
          </a:xfrm>
          <a:prstGeom prst="rect">
            <a:avLst/>
          </a:prstGeom>
          <a:solidFill>
            <a:schemeClr val="accent5">
              <a:alpha val="72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81" name="Google Shape;381;p51"/>
          <p:cNvSpPr/>
          <p:nvPr/>
        </p:nvSpPr>
        <p:spPr>
          <a:xfrm>
            <a:off x="-29738" y="0"/>
            <a:ext cx="4601737" cy="51435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85" name="Google Shape;385;p51"/>
          <p:cNvSpPr txBox="1">
            <a:spLocks noGrp="1"/>
          </p:cNvSpPr>
          <p:nvPr>
            <p:ph type="ctrTitle"/>
          </p:nvPr>
        </p:nvSpPr>
        <p:spPr>
          <a:xfrm>
            <a:off x="937040" y="91496"/>
            <a:ext cx="25002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Investigation 3:</a:t>
            </a:r>
            <a:endParaRPr sz="2800" dirty="0"/>
          </a:p>
        </p:txBody>
      </p:sp>
      <p:sp>
        <p:nvSpPr>
          <p:cNvPr id="386" name="Google Shape;386;p51"/>
          <p:cNvSpPr txBox="1">
            <a:spLocks noGrp="1"/>
          </p:cNvSpPr>
          <p:nvPr>
            <p:ph type="subTitle" idx="1"/>
          </p:nvPr>
        </p:nvSpPr>
        <p:spPr>
          <a:xfrm>
            <a:off x="817519" y="1129192"/>
            <a:ext cx="2797200" cy="1354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Clr>
                <a:schemeClr val="dk1"/>
              </a:buClr>
              <a:buSzPts val="1100"/>
              <a:buFont typeface="Arial"/>
              <a:buNone/>
            </a:pPr>
            <a:r>
              <a:rPr lang="en-US" dirty="0"/>
              <a:t>"Is the Proportion of Smokers Different Across Different Regions?”</a:t>
            </a:r>
            <a:br>
              <a:rPr lang="en-US" dirty="0"/>
            </a:br>
            <a:endParaRPr lang="en-US" dirty="0"/>
          </a:p>
        </p:txBody>
      </p:sp>
      <p:sp>
        <p:nvSpPr>
          <p:cNvPr id="387" name="Google Shape;387;p51"/>
          <p:cNvSpPr txBox="1">
            <a:spLocks noGrp="1"/>
          </p:cNvSpPr>
          <p:nvPr>
            <p:ph type="subTitle" idx="3"/>
          </p:nvPr>
        </p:nvSpPr>
        <p:spPr>
          <a:xfrm>
            <a:off x="5529281" y="924468"/>
            <a:ext cx="2797200" cy="1354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Clr>
                <a:schemeClr val="dk1"/>
              </a:buClr>
              <a:buSzPts val="1100"/>
              <a:buFont typeface="Arial"/>
              <a:buNone/>
            </a:pPr>
            <a:r>
              <a:rPr lang="en" sz="3000" dirty="0"/>
              <a:t>NO</a:t>
            </a:r>
            <a:endParaRPr sz="3000" dirty="0"/>
          </a:p>
        </p:txBody>
      </p:sp>
      <p:sp>
        <p:nvSpPr>
          <p:cNvPr id="388" name="Google Shape;388;p51"/>
          <p:cNvSpPr txBox="1">
            <a:spLocks noGrp="1"/>
          </p:cNvSpPr>
          <p:nvPr>
            <p:ph type="ctrTitle" idx="2"/>
          </p:nvPr>
        </p:nvSpPr>
        <p:spPr>
          <a:xfrm>
            <a:off x="5638196" y="91496"/>
            <a:ext cx="25002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Findings:</a:t>
            </a:r>
            <a:endParaRPr sz="2800" dirty="0"/>
          </a:p>
        </p:txBody>
      </p:sp>
      <p:pic>
        <p:nvPicPr>
          <p:cNvPr id="3" name="Picture 2">
            <a:extLst>
              <a:ext uri="{FF2B5EF4-FFF2-40B4-BE49-F238E27FC236}">
                <a16:creationId xmlns:a16="http://schemas.microsoft.com/office/drawing/2014/main" id="{A807FC26-B50F-4912-94A4-6C3C3F91E240}"/>
              </a:ext>
            </a:extLst>
          </p:cNvPr>
          <p:cNvPicPr>
            <a:picLocks noChangeAspect="1"/>
          </p:cNvPicPr>
          <p:nvPr/>
        </p:nvPicPr>
        <p:blipFill>
          <a:blip r:embed="rId5"/>
          <a:srcRect/>
          <a:stretch/>
        </p:blipFill>
        <p:spPr>
          <a:xfrm>
            <a:off x="192985" y="2342400"/>
            <a:ext cx="4190380" cy="2184076"/>
          </a:xfrm>
          <a:prstGeom prst="rect">
            <a:avLst/>
          </a:prstGeom>
        </p:spPr>
      </p:pic>
      <p:sp>
        <p:nvSpPr>
          <p:cNvPr id="4" name="Rectangle 3">
            <a:extLst>
              <a:ext uri="{FF2B5EF4-FFF2-40B4-BE49-F238E27FC236}">
                <a16:creationId xmlns:a16="http://schemas.microsoft.com/office/drawing/2014/main" id="{B9848EF0-4A8C-4429-8F1E-F8B3A14918F0}"/>
              </a:ext>
            </a:extLst>
          </p:cNvPr>
          <p:cNvSpPr/>
          <p:nvPr/>
        </p:nvSpPr>
        <p:spPr>
          <a:xfrm>
            <a:off x="4832691" y="2342399"/>
            <a:ext cx="4190379" cy="2184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Google Shape;386;p51">
            <a:extLst>
              <a:ext uri="{FF2B5EF4-FFF2-40B4-BE49-F238E27FC236}">
                <a16:creationId xmlns:a16="http://schemas.microsoft.com/office/drawing/2014/main" id="{FE20CB5B-9BD9-4116-A55B-FB0B1BF90362}"/>
              </a:ext>
            </a:extLst>
          </p:cNvPr>
          <p:cNvSpPr txBox="1">
            <a:spLocks/>
          </p:cNvSpPr>
          <p:nvPr/>
        </p:nvSpPr>
        <p:spPr>
          <a:xfrm>
            <a:off x="4832216" y="2342399"/>
            <a:ext cx="4190379" cy="2184077"/>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000"/>
              <a:buFont typeface="Roboto Slab"/>
              <a:buNone/>
              <a:defRPr sz="1400" b="0" i="0" u="none" strike="noStrike" cap="none">
                <a:solidFill>
                  <a:schemeClr val="lt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2pPr>
            <a:lvl3pPr marL="1371600" marR="0" lvl="2"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3pPr>
            <a:lvl4pPr marL="1828800" marR="0" lvl="3"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4pPr>
            <a:lvl5pPr marL="2286000" marR="0" lvl="4"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5pPr>
            <a:lvl6pPr marL="2743200" marR="0" lvl="5"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6pPr>
            <a:lvl7pPr marL="3200400" marR="0" lvl="6"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7pPr>
            <a:lvl8pPr marL="3657600" marR="0" lvl="7"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8pPr>
            <a:lvl9pPr marL="4114800" marR="0" lvl="8"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9pPr>
          </a:lstStyle>
          <a:p>
            <a:pPr marL="0" indent="0">
              <a:spcAft>
                <a:spcPts val="1600"/>
              </a:spcAft>
              <a:buClr>
                <a:schemeClr val="dk1"/>
              </a:buClr>
              <a:buSzPts val="1100"/>
              <a:buFont typeface="Arial"/>
              <a:buNone/>
            </a:pPr>
            <a:r>
              <a:rPr lang="en-US" dirty="0">
                <a:solidFill>
                  <a:srgbClr val="008275"/>
                </a:solidFill>
              </a:rPr>
              <a:t>Our study shows that there is no statistical difference between the proportion of smokers in any one region compared to any other region.  At the 95% confidence level the proportion of smokers is statistically equal in all four regions. The chart to the left visualizes the proportion of smokers in each region. While the bars are clearly not equal, at this confidence level, there is no statistical difference between the regions. </a:t>
            </a:r>
            <a:br>
              <a:rPr lang="en-US" dirty="0">
                <a:solidFill>
                  <a:srgbClr val="008275"/>
                </a:solidFill>
              </a:rPr>
            </a:br>
            <a:endParaRPr lang="en-US" dirty="0">
              <a:solidFill>
                <a:srgbClr val="008275"/>
              </a:solidFill>
            </a:endParaRPr>
          </a:p>
        </p:txBody>
      </p:sp>
      <p:sp>
        <p:nvSpPr>
          <p:cNvPr id="5" name="Isosceles Triangle 4">
            <a:extLst>
              <a:ext uri="{FF2B5EF4-FFF2-40B4-BE49-F238E27FC236}">
                <a16:creationId xmlns:a16="http://schemas.microsoft.com/office/drawing/2014/main" id="{A79F6CC9-98F4-473A-B3E1-AB40909BECE4}"/>
              </a:ext>
            </a:extLst>
          </p:cNvPr>
          <p:cNvSpPr/>
          <p:nvPr/>
        </p:nvSpPr>
        <p:spPr>
          <a:xfrm rot="5400000">
            <a:off x="4492468" y="1303475"/>
            <a:ext cx="757555" cy="59618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25804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51"/>
          <p:cNvPicPr preferRelativeResize="0"/>
          <p:nvPr/>
        </p:nvPicPr>
        <p:blipFill rotWithShape="1">
          <a:blip r:embed="rId3">
            <a:alphaModFix/>
          </a:blip>
          <a:srcRect t="12501" b="12501"/>
          <a:stretch/>
        </p:blipFill>
        <p:spPr>
          <a:xfrm>
            <a:off x="4550900" y="0"/>
            <a:ext cx="4593100" cy="5143500"/>
          </a:xfrm>
          <a:prstGeom prst="rect">
            <a:avLst/>
          </a:prstGeom>
          <a:noFill/>
          <a:ln>
            <a:noFill/>
          </a:ln>
        </p:spPr>
      </p:pic>
      <p:pic>
        <p:nvPicPr>
          <p:cNvPr id="378" name="Google Shape;378;p51"/>
          <p:cNvPicPr preferRelativeResize="0"/>
          <p:nvPr/>
        </p:nvPicPr>
        <p:blipFill rotWithShape="1">
          <a:blip r:embed="rId4">
            <a:alphaModFix/>
          </a:blip>
          <a:srcRect t="24653"/>
          <a:stretch/>
        </p:blipFill>
        <p:spPr>
          <a:xfrm>
            <a:off x="0" y="0"/>
            <a:ext cx="4550900" cy="5143500"/>
          </a:xfrm>
          <a:prstGeom prst="rect">
            <a:avLst/>
          </a:prstGeom>
          <a:noFill/>
          <a:ln>
            <a:noFill/>
          </a:ln>
        </p:spPr>
      </p:pic>
      <p:sp>
        <p:nvSpPr>
          <p:cNvPr id="379" name="Google Shape;379;p51"/>
          <p:cNvSpPr/>
          <p:nvPr/>
        </p:nvSpPr>
        <p:spPr>
          <a:xfrm flipH="1">
            <a:off x="475" y="-14675"/>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0" name="Google Shape;380;p51"/>
          <p:cNvSpPr/>
          <p:nvPr/>
        </p:nvSpPr>
        <p:spPr>
          <a:xfrm>
            <a:off x="-39409" y="0"/>
            <a:ext cx="4612796" cy="5143500"/>
          </a:xfrm>
          <a:prstGeom prst="rect">
            <a:avLst/>
          </a:prstGeom>
          <a:solidFill>
            <a:schemeClr val="accent5">
              <a:alpha val="72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81" name="Google Shape;381;p51"/>
          <p:cNvSpPr/>
          <p:nvPr/>
        </p:nvSpPr>
        <p:spPr>
          <a:xfrm>
            <a:off x="4572000" y="-25"/>
            <a:ext cx="4601737" cy="51435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85" name="Google Shape;385;p51"/>
          <p:cNvSpPr txBox="1">
            <a:spLocks noGrp="1"/>
          </p:cNvSpPr>
          <p:nvPr>
            <p:ph type="ctrTitle"/>
          </p:nvPr>
        </p:nvSpPr>
        <p:spPr>
          <a:xfrm>
            <a:off x="937040" y="91496"/>
            <a:ext cx="25002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Investigation 4:</a:t>
            </a:r>
            <a:endParaRPr sz="2800" dirty="0"/>
          </a:p>
        </p:txBody>
      </p:sp>
      <p:sp>
        <p:nvSpPr>
          <p:cNvPr id="386" name="Google Shape;386;p51"/>
          <p:cNvSpPr txBox="1">
            <a:spLocks noGrp="1"/>
          </p:cNvSpPr>
          <p:nvPr>
            <p:ph type="subTitle" idx="1"/>
          </p:nvPr>
        </p:nvSpPr>
        <p:spPr>
          <a:xfrm>
            <a:off x="807207" y="1891862"/>
            <a:ext cx="2936962" cy="606010"/>
          </a:xfrm>
          <a:prstGeom prst="rect">
            <a:avLst/>
          </a:prstGeom>
        </p:spPr>
        <p:txBody>
          <a:bodyPr spcFirstLastPara="1" wrap="square" lIns="91425" tIns="182875" rIns="91425" bIns="0" anchor="ctr" anchorCtr="0">
            <a:noAutofit/>
          </a:bodyPr>
          <a:lstStyle/>
          <a:p>
            <a:pPr marL="0" indent="0">
              <a:spcAft>
                <a:spcPts val="1600"/>
              </a:spcAft>
              <a:buClr>
                <a:schemeClr val="dk1"/>
              </a:buClr>
              <a:buSzPts val="1100"/>
            </a:pPr>
            <a:r>
              <a:rPr lang="en-US" dirty="0">
                <a:solidFill>
                  <a:schemeClr val="bg1"/>
                </a:solidFill>
                <a:latin typeface="Roboto Slab"/>
                <a:ea typeface="Roboto Slab"/>
                <a:cs typeface="Roboto Slab"/>
                <a:sym typeface="Roboto Slab"/>
              </a:rPr>
              <a:t>"Is the mean of BMI of women with no children, one child and two children the same?"</a:t>
            </a:r>
          </a:p>
          <a:p>
            <a:pPr marL="0" lvl="0" indent="0" algn="ctr" rtl="0">
              <a:spcBef>
                <a:spcPts val="0"/>
              </a:spcBef>
              <a:spcAft>
                <a:spcPts val="1600"/>
              </a:spcAft>
              <a:buClr>
                <a:schemeClr val="dk1"/>
              </a:buClr>
              <a:buSzPts val="1100"/>
              <a:buFont typeface="Arial"/>
              <a:buNone/>
            </a:pPr>
            <a:endParaRPr lang="en-US" dirty="0"/>
          </a:p>
          <a:p>
            <a:pPr marL="0" lvl="0" indent="0" algn="ctr" rtl="0">
              <a:spcBef>
                <a:spcPts val="0"/>
              </a:spcBef>
              <a:spcAft>
                <a:spcPts val="1600"/>
              </a:spcAft>
              <a:buClr>
                <a:schemeClr val="dk1"/>
              </a:buClr>
              <a:buSzPts val="1100"/>
              <a:buFont typeface="Arial"/>
              <a:buNone/>
            </a:pPr>
            <a:br>
              <a:rPr lang="en-US" dirty="0"/>
            </a:br>
            <a:endParaRPr lang="en-US" dirty="0"/>
          </a:p>
        </p:txBody>
      </p:sp>
      <p:sp>
        <p:nvSpPr>
          <p:cNvPr id="387" name="Google Shape;387;p51"/>
          <p:cNvSpPr txBox="1">
            <a:spLocks noGrp="1"/>
          </p:cNvSpPr>
          <p:nvPr>
            <p:ph type="subTitle" idx="3"/>
          </p:nvPr>
        </p:nvSpPr>
        <p:spPr>
          <a:xfrm>
            <a:off x="5529281" y="924468"/>
            <a:ext cx="2797200" cy="1354200"/>
          </a:xfrm>
          <a:prstGeom prst="rect">
            <a:avLst/>
          </a:prstGeom>
        </p:spPr>
        <p:txBody>
          <a:bodyPr spcFirstLastPara="1" wrap="square" lIns="91425" tIns="182875" rIns="91425" bIns="0" anchor="ctr" anchorCtr="0">
            <a:noAutofit/>
          </a:bodyPr>
          <a:lstStyle/>
          <a:p>
            <a:pPr marL="0" lvl="0" indent="0" algn="ctr" rtl="0">
              <a:spcBef>
                <a:spcPts val="0"/>
              </a:spcBef>
              <a:spcAft>
                <a:spcPts val="1600"/>
              </a:spcAft>
              <a:buClr>
                <a:schemeClr val="dk1"/>
              </a:buClr>
              <a:buSzPts val="1100"/>
              <a:buFont typeface="Arial"/>
              <a:buNone/>
            </a:pPr>
            <a:r>
              <a:rPr lang="en" sz="3000" dirty="0"/>
              <a:t>YES</a:t>
            </a:r>
            <a:endParaRPr sz="3000" dirty="0"/>
          </a:p>
        </p:txBody>
      </p:sp>
      <p:sp>
        <p:nvSpPr>
          <p:cNvPr id="388" name="Google Shape;388;p51"/>
          <p:cNvSpPr txBox="1">
            <a:spLocks noGrp="1"/>
          </p:cNvSpPr>
          <p:nvPr>
            <p:ph type="ctrTitle" idx="2"/>
          </p:nvPr>
        </p:nvSpPr>
        <p:spPr>
          <a:xfrm>
            <a:off x="5638196" y="91496"/>
            <a:ext cx="25002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Findings:</a:t>
            </a:r>
            <a:endParaRPr sz="2800" dirty="0"/>
          </a:p>
        </p:txBody>
      </p:sp>
      <p:pic>
        <p:nvPicPr>
          <p:cNvPr id="3" name="Picture 2">
            <a:extLst>
              <a:ext uri="{FF2B5EF4-FFF2-40B4-BE49-F238E27FC236}">
                <a16:creationId xmlns:a16="http://schemas.microsoft.com/office/drawing/2014/main" id="{A807FC26-B50F-4912-94A4-6C3C3F91E240}"/>
              </a:ext>
            </a:extLst>
          </p:cNvPr>
          <p:cNvPicPr>
            <a:picLocks noChangeAspect="1"/>
          </p:cNvPicPr>
          <p:nvPr/>
        </p:nvPicPr>
        <p:blipFill>
          <a:blip r:embed="rId5"/>
          <a:srcRect/>
          <a:stretch/>
        </p:blipFill>
        <p:spPr>
          <a:xfrm>
            <a:off x="414261" y="2379246"/>
            <a:ext cx="3669758" cy="2184078"/>
          </a:xfrm>
          <a:prstGeom prst="rect">
            <a:avLst/>
          </a:prstGeom>
        </p:spPr>
      </p:pic>
      <p:sp>
        <p:nvSpPr>
          <p:cNvPr id="4" name="Rectangle 3">
            <a:extLst>
              <a:ext uri="{FF2B5EF4-FFF2-40B4-BE49-F238E27FC236}">
                <a16:creationId xmlns:a16="http://schemas.microsoft.com/office/drawing/2014/main" id="{B9848EF0-4A8C-4429-8F1E-F8B3A14918F0}"/>
              </a:ext>
            </a:extLst>
          </p:cNvPr>
          <p:cNvSpPr/>
          <p:nvPr/>
        </p:nvSpPr>
        <p:spPr>
          <a:xfrm>
            <a:off x="5053375" y="2379247"/>
            <a:ext cx="3669758" cy="2184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8" name="Google Shape;386;p51">
            <a:extLst>
              <a:ext uri="{FF2B5EF4-FFF2-40B4-BE49-F238E27FC236}">
                <a16:creationId xmlns:a16="http://schemas.microsoft.com/office/drawing/2014/main" id="{FE20CB5B-9BD9-4116-A55B-FB0B1BF90362}"/>
              </a:ext>
            </a:extLst>
          </p:cNvPr>
          <p:cNvSpPr txBox="1">
            <a:spLocks/>
          </p:cNvSpPr>
          <p:nvPr/>
        </p:nvSpPr>
        <p:spPr>
          <a:xfrm>
            <a:off x="4995746" y="2416097"/>
            <a:ext cx="3733247" cy="2110379"/>
          </a:xfrm>
          <a:prstGeom prst="rect">
            <a:avLst/>
          </a:prstGeom>
          <a:noFill/>
          <a:ln>
            <a:noFill/>
          </a:ln>
        </p:spPr>
        <p:txBody>
          <a:bodyPr spcFirstLastPara="1" wrap="square" lIns="91425" tIns="182875" rIns="91425" bIns="0"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rgbClr val="FFFFFF"/>
              </a:buClr>
              <a:buSzPts val="1000"/>
              <a:buFont typeface="Roboto Slab"/>
              <a:buNone/>
              <a:defRPr sz="1400" b="0" i="0" u="none" strike="noStrike" cap="none">
                <a:solidFill>
                  <a:schemeClr val="lt1"/>
                </a:solidFill>
                <a:latin typeface="Roboto Slab"/>
                <a:ea typeface="Roboto Slab"/>
                <a:cs typeface="Roboto Slab"/>
                <a:sym typeface="Roboto Slab"/>
              </a:defRPr>
            </a:lvl1pPr>
            <a:lvl2pPr marL="914400" marR="0" lvl="1"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2pPr>
            <a:lvl3pPr marL="1371600" marR="0" lvl="2"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3pPr>
            <a:lvl4pPr marL="1828800" marR="0" lvl="3"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4pPr>
            <a:lvl5pPr marL="2286000" marR="0" lvl="4"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5pPr>
            <a:lvl6pPr marL="2743200" marR="0" lvl="5"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6pPr>
            <a:lvl7pPr marL="3200400" marR="0" lvl="6"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7pPr>
            <a:lvl8pPr marL="3657600" marR="0" lvl="7"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8pPr>
            <a:lvl9pPr marL="4114800" marR="0" lvl="8" indent="-317500" algn="ctr"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9pPr>
          </a:lstStyle>
          <a:p>
            <a:pPr marL="0" indent="0">
              <a:spcAft>
                <a:spcPts val="1600"/>
              </a:spcAft>
              <a:buClr>
                <a:schemeClr val="dk1"/>
              </a:buClr>
              <a:buSzPts val="1100"/>
              <a:buFont typeface="Arial"/>
              <a:buNone/>
            </a:pPr>
            <a:r>
              <a:rPr lang="en-US" sz="1350" dirty="0">
                <a:solidFill>
                  <a:schemeClr val="accent3"/>
                </a:solidFill>
              </a:rPr>
              <a:t>There is sufficient evidence to suggest that the mean BMIs are equivalent. At the 95% confidence level, the mean BMI of women with no children, women with one child and women with two children are NOT statistically different. The chart of the left shows the similarities between the three groups of women and reinforces that they are not significantly different from a visual perspective. </a:t>
            </a:r>
            <a:br>
              <a:rPr lang="en-US" dirty="0">
                <a:solidFill>
                  <a:srgbClr val="008275"/>
                </a:solidFill>
              </a:rPr>
            </a:br>
            <a:endParaRPr lang="en-US" dirty="0">
              <a:solidFill>
                <a:srgbClr val="008275"/>
              </a:solidFill>
            </a:endParaRPr>
          </a:p>
        </p:txBody>
      </p:sp>
      <p:sp>
        <p:nvSpPr>
          <p:cNvPr id="5" name="Isosceles Triangle 4">
            <a:extLst>
              <a:ext uri="{FF2B5EF4-FFF2-40B4-BE49-F238E27FC236}">
                <a16:creationId xmlns:a16="http://schemas.microsoft.com/office/drawing/2014/main" id="{A79F6CC9-98F4-473A-B3E1-AB40909BECE4}"/>
              </a:ext>
            </a:extLst>
          </p:cNvPr>
          <p:cNvSpPr/>
          <p:nvPr/>
        </p:nvSpPr>
        <p:spPr>
          <a:xfrm rot="5400000">
            <a:off x="4492468" y="1303475"/>
            <a:ext cx="757555" cy="59618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4131828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1" name="Google Shape;2631;p61"/>
          <p:cNvSpPr txBox="1">
            <a:spLocks noGrp="1"/>
          </p:cNvSpPr>
          <p:nvPr>
            <p:ph type="body" idx="1"/>
          </p:nvPr>
        </p:nvSpPr>
        <p:spPr>
          <a:xfrm>
            <a:off x="212416" y="1935956"/>
            <a:ext cx="5366853" cy="20716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only two variables that show strong correlation (&gt; 0.6) are </a:t>
            </a:r>
            <a:r>
              <a:rPr lang="en" dirty="0">
                <a:solidFill>
                  <a:schemeClr val="accent1"/>
                </a:solidFill>
              </a:rPr>
              <a:t>charges and smoker</a:t>
            </a:r>
            <a:r>
              <a:rPr lang="en" dirty="0"/>
              <a:t>. The positive nature of the correlation means that charges tend to go up as the likeliness that a customer is a smoker goes up. This strong correlation reinforces the findings for Investigation 1, that medical claims by smokers is higher than those of non-smokers. </a:t>
            </a:r>
          </a:p>
          <a:p>
            <a:pPr marL="0" lvl="0" indent="0" algn="l" rtl="0">
              <a:spcBef>
                <a:spcPts val="0"/>
              </a:spcBef>
              <a:spcAft>
                <a:spcPts val="1600"/>
              </a:spcAft>
              <a:buNone/>
            </a:pPr>
            <a:r>
              <a:rPr lang="en" dirty="0"/>
              <a:t>There is weak/moderate positive correlation (0.3) between age and charges as well. As the age of a customer increases, so does the average charge. </a:t>
            </a:r>
          </a:p>
        </p:txBody>
      </p:sp>
      <p:sp>
        <p:nvSpPr>
          <p:cNvPr id="7" name="Google Shape;1019;p92">
            <a:extLst>
              <a:ext uri="{FF2B5EF4-FFF2-40B4-BE49-F238E27FC236}">
                <a16:creationId xmlns:a16="http://schemas.microsoft.com/office/drawing/2014/main" id="{F7BE074D-0622-48AE-B1DF-7D6E14AB50A3}"/>
              </a:ext>
            </a:extLst>
          </p:cNvPr>
          <p:cNvSpPr txBox="1">
            <a:spLocks/>
          </p:cNvSpPr>
          <p:nvPr/>
        </p:nvSpPr>
        <p:spPr>
          <a:xfrm>
            <a:off x="720000" y="540000"/>
            <a:ext cx="7704000" cy="4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12000"/>
              <a:buFont typeface="Fira Sans Extra Condensed Medium"/>
              <a:buNone/>
              <a:defRPr sz="12000" b="0" i="0" u="none" strike="noStrike" cap="none">
                <a:solidFill>
                  <a:schemeClr val="accent2"/>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9pPr>
          </a:lstStyle>
          <a:p>
            <a:pPr algn="ctr"/>
            <a:r>
              <a:rPr lang="en-CA" sz="2800" dirty="0"/>
              <a:t>Additional Key Findings</a:t>
            </a:r>
          </a:p>
        </p:txBody>
      </p:sp>
      <p:pic>
        <p:nvPicPr>
          <p:cNvPr id="3" name="Picture 2" descr="Teams&#10;&#10;Description automatically generated with low confidence">
            <a:extLst>
              <a:ext uri="{FF2B5EF4-FFF2-40B4-BE49-F238E27FC236}">
                <a16:creationId xmlns:a16="http://schemas.microsoft.com/office/drawing/2014/main" id="{3950D557-82DB-4770-AFD3-AF3F42DE524E}"/>
              </a:ext>
            </a:extLst>
          </p:cNvPr>
          <p:cNvPicPr>
            <a:picLocks noChangeAspect="1"/>
          </p:cNvPicPr>
          <p:nvPr/>
        </p:nvPicPr>
        <p:blipFill>
          <a:blip r:embed="rId3"/>
          <a:stretch>
            <a:fillRect/>
          </a:stretch>
        </p:blipFill>
        <p:spPr>
          <a:xfrm>
            <a:off x="5943600" y="1280160"/>
            <a:ext cx="2864644" cy="2583180"/>
          </a:xfrm>
          <a:prstGeom prst="rect">
            <a:avLst/>
          </a:prstGeom>
        </p:spPr>
      </p:pic>
      <p:sp>
        <p:nvSpPr>
          <p:cNvPr id="9" name="Google Shape;387;p51">
            <a:extLst>
              <a:ext uri="{FF2B5EF4-FFF2-40B4-BE49-F238E27FC236}">
                <a16:creationId xmlns:a16="http://schemas.microsoft.com/office/drawing/2014/main" id="{DAE27C1B-B6E6-4585-A036-36200CEDBF87}"/>
              </a:ext>
            </a:extLst>
          </p:cNvPr>
          <p:cNvSpPr txBox="1">
            <a:spLocks/>
          </p:cNvSpPr>
          <p:nvPr/>
        </p:nvSpPr>
        <p:spPr>
          <a:xfrm>
            <a:off x="212416" y="882990"/>
            <a:ext cx="4123840" cy="1354200"/>
          </a:xfrm>
          <a:prstGeom prst="rect">
            <a:avLst/>
          </a:prstGeom>
        </p:spPr>
        <p:txBody>
          <a:bodyPr spcFirstLastPara="1" wrap="square" lIns="91425" tIns="182875"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buClr>
                <a:schemeClr val="dk1"/>
              </a:buClr>
              <a:buSzPts val="1100"/>
            </a:pPr>
            <a:r>
              <a:rPr lang="en-CA" sz="1600" dirty="0">
                <a:solidFill>
                  <a:srgbClr val="16436C"/>
                </a:solidFill>
              </a:rPr>
              <a:t>Smokers and Age Correlated with Charges:</a:t>
            </a:r>
          </a:p>
        </p:txBody>
      </p:sp>
      <p:sp>
        <p:nvSpPr>
          <p:cNvPr id="10" name="Rectangle 9">
            <a:extLst>
              <a:ext uri="{FF2B5EF4-FFF2-40B4-BE49-F238E27FC236}">
                <a16:creationId xmlns:a16="http://schemas.microsoft.com/office/drawing/2014/main" id="{6AAA0D11-0A31-4CFD-80AD-36A9FC741003}"/>
              </a:ext>
            </a:extLst>
          </p:cNvPr>
          <p:cNvSpPr/>
          <p:nvPr/>
        </p:nvSpPr>
        <p:spPr>
          <a:xfrm>
            <a:off x="5579269" y="1235869"/>
            <a:ext cx="3436144" cy="2543175"/>
          </a:xfrm>
          <a:prstGeom prst="rect">
            <a:avLst/>
          </a:prstGeom>
          <a:noFill/>
          <a:ln>
            <a:solidFill>
              <a:srgbClr val="77D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39788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1" name="Google Shape;2631;p61"/>
          <p:cNvSpPr txBox="1">
            <a:spLocks noGrp="1"/>
          </p:cNvSpPr>
          <p:nvPr>
            <p:ph type="body" idx="1"/>
          </p:nvPr>
        </p:nvSpPr>
        <p:spPr>
          <a:xfrm>
            <a:off x="212416" y="2093119"/>
            <a:ext cx="5366853" cy="20716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chart to the right shows a </a:t>
            </a:r>
            <a:r>
              <a:rPr lang="en-US" dirty="0">
                <a:solidFill>
                  <a:schemeClr val="accent1"/>
                </a:solidFill>
              </a:rPr>
              <a:t>big gap </a:t>
            </a:r>
            <a:r>
              <a:rPr lang="en-US" dirty="0"/>
              <a:t>between the amount of medical costs billed by smokers vs non-smokers, as expected. The slight negative slope of the orange line suggests non-smokers are slightly less likely to be male. Or, put another way, non-smokers are slightly more likely to be female. The positive slope of the blue suggests smokers are slightly more likely to be male. </a:t>
            </a:r>
            <a:endParaRPr lang="en" dirty="0"/>
          </a:p>
        </p:txBody>
      </p:sp>
      <p:sp>
        <p:nvSpPr>
          <p:cNvPr id="7" name="Google Shape;1019;p92">
            <a:extLst>
              <a:ext uri="{FF2B5EF4-FFF2-40B4-BE49-F238E27FC236}">
                <a16:creationId xmlns:a16="http://schemas.microsoft.com/office/drawing/2014/main" id="{F7BE074D-0622-48AE-B1DF-7D6E14AB50A3}"/>
              </a:ext>
            </a:extLst>
          </p:cNvPr>
          <p:cNvSpPr txBox="1">
            <a:spLocks/>
          </p:cNvSpPr>
          <p:nvPr/>
        </p:nvSpPr>
        <p:spPr>
          <a:xfrm>
            <a:off x="720000" y="540000"/>
            <a:ext cx="7704000" cy="4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12000"/>
              <a:buFont typeface="Fira Sans Extra Condensed Medium"/>
              <a:buNone/>
              <a:defRPr sz="12000" b="0" i="0" u="none" strike="noStrike" cap="none">
                <a:solidFill>
                  <a:schemeClr val="accent2"/>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9pPr>
          </a:lstStyle>
          <a:p>
            <a:pPr algn="ctr"/>
            <a:r>
              <a:rPr lang="en-CA" sz="2800" dirty="0"/>
              <a:t>Additional Key Findings</a:t>
            </a:r>
          </a:p>
        </p:txBody>
      </p:sp>
      <p:pic>
        <p:nvPicPr>
          <p:cNvPr id="3" name="Picture 2">
            <a:extLst>
              <a:ext uri="{FF2B5EF4-FFF2-40B4-BE49-F238E27FC236}">
                <a16:creationId xmlns:a16="http://schemas.microsoft.com/office/drawing/2014/main" id="{3950D557-82DB-4770-AFD3-AF3F42DE524E}"/>
              </a:ext>
            </a:extLst>
          </p:cNvPr>
          <p:cNvPicPr>
            <a:picLocks noChangeAspect="1"/>
          </p:cNvPicPr>
          <p:nvPr/>
        </p:nvPicPr>
        <p:blipFill>
          <a:blip r:embed="rId3"/>
          <a:srcRect/>
          <a:stretch/>
        </p:blipFill>
        <p:spPr>
          <a:xfrm>
            <a:off x="5691561" y="1535906"/>
            <a:ext cx="3240023" cy="2071687"/>
          </a:xfrm>
          <a:prstGeom prst="rect">
            <a:avLst/>
          </a:prstGeom>
        </p:spPr>
      </p:pic>
      <p:sp>
        <p:nvSpPr>
          <p:cNvPr id="9" name="Google Shape;387;p51">
            <a:extLst>
              <a:ext uri="{FF2B5EF4-FFF2-40B4-BE49-F238E27FC236}">
                <a16:creationId xmlns:a16="http://schemas.microsoft.com/office/drawing/2014/main" id="{DAE27C1B-B6E6-4585-A036-36200CEDBF87}"/>
              </a:ext>
            </a:extLst>
          </p:cNvPr>
          <p:cNvSpPr txBox="1">
            <a:spLocks/>
          </p:cNvSpPr>
          <p:nvPr/>
        </p:nvSpPr>
        <p:spPr>
          <a:xfrm>
            <a:off x="212416" y="882990"/>
            <a:ext cx="4123840" cy="1354200"/>
          </a:xfrm>
          <a:prstGeom prst="rect">
            <a:avLst/>
          </a:prstGeom>
        </p:spPr>
        <p:txBody>
          <a:bodyPr spcFirstLastPara="1" wrap="square" lIns="91425" tIns="182875"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buClr>
                <a:schemeClr val="dk1"/>
              </a:buClr>
              <a:buSzPts val="1100"/>
            </a:pPr>
            <a:r>
              <a:rPr lang="en-CA" sz="1600" dirty="0">
                <a:solidFill>
                  <a:srgbClr val="16436C"/>
                </a:solidFill>
              </a:rPr>
              <a:t>Big Gap between Charges of Smokers vs Charges of Non-Smokers:</a:t>
            </a:r>
          </a:p>
        </p:txBody>
      </p:sp>
      <p:sp>
        <p:nvSpPr>
          <p:cNvPr id="2" name="Rectangle 1">
            <a:extLst>
              <a:ext uri="{FF2B5EF4-FFF2-40B4-BE49-F238E27FC236}">
                <a16:creationId xmlns:a16="http://schemas.microsoft.com/office/drawing/2014/main" id="{5AAA5FAA-31EB-412D-8EC1-722498BEF448}"/>
              </a:ext>
            </a:extLst>
          </p:cNvPr>
          <p:cNvSpPr/>
          <p:nvPr/>
        </p:nvSpPr>
        <p:spPr>
          <a:xfrm>
            <a:off x="5579269" y="1235869"/>
            <a:ext cx="3436144" cy="2543175"/>
          </a:xfrm>
          <a:prstGeom prst="rect">
            <a:avLst/>
          </a:prstGeom>
          <a:noFill/>
          <a:ln>
            <a:solidFill>
              <a:srgbClr val="77D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Star: 5 Points 7">
            <a:extLst>
              <a:ext uri="{FF2B5EF4-FFF2-40B4-BE49-F238E27FC236}">
                <a16:creationId xmlns:a16="http://schemas.microsoft.com/office/drawing/2014/main" id="{830704CA-69FB-4CDA-9846-07214A7C836B}"/>
              </a:ext>
            </a:extLst>
          </p:cNvPr>
          <p:cNvSpPr/>
          <p:nvPr/>
        </p:nvSpPr>
        <p:spPr>
          <a:xfrm>
            <a:off x="3989577" y="4471566"/>
            <a:ext cx="435780" cy="407628"/>
          </a:xfrm>
          <a:prstGeom prst="star5">
            <a:avLst/>
          </a:prstGeom>
          <a:solidFill>
            <a:srgbClr val="D79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Google Shape;2646;p62">
            <a:extLst>
              <a:ext uri="{FF2B5EF4-FFF2-40B4-BE49-F238E27FC236}">
                <a16:creationId xmlns:a16="http://schemas.microsoft.com/office/drawing/2014/main" id="{136C3BCF-447B-4459-B32F-1B9E7C5D63C2}"/>
              </a:ext>
            </a:extLst>
          </p:cNvPr>
          <p:cNvSpPr txBox="1">
            <a:spLocks/>
          </p:cNvSpPr>
          <p:nvPr/>
        </p:nvSpPr>
        <p:spPr>
          <a:xfrm>
            <a:off x="4392045" y="4545563"/>
            <a:ext cx="2374447"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2"/>
                </a:solidFill>
                <a:latin typeface="Arial Black" panose="020B0A04020102020204" pitchFamily="34" charset="0"/>
              </a:rPr>
              <a:t>Key Recommendation</a:t>
            </a:r>
            <a:r>
              <a:rPr lang="en-CA" sz="1200" dirty="0">
                <a:solidFill>
                  <a:schemeClr val="accent2"/>
                </a:solidFill>
                <a:latin typeface="Arial Black" panose="020B0A04020102020204" pitchFamily="34" charset="0"/>
              </a:rPr>
              <a:t>:</a:t>
            </a:r>
            <a:endParaRPr lang="en-CA" sz="1200" dirty="0">
              <a:solidFill>
                <a:srgbClr val="1C949A"/>
              </a:solidFill>
              <a:latin typeface="Arial Black" panose="020B0A04020102020204" pitchFamily="34" charset="0"/>
            </a:endParaRPr>
          </a:p>
        </p:txBody>
      </p:sp>
      <p:sp>
        <p:nvSpPr>
          <p:cNvPr id="11" name="Google Shape;2646;p62">
            <a:extLst>
              <a:ext uri="{FF2B5EF4-FFF2-40B4-BE49-F238E27FC236}">
                <a16:creationId xmlns:a16="http://schemas.microsoft.com/office/drawing/2014/main" id="{39C91745-D0DC-4696-B87A-009130BD6742}"/>
              </a:ext>
            </a:extLst>
          </p:cNvPr>
          <p:cNvSpPr txBox="1">
            <a:spLocks/>
          </p:cNvSpPr>
          <p:nvPr/>
        </p:nvSpPr>
        <p:spPr>
          <a:xfrm>
            <a:off x="6710516" y="4545563"/>
            <a:ext cx="2433484" cy="597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100" dirty="0">
                <a:solidFill>
                  <a:schemeClr val="accent3"/>
                </a:solidFill>
                <a:latin typeface="+mn-lt"/>
              </a:rPr>
              <a:t>Charge smokers higher premiums to cover the higher medical costs associated with smoking</a:t>
            </a:r>
          </a:p>
        </p:txBody>
      </p:sp>
    </p:spTree>
    <p:extLst>
      <p:ext uri="{BB962C8B-B14F-4D97-AF65-F5344CB8AC3E}">
        <p14:creationId xmlns:p14="http://schemas.microsoft.com/office/powerpoint/2010/main" val="398115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1" name="Google Shape;2631;p61"/>
          <p:cNvSpPr txBox="1">
            <a:spLocks noGrp="1"/>
          </p:cNvSpPr>
          <p:nvPr>
            <p:ph type="body" idx="1"/>
          </p:nvPr>
        </p:nvSpPr>
        <p:spPr>
          <a:xfrm>
            <a:off x="212416" y="2093119"/>
            <a:ext cx="5366853" cy="20716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chart to the right shows how </a:t>
            </a:r>
            <a:r>
              <a:rPr lang="en-US" dirty="0">
                <a:solidFill>
                  <a:schemeClr val="accent1"/>
                </a:solidFill>
              </a:rPr>
              <a:t>charges increase as customers ages increase</a:t>
            </a:r>
            <a:r>
              <a:rPr lang="en-US" dirty="0"/>
              <a:t>. However, it also shows that gap between smokers (blue) and non-smokers (orange).  Not only are the charges made by non-smokers drastically lower, non-smokers’ charges also follow a much tighter distribution pattern. This means, from a strategic perspective, it is much easier to predict and build forecasting models for non-smokers than it is for smokers.  The distribution pattern of smokers is much more erratic. </a:t>
            </a:r>
            <a:endParaRPr lang="en" dirty="0"/>
          </a:p>
        </p:txBody>
      </p:sp>
      <p:sp>
        <p:nvSpPr>
          <p:cNvPr id="7" name="Google Shape;1019;p92">
            <a:extLst>
              <a:ext uri="{FF2B5EF4-FFF2-40B4-BE49-F238E27FC236}">
                <a16:creationId xmlns:a16="http://schemas.microsoft.com/office/drawing/2014/main" id="{F7BE074D-0622-48AE-B1DF-7D6E14AB50A3}"/>
              </a:ext>
            </a:extLst>
          </p:cNvPr>
          <p:cNvSpPr txBox="1">
            <a:spLocks/>
          </p:cNvSpPr>
          <p:nvPr/>
        </p:nvSpPr>
        <p:spPr>
          <a:xfrm>
            <a:off x="720000" y="540000"/>
            <a:ext cx="7704000" cy="4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12000"/>
              <a:buFont typeface="Fira Sans Extra Condensed Medium"/>
              <a:buNone/>
              <a:defRPr sz="12000" b="0" i="0" u="none" strike="noStrike" cap="none">
                <a:solidFill>
                  <a:schemeClr val="accent2"/>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9pPr>
          </a:lstStyle>
          <a:p>
            <a:pPr algn="ctr"/>
            <a:r>
              <a:rPr lang="en-CA" sz="2800" dirty="0"/>
              <a:t>Additional Key Findings</a:t>
            </a:r>
          </a:p>
        </p:txBody>
      </p:sp>
      <p:pic>
        <p:nvPicPr>
          <p:cNvPr id="3" name="Picture 2">
            <a:extLst>
              <a:ext uri="{FF2B5EF4-FFF2-40B4-BE49-F238E27FC236}">
                <a16:creationId xmlns:a16="http://schemas.microsoft.com/office/drawing/2014/main" id="{3950D557-82DB-4770-AFD3-AF3F42DE524E}"/>
              </a:ext>
            </a:extLst>
          </p:cNvPr>
          <p:cNvPicPr>
            <a:picLocks noChangeAspect="1"/>
          </p:cNvPicPr>
          <p:nvPr/>
        </p:nvPicPr>
        <p:blipFill>
          <a:blip r:embed="rId3"/>
          <a:srcRect/>
          <a:stretch/>
        </p:blipFill>
        <p:spPr>
          <a:xfrm>
            <a:off x="5691561" y="1652139"/>
            <a:ext cx="3240023" cy="1839220"/>
          </a:xfrm>
          <a:prstGeom prst="rect">
            <a:avLst/>
          </a:prstGeom>
        </p:spPr>
      </p:pic>
      <p:sp>
        <p:nvSpPr>
          <p:cNvPr id="9" name="Google Shape;387;p51">
            <a:extLst>
              <a:ext uri="{FF2B5EF4-FFF2-40B4-BE49-F238E27FC236}">
                <a16:creationId xmlns:a16="http://schemas.microsoft.com/office/drawing/2014/main" id="{DAE27C1B-B6E6-4585-A036-36200CEDBF87}"/>
              </a:ext>
            </a:extLst>
          </p:cNvPr>
          <p:cNvSpPr txBox="1">
            <a:spLocks/>
          </p:cNvSpPr>
          <p:nvPr/>
        </p:nvSpPr>
        <p:spPr>
          <a:xfrm>
            <a:off x="212416" y="882990"/>
            <a:ext cx="4123840" cy="1354200"/>
          </a:xfrm>
          <a:prstGeom prst="rect">
            <a:avLst/>
          </a:prstGeom>
        </p:spPr>
        <p:txBody>
          <a:bodyPr spcFirstLastPara="1" wrap="square" lIns="91425" tIns="182875"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buClr>
                <a:schemeClr val="dk1"/>
              </a:buClr>
              <a:buSzPts val="1100"/>
            </a:pPr>
            <a:r>
              <a:rPr lang="en-CA" sz="1600" dirty="0">
                <a:solidFill>
                  <a:srgbClr val="16436C"/>
                </a:solidFill>
              </a:rPr>
              <a:t>Charges Made by Non-Smokers More Predictable</a:t>
            </a:r>
          </a:p>
        </p:txBody>
      </p:sp>
      <p:sp>
        <p:nvSpPr>
          <p:cNvPr id="8" name="Rectangle 7">
            <a:extLst>
              <a:ext uri="{FF2B5EF4-FFF2-40B4-BE49-F238E27FC236}">
                <a16:creationId xmlns:a16="http://schemas.microsoft.com/office/drawing/2014/main" id="{02732583-886F-4E4E-8C6B-C1BFCAE9D8A8}"/>
              </a:ext>
            </a:extLst>
          </p:cNvPr>
          <p:cNvSpPr/>
          <p:nvPr/>
        </p:nvSpPr>
        <p:spPr>
          <a:xfrm>
            <a:off x="5579269" y="1235869"/>
            <a:ext cx="3436144" cy="2543175"/>
          </a:xfrm>
          <a:prstGeom prst="rect">
            <a:avLst/>
          </a:prstGeom>
          <a:noFill/>
          <a:ln>
            <a:solidFill>
              <a:srgbClr val="77D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Google Shape;2646;p62">
            <a:extLst>
              <a:ext uri="{FF2B5EF4-FFF2-40B4-BE49-F238E27FC236}">
                <a16:creationId xmlns:a16="http://schemas.microsoft.com/office/drawing/2014/main" id="{94B94344-40A8-49BA-AAB7-BF070F7BF539}"/>
              </a:ext>
            </a:extLst>
          </p:cNvPr>
          <p:cNvSpPr txBox="1">
            <a:spLocks/>
          </p:cNvSpPr>
          <p:nvPr/>
        </p:nvSpPr>
        <p:spPr>
          <a:xfrm>
            <a:off x="4392045" y="4545563"/>
            <a:ext cx="2374447"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2"/>
                </a:solidFill>
                <a:latin typeface="Arial Black" panose="020B0A04020102020204" pitchFamily="34" charset="0"/>
              </a:rPr>
              <a:t>Key Recommendation</a:t>
            </a:r>
            <a:r>
              <a:rPr lang="en-CA" sz="1200" dirty="0">
                <a:solidFill>
                  <a:schemeClr val="accent2"/>
                </a:solidFill>
                <a:latin typeface="Arial Black" panose="020B0A04020102020204" pitchFamily="34" charset="0"/>
              </a:rPr>
              <a:t>:</a:t>
            </a:r>
            <a:endParaRPr lang="en-CA" sz="1200" dirty="0">
              <a:solidFill>
                <a:srgbClr val="1C949A"/>
              </a:solidFill>
              <a:latin typeface="Arial Black" panose="020B0A04020102020204" pitchFamily="34" charset="0"/>
            </a:endParaRPr>
          </a:p>
        </p:txBody>
      </p:sp>
      <p:sp>
        <p:nvSpPr>
          <p:cNvPr id="11" name="Google Shape;2646;p62">
            <a:extLst>
              <a:ext uri="{FF2B5EF4-FFF2-40B4-BE49-F238E27FC236}">
                <a16:creationId xmlns:a16="http://schemas.microsoft.com/office/drawing/2014/main" id="{DD2A1C52-5DE4-43D9-8763-DB47F200500E}"/>
              </a:ext>
            </a:extLst>
          </p:cNvPr>
          <p:cNvSpPr txBox="1">
            <a:spLocks/>
          </p:cNvSpPr>
          <p:nvPr/>
        </p:nvSpPr>
        <p:spPr>
          <a:xfrm>
            <a:off x="6710516" y="4545563"/>
            <a:ext cx="2433484" cy="597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100" dirty="0">
                <a:solidFill>
                  <a:schemeClr val="accent3"/>
                </a:solidFill>
                <a:latin typeface="+mn-lt"/>
              </a:rPr>
              <a:t>Build predictive payout forecasts using age and non-smoker as key variables</a:t>
            </a:r>
          </a:p>
        </p:txBody>
      </p:sp>
      <p:sp>
        <p:nvSpPr>
          <p:cNvPr id="12" name="Star: 5 Points 11">
            <a:extLst>
              <a:ext uri="{FF2B5EF4-FFF2-40B4-BE49-F238E27FC236}">
                <a16:creationId xmlns:a16="http://schemas.microsoft.com/office/drawing/2014/main" id="{547A0F19-4AC3-406F-8159-71E75600B340}"/>
              </a:ext>
            </a:extLst>
          </p:cNvPr>
          <p:cNvSpPr/>
          <p:nvPr/>
        </p:nvSpPr>
        <p:spPr>
          <a:xfrm>
            <a:off x="3989577" y="4471566"/>
            <a:ext cx="435780" cy="407628"/>
          </a:xfrm>
          <a:prstGeom prst="star5">
            <a:avLst/>
          </a:prstGeom>
          <a:solidFill>
            <a:srgbClr val="D79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803629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5" name="Rectangle 4">
            <a:extLst>
              <a:ext uri="{FF2B5EF4-FFF2-40B4-BE49-F238E27FC236}">
                <a16:creationId xmlns:a16="http://schemas.microsoft.com/office/drawing/2014/main" id="{5D933CC5-CB07-4EA6-9E88-868CBC67625D}"/>
              </a:ext>
            </a:extLst>
          </p:cNvPr>
          <p:cNvSpPr/>
          <p:nvPr/>
        </p:nvSpPr>
        <p:spPr>
          <a:xfrm>
            <a:off x="5715000" y="3843338"/>
            <a:ext cx="3078956" cy="354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31" name="Google Shape;2631;p61"/>
          <p:cNvSpPr txBox="1">
            <a:spLocks noGrp="1"/>
          </p:cNvSpPr>
          <p:nvPr>
            <p:ph type="body" idx="1"/>
          </p:nvPr>
        </p:nvSpPr>
        <p:spPr>
          <a:xfrm>
            <a:off x="212416" y="3491420"/>
            <a:ext cx="8719168" cy="1112079"/>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200" dirty="0"/>
              <a:t>The above categorical plot shows makes it fairly clear that non-smokers, regardless of region or gender, occupy the lower portion of the graphs. </a:t>
            </a:r>
            <a:r>
              <a:rPr lang="en-US" sz="1200" dirty="0">
                <a:solidFill>
                  <a:schemeClr val="accent1"/>
                </a:solidFill>
              </a:rPr>
              <a:t>Non-smokers GENERALLY make claims under 20,000 dollars</a:t>
            </a:r>
            <a:r>
              <a:rPr lang="en-US" sz="1200" dirty="0"/>
              <a:t>.  Smokers, however, occupy the top part of the graph, and appear to make most of the claims of greater than 20,000 dollars.  This is really important information for an insurance company when setting premiums to ensure that non-smokers are not compensating for the claims of smokers. </a:t>
            </a:r>
            <a:r>
              <a:rPr lang="en-US" sz="1200" dirty="0">
                <a:solidFill>
                  <a:schemeClr val="accent1"/>
                </a:solidFill>
              </a:rPr>
              <a:t>Smokers make the vast majority of claims over $20,000</a:t>
            </a:r>
            <a:r>
              <a:rPr lang="en-US" sz="1200" dirty="0"/>
              <a:t>, regardless of sex or region. </a:t>
            </a:r>
            <a:endParaRPr lang="en" sz="1200" dirty="0"/>
          </a:p>
        </p:txBody>
      </p:sp>
      <p:sp>
        <p:nvSpPr>
          <p:cNvPr id="7" name="Google Shape;1019;p92">
            <a:extLst>
              <a:ext uri="{FF2B5EF4-FFF2-40B4-BE49-F238E27FC236}">
                <a16:creationId xmlns:a16="http://schemas.microsoft.com/office/drawing/2014/main" id="{F7BE074D-0622-48AE-B1DF-7D6E14AB50A3}"/>
              </a:ext>
            </a:extLst>
          </p:cNvPr>
          <p:cNvSpPr txBox="1">
            <a:spLocks/>
          </p:cNvSpPr>
          <p:nvPr/>
        </p:nvSpPr>
        <p:spPr>
          <a:xfrm>
            <a:off x="720000" y="540000"/>
            <a:ext cx="7704000" cy="4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12000"/>
              <a:buFont typeface="Fira Sans Extra Condensed Medium"/>
              <a:buNone/>
              <a:defRPr sz="12000" b="0" i="0" u="none" strike="noStrike" cap="none">
                <a:solidFill>
                  <a:schemeClr val="accent2"/>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9pPr>
          </a:lstStyle>
          <a:p>
            <a:pPr algn="ctr"/>
            <a:r>
              <a:rPr lang="en-CA" sz="2800" dirty="0"/>
              <a:t>Additional Key Findings</a:t>
            </a:r>
          </a:p>
        </p:txBody>
      </p:sp>
      <p:sp>
        <p:nvSpPr>
          <p:cNvPr id="9" name="Google Shape;387;p51">
            <a:extLst>
              <a:ext uri="{FF2B5EF4-FFF2-40B4-BE49-F238E27FC236}">
                <a16:creationId xmlns:a16="http://schemas.microsoft.com/office/drawing/2014/main" id="{DAE27C1B-B6E6-4585-A036-36200CEDBF87}"/>
              </a:ext>
            </a:extLst>
          </p:cNvPr>
          <p:cNvSpPr txBox="1">
            <a:spLocks/>
          </p:cNvSpPr>
          <p:nvPr/>
        </p:nvSpPr>
        <p:spPr>
          <a:xfrm>
            <a:off x="212416" y="1084910"/>
            <a:ext cx="5695465" cy="422678"/>
          </a:xfrm>
          <a:prstGeom prst="rect">
            <a:avLst/>
          </a:prstGeom>
        </p:spPr>
        <p:txBody>
          <a:bodyPr spcFirstLastPara="1" wrap="square" lIns="91425" tIns="182875"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buClr>
                <a:schemeClr val="dk1"/>
              </a:buClr>
              <a:buSzPts val="1100"/>
            </a:pPr>
            <a:r>
              <a:rPr lang="en-CA" sz="1600" dirty="0">
                <a:solidFill>
                  <a:srgbClr val="16436C"/>
                </a:solidFill>
              </a:rPr>
              <a:t>Region and Sex not Good Indicators of Charges</a:t>
            </a:r>
          </a:p>
        </p:txBody>
      </p:sp>
      <p:pic>
        <p:nvPicPr>
          <p:cNvPr id="4" name="Picture 3" descr="Graphical user interface&#10;&#10;Description automatically generated">
            <a:extLst>
              <a:ext uri="{FF2B5EF4-FFF2-40B4-BE49-F238E27FC236}">
                <a16:creationId xmlns:a16="http://schemas.microsoft.com/office/drawing/2014/main" id="{F4CAC68C-7D44-4452-B8B1-7B3E64C86F4B}"/>
              </a:ext>
            </a:extLst>
          </p:cNvPr>
          <p:cNvPicPr>
            <a:picLocks noChangeAspect="1"/>
          </p:cNvPicPr>
          <p:nvPr/>
        </p:nvPicPr>
        <p:blipFill>
          <a:blip r:embed="rId3"/>
          <a:stretch>
            <a:fillRect/>
          </a:stretch>
        </p:blipFill>
        <p:spPr>
          <a:xfrm>
            <a:off x="878681" y="1676134"/>
            <a:ext cx="7386638" cy="1791231"/>
          </a:xfrm>
          <a:prstGeom prst="rect">
            <a:avLst/>
          </a:prstGeom>
        </p:spPr>
      </p:pic>
      <p:sp>
        <p:nvSpPr>
          <p:cNvPr id="10" name="Rectangle 9">
            <a:extLst>
              <a:ext uri="{FF2B5EF4-FFF2-40B4-BE49-F238E27FC236}">
                <a16:creationId xmlns:a16="http://schemas.microsoft.com/office/drawing/2014/main" id="{B8FDD3D1-A336-45F7-8178-BC7C8D4E6CD3}"/>
              </a:ext>
            </a:extLst>
          </p:cNvPr>
          <p:cNvSpPr/>
          <p:nvPr/>
        </p:nvSpPr>
        <p:spPr>
          <a:xfrm>
            <a:off x="720000" y="1646898"/>
            <a:ext cx="7545319" cy="1790840"/>
          </a:xfrm>
          <a:prstGeom prst="rect">
            <a:avLst/>
          </a:prstGeom>
          <a:noFill/>
          <a:ln>
            <a:solidFill>
              <a:srgbClr val="77D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923686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1" name="Google Shape;2631;p61"/>
          <p:cNvSpPr txBox="1">
            <a:spLocks noGrp="1"/>
          </p:cNvSpPr>
          <p:nvPr>
            <p:ph type="body" idx="1"/>
          </p:nvPr>
        </p:nvSpPr>
        <p:spPr>
          <a:xfrm>
            <a:off x="212416" y="2093119"/>
            <a:ext cx="5366853" cy="2071687"/>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The chart to the right shows that the distribution of age between smokers and non-smokers looks equivalent.  There are more orange data points because there are more non-smokers (1063 to 274). However, the mean age of smokers is 38.5 years while the mean age of non-smokers is 39.4.  This is problematic because it means the non-smokers will age out, on average, sooner, leaving Axis Insurance with more smokers, who typically make much higher claims. </a:t>
            </a:r>
            <a:endParaRPr lang="en" dirty="0"/>
          </a:p>
        </p:txBody>
      </p:sp>
      <p:sp>
        <p:nvSpPr>
          <p:cNvPr id="7" name="Google Shape;1019;p92">
            <a:extLst>
              <a:ext uri="{FF2B5EF4-FFF2-40B4-BE49-F238E27FC236}">
                <a16:creationId xmlns:a16="http://schemas.microsoft.com/office/drawing/2014/main" id="{F7BE074D-0622-48AE-B1DF-7D6E14AB50A3}"/>
              </a:ext>
            </a:extLst>
          </p:cNvPr>
          <p:cNvSpPr txBox="1">
            <a:spLocks/>
          </p:cNvSpPr>
          <p:nvPr/>
        </p:nvSpPr>
        <p:spPr>
          <a:xfrm>
            <a:off x="720000" y="540000"/>
            <a:ext cx="7704000" cy="405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2"/>
              </a:buClr>
              <a:buSzPts val="12000"/>
              <a:buFont typeface="Fira Sans Extra Condensed Medium"/>
              <a:buNone/>
              <a:defRPr sz="12000" b="0" i="0" u="none" strike="noStrike" cap="none">
                <a:solidFill>
                  <a:schemeClr val="accent2"/>
                </a:solidFill>
                <a:latin typeface="Fira Sans Extra Condensed Medium"/>
                <a:ea typeface="Fira Sans Extra Condensed Medium"/>
                <a:cs typeface="Fira Sans Extra Condensed Medium"/>
                <a:sym typeface="Fira Sans Extra Condensed Medium"/>
              </a:defRPr>
            </a:lvl1pPr>
            <a:lvl2pPr marR="0" lvl="1"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666666"/>
              </a:buClr>
              <a:buSzPts val="12000"/>
              <a:buFont typeface="Fira Sans Extra Condensed Medium"/>
              <a:buNone/>
              <a:defRPr sz="12000" b="0" i="0" u="none" strike="noStrike" cap="none">
                <a:solidFill>
                  <a:srgbClr val="666666"/>
                </a:solidFill>
                <a:latin typeface="Fira Sans Extra Condensed Medium"/>
                <a:ea typeface="Fira Sans Extra Condensed Medium"/>
                <a:cs typeface="Fira Sans Extra Condensed Medium"/>
                <a:sym typeface="Fira Sans Extra Condensed Medium"/>
              </a:defRPr>
            </a:lvl9pPr>
          </a:lstStyle>
          <a:p>
            <a:pPr algn="ctr"/>
            <a:r>
              <a:rPr lang="en-CA" sz="2800" dirty="0"/>
              <a:t>Additional Key Findings</a:t>
            </a:r>
          </a:p>
        </p:txBody>
      </p:sp>
      <p:pic>
        <p:nvPicPr>
          <p:cNvPr id="3" name="Picture 2">
            <a:extLst>
              <a:ext uri="{FF2B5EF4-FFF2-40B4-BE49-F238E27FC236}">
                <a16:creationId xmlns:a16="http://schemas.microsoft.com/office/drawing/2014/main" id="{3950D557-82DB-4770-AFD3-AF3F42DE524E}"/>
              </a:ext>
            </a:extLst>
          </p:cNvPr>
          <p:cNvPicPr>
            <a:picLocks noChangeAspect="1"/>
          </p:cNvPicPr>
          <p:nvPr/>
        </p:nvPicPr>
        <p:blipFill>
          <a:blip r:embed="rId3"/>
          <a:srcRect/>
          <a:stretch/>
        </p:blipFill>
        <p:spPr>
          <a:xfrm>
            <a:off x="5896788" y="1652139"/>
            <a:ext cx="2829569" cy="1839220"/>
          </a:xfrm>
          <a:prstGeom prst="rect">
            <a:avLst/>
          </a:prstGeom>
        </p:spPr>
      </p:pic>
      <p:sp>
        <p:nvSpPr>
          <p:cNvPr id="9" name="Google Shape;387;p51">
            <a:extLst>
              <a:ext uri="{FF2B5EF4-FFF2-40B4-BE49-F238E27FC236}">
                <a16:creationId xmlns:a16="http://schemas.microsoft.com/office/drawing/2014/main" id="{DAE27C1B-B6E6-4585-A036-36200CEDBF87}"/>
              </a:ext>
            </a:extLst>
          </p:cNvPr>
          <p:cNvSpPr txBox="1">
            <a:spLocks/>
          </p:cNvSpPr>
          <p:nvPr/>
        </p:nvSpPr>
        <p:spPr>
          <a:xfrm>
            <a:off x="212416" y="882990"/>
            <a:ext cx="4123840" cy="1354200"/>
          </a:xfrm>
          <a:prstGeom prst="rect">
            <a:avLst/>
          </a:prstGeom>
        </p:spPr>
        <p:txBody>
          <a:bodyPr spcFirstLastPara="1" wrap="square" lIns="91425" tIns="182875" rIns="91425"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buClr>
                <a:schemeClr val="dk1"/>
              </a:buClr>
              <a:buSzPts val="1100"/>
            </a:pPr>
            <a:r>
              <a:rPr lang="en-CA" sz="1600" dirty="0">
                <a:solidFill>
                  <a:srgbClr val="16436C"/>
                </a:solidFill>
              </a:rPr>
              <a:t>The mean age of non-smokers is </a:t>
            </a:r>
            <a:r>
              <a:rPr lang="en-CA" sz="1600" dirty="0">
                <a:solidFill>
                  <a:schemeClr val="accent1"/>
                </a:solidFill>
              </a:rPr>
              <a:t>HIGHER</a:t>
            </a:r>
            <a:r>
              <a:rPr lang="en-CA" sz="1600" dirty="0">
                <a:solidFill>
                  <a:srgbClr val="16436C"/>
                </a:solidFill>
              </a:rPr>
              <a:t> than the mean age of smokers</a:t>
            </a:r>
          </a:p>
        </p:txBody>
      </p:sp>
      <p:sp>
        <p:nvSpPr>
          <p:cNvPr id="8" name="Rectangle 7">
            <a:extLst>
              <a:ext uri="{FF2B5EF4-FFF2-40B4-BE49-F238E27FC236}">
                <a16:creationId xmlns:a16="http://schemas.microsoft.com/office/drawing/2014/main" id="{02732583-886F-4E4E-8C6B-C1BFCAE9D8A8}"/>
              </a:ext>
            </a:extLst>
          </p:cNvPr>
          <p:cNvSpPr/>
          <p:nvPr/>
        </p:nvSpPr>
        <p:spPr>
          <a:xfrm>
            <a:off x="5579269" y="1235869"/>
            <a:ext cx="3436144" cy="2543175"/>
          </a:xfrm>
          <a:prstGeom prst="rect">
            <a:avLst/>
          </a:prstGeom>
          <a:noFill/>
          <a:ln>
            <a:solidFill>
              <a:srgbClr val="77D4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Star: 5 Points 9">
            <a:extLst>
              <a:ext uri="{FF2B5EF4-FFF2-40B4-BE49-F238E27FC236}">
                <a16:creationId xmlns:a16="http://schemas.microsoft.com/office/drawing/2014/main" id="{D4B78E83-F233-4989-9817-78AFA05774B9}"/>
              </a:ext>
            </a:extLst>
          </p:cNvPr>
          <p:cNvSpPr/>
          <p:nvPr/>
        </p:nvSpPr>
        <p:spPr>
          <a:xfrm>
            <a:off x="3989577" y="4471566"/>
            <a:ext cx="435780" cy="407628"/>
          </a:xfrm>
          <a:prstGeom prst="star5">
            <a:avLst/>
          </a:prstGeom>
          <a:solidFill>
            <a:srgbClr val="D79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1" name="Google Shape;2646;p62">
            <a:extLst>
              <a:ext uri="{FF2B5EF4-FFF2-40B4-BE49-F238E27FC236}">
                <a16:creationId xmlns:a16="http://schemas.microsoft.com/office/drawing/2014/main" id="{D935A06C-4E76-4A12-BDE4-B1B8C61BE5FB}"/>
              </a:ext>
            </a:extLst>
          </p:cNvPr>
          <p:cNvSpPr txBox="1">
            <a:spLocks/>
          </p:cNvSpPr>
          <p:nvPr/>
        </p:nvSpPr>
        <p:spPr>
          <a:xfrm>
            <a:off x="4392045" y="4545563"/>
            <a:ext cx="2374447"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2"/>
                </a:solidFill>
                <a:latin typeface="Arial Black" panose="020B0A04020102020204" pitchFamily="34" charset="0"/>
              </a:rPr>
              <a:t>Key Recommendation</a:t>
            </a:r>
            <a:r>
              <a:rPr lang="en-CA" sz="1200" dirty="0">
                <a:solidFill>
                  <a:schemeClr val="accent2"/>
                </a:solidFill>
                <a:latin typeface="Arial Black" panose="020B0A04020102020204" pitchFamily="34" charset="0"/>
              </a:rPr>
              <a:t>:</a:t>
            </a:r>
            <a:endParaRPr lang="en-CA" sz="1200" dirty="0">
              <a:solidFill>
                <a:srgbClr val="1C949A"/>
              </a:solidFill>
              <a:latin typeface="Arial Black" panose="020B0A04020102020204" pitchFamily="34" charset="0"/>
            </a:endParaRPr>
          </a:p>
        </p:txBody>
      </p:sp>
      <p:sp>
        <p:nvSpPr>
          <p:cNvPr id="12" name="Google Shape;2646;p62">
            <a:extLst>
              <a:ext uri="{FF2B5EF4-FFF2-40B4-BE49-F238E27FC236}">
                <a16:creationId xmlns:a16="http://schemas.microsoft.com/office/drawing/2014/main" id="{180DD9FE-4431-4454-BA85-FD1982A67153}"/>
              </a:ext>
            </a:extLst>
          </p:cNvPr>
          <p:cNvSpPr txBox="1">
            <a:spLocks/>
          </p:cNvSpPr>
          <p:nvPr/>
        </p:nvSpPr>
        <p:spPr>
          <a:xfrm>
            <a:off x="6710516" y="4545563"/>
            <a:ext cx="2433484" cy="597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100" dirty="0">
                <a:solidFill>
                  <a:schemeClr val="accent3"/>
                </a:solidFill>
                <a:latin typeface="+mn-lt"/>
              </a:rPr>
              <a:t>Attempt to reduce the mean age of non-smokers through targeted marketing &amp; educational programs</a:t>
            </a:r>
          </a:p>
        </p:txBody>
      </p:sp>
    </p:spTree>
    <p:extLst>
      <p:ext uri="{BB962C8B-B14F-4D97-AF65-F5344CB8AC3E}">
        <p14:creationId xmlns:p14="http://schemas.microsoft.com/office/powerpoint/2010/main" val="2915322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0"/>
        <p:cNvGrpSpPr/>
        <p:nvPr/>
      </p:nvGrpSpPr>
      <p:grpSpPr>
        <a:xfrm>
          <a:off x="0" y="0"/>
          <a:ext cx="0" cy="0"/>
          <a:chOff x="0" y="0"/>
          <a:chExt cx="0" cy="0"/>
        </a:xfrm>
      </p:grpSpPr>
      <p:sp>
        <p:nvSpPr>
          <p:cNvPr id="451" name="Google Shape;451;p58"/>
          <p:cNvSpPr txBox="1">
            <a:spLocks noGrp="1"/>
          </p:cNvSpPr>
          <p:nvPr>
            <p:ph type="ctrTitle"/>
          </p:nvPr>
        </p:nvSpPr>
        <p:spPr>
          <a:xfrm flipH="1">
            <a:off x="2627825" y="2540550"/>
            <a:ext cx="3166200" cy="192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CA" sz="3400" dirty="0">
                <a:solidFill>
                  <a:schemeClr val="lt1"/>
                </a:solidFill>
              </a:rPr>
              <a:t>DEMOGRAPHICS</a:t>
            </a:r>
            <a:endParaRPr lang="en-CA" sz="3400" dirty="0"/>
          </a:p>
        </p:txBody>
      </p:sp>
      <p:sp>
        <p:nvSpPr>
          <p:cNvPr id="452" name="Google Shape;452;p58"/>
          <p:cNvSpPr txBox="1">
            <a:spLocks noGrp="1"/>
          </p:cNvSpPr>
          <p:nvPr>
            <p:ph type="title" idx="2"/>
          </p:nvPr>
        </p:nvSpPr>
        <p:spPr>
          <a:xfrm flipH="1">
            <a:off x="6075775" y="2359022"/>
            <a:ext cx="2628600" cy="227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1"/>
          <p:cNvPicPr preferRelativeResize="0"/>
          <p:nvPr/>
        </p:nvPicPr>
        <p:blipFill rotWithShape="1">
          <a:blip r:embed="rId3">
            <a:alphaModFix/>
          </a:blip>
          <a:srcRect t="31282" b="1630"/>
          <a:stretch/>
        </p:blipFill>
        <p:spPr>
          <a:xfrm>
            <a:off x="0" y="1276200"/>
            <a:ext cx="9144005" cy="3866929"/>
          </a:xfrm>
          <a:prstGeom prst="rect">
            <a:avLst/>
          </a:prstGeom>
          <a:noFill/>
          <a:ln>
            <a:noFill/>
          </a:ln>
        </p:spPr>
      </p:pic>
      <p:sp>
        <p:nvSpPr>
          <p:cNvPr id="285" name="Google Shape;285;p41"/>
          <p:cNvSpPr/>
          <p:nvPr/>
        </p:nvSpPr>
        <p:spPr>
          <a:xfrm flipH="1">
            <a:off x="500" y="1276704"/>
            <a:ext cx="9144000" cy="38667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41"/>
          <p:cNvSpPr/>
          <p:nvPr/>
        </p:nvSpPr>
        <p:spPr>
          <a:xfrm>
            <a:off x="-150" y="1276200"/>
            <a:ext cx="9144000" cy="38667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8275"/>
              </a:solidFill>
            </a:endParaRPr>
          </a:p>
        </p:txBody>
      </p:sp>
      <p:sp>
        <p:nvSpPr>
          <p:cNvPr id="287" name="Google Shape;287;p41"/>
          <p:cNvSpPr/>
          <p:nvPr/>
        </p:nvSpPr>
        <p:spPr>
          <a:xfrm flipH="1">
            <a:off x="-150" y="945650"/>
            <a:ext cx="178500" cy="22266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288" name="Google Shape;288;p41"/>
          <p:cNvSpPr txBox="1">
            <a:spLocks noGrp="1"/>
          </p:cNvSpPr>
          <p:nvPr>
            <p:ph type="ctrTitle" idx="9"/>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dirty="0"/>
          </a:p>
        </p:txBody>
      </p:sp>
      <p:sp>
        <p:nvSpPr>
          <p:cNvPr id="289" name="Google Shape;289;p41"/>
          <p:cNvSpPr txBox="1">
            <a:spLocks noGrp="1"/>
          </p:cNvSpPr>
          <p:nvPr>
            <p:ph type="ctrTitle"/>
          </p:nvPr>
        </p:nvSpPr>
        <p:spPr>
          <a:xfrm>
            <a:off x="1716225" y="2084233"/>
            <a:ext cx="2056500" cy="3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hlinkClick r:id="rId4" action="ppaction://hlinksldjump">
                  <a:extLst>
                    <a:ext uri="{A12FA001-AC4F-418D-AE19-62706E023703}">
                      <ahyp:hlinkClr xmlns:ahyp="http://schemas.microsoft.com/office/drawing/2018/hyperlinkcolor" val="tx"/>
                    </a:ext>
                  </a:extLst>
                </a:hlinkClick>
              </a:rPr>
              <a:t>Introduction</a:t>
            </a:r>
            <a:endParaRPr dirty="0">
              <a:solidFill>
                <a:schemeClr val="bg1"/>
              </a:solidFill>
            </a:endParaRPr>
          </a:p>
        </p:txBody>
      </p:sp>
      <p:sp>
        <p:nvSpPr>
          <p:cNvPr id="290" name="Google Shape;290;p41"/>
          <p:cNvSpPr txBox="1">
            <a:spLocks noGrp="1"/>
          </p:cNvSpPr>
          <p:nvPr>
            <p:ph type="subTitle" idx="1"/>
          </p:nvPr>
        </p:nvSpPr>
        <p:spPr>
          <a:xfrm>
            <a:off x="1724559" y="2471500"/>
            <a:ext cx="2220532" cy="4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t>Introduces the scope of the study, the primary research questions &amp; major assumptions</a:t>
            </a:r>
            <a:endParaRPr sz="1100" dirty="0"/>
          </a:p>
        </p:txBody>
      </p:sp>
      <p:sp>
        <p:nvSpPr>
          <p:cNvPr id="291" name="Google Shape;291;p41"/>
          <p:cNvSpPr txBox="1">
            <a:spLocks noGrp="1"/>
          </p:cNvSpPr>
          <p:nvPr>
            <p:ph type="ctrTitle" idx="2"/>
          </p:nvPr>
        </p:nvSpPr>
        <p:spPr>
          <a:xfrm>
            <a:off x="4034436" y="2083866"/>
            <a:ext cx="2056500" cy="3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solidFill>
                  <a:schemeClr val="bg1"/>
                </a:solidFill>
                <a:hlinkClick r:id="rId5" action="ppaction://hlinksldjump">
                  <a:extLst>
                    <a:ext uri="{A12FA001-AC4F-418D-AE19-62706E023703}">
                      <ahyp:hlinkClr xmlns:ahyp="http://schemas.microsoft.com/office/drawing/2018/hyperlinkcolor" val="tx"/>
                    </a:ext>
                  </a:extLst>
                </a:hlinkClick>
              </a:rPr>
              <a:t>Key Findings</a:t>
            </a:r>
            <a:endParaRPr dirty="0">
              <a:solidFill>
                <a:schemeClr val="bg1"/>
              </a:solidFill>
            </a:endParaRPr>
          </a:p>
        </p:txBody>
      </p:sp>
      <p:sp>
        <p:nvSpPr>
          <p:cNvPr id="292" name="Google Shape;292;p41"/>
          <p:cNvSpPr txBox="1">
            <a:spLocks noGrp="1"/>
          </p:cNvSpPr>
          <p:nvPr>
            <p:ph type="subTitle" idx="3"/>
          </p:nvPr>
        </p:nvSpPr>
        <p:spPr>
          <a:xfrm>
            <a:off x="4038008" y="2471392"/>
            <a:ext cx="2056500" cy="4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t>Outlines the major findings of the study and highlights key recommendations</a:t>
            </a:r>
            <a:endParaRPr sz="1100" dirty="0"/>
          </a:p>
        </p:txBody>
      </p:sp>
      <p:sp>
        <p:nvSpPr>
          <p:cNvPr id="293" name="Google Shape;293;p41"/>
          <p:cNvSpPr txBox="1">
            <a:spLocks noGrp="1"/>
          </p:cNvSpPr>
          <p:nvPr>
            <p:ph type="title" idx="4"/>
          </p:nvPr>
        </p:nvSpPr>
        <p:spPr>
          <a:xfrm>
            <a:off x="4017175" y="1505875"/>
            <a:ext cx="866100" cy="4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dirty="0"/>
          </a:p>
        </p:txBody>
      </p:sp>
      <p:sp>
        <p:nvSpPr>
          <p:cNvPr id="294" name="Google Shape;294;p41"/>
          <p:cNvSpPr txBox="1">
            <a:spLocks noGrp="1"/>
          </p:cNvSpPr>
          <p:nvPr>
            <p:ph type="ctrTitle" idx="5"/>
          </p:nvPr>
        </p:nvSpPr>
        <p:spPr>
          <a:xfrm>
            <a:off x="6324666" y="2083890"/>
            <a:ext cx="2276635" cy="3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solidFill>
                  <a:schemeClr val="bg1"/>
                </a:solidFill>
                <a:hlinkClick r:id="rId6" action="ppaction://hlinksldjump">
                  <a:extLst>
                    <a:ext uri="{A12FA001-AC4F-418D-AE19-62706E023703}">
                      <ahyp:hlinkClr xmlns:ahyp="http://schemas.microsoft.com/office/drawing/2018/hyperlinkcolor" val="tx"/>
                    </a:ext>
                  </a:extLst>
                </a:hlinkClick>
              </a:rPr>
              <a:t>Demographics</a:t>
            </a:r>
            <a:endParaRPr dirty="0">
              <a:solidFill>
                <a:schemeClr val="bg1"/>
              </a:solidFill>
            </a:endParaRPr>
          </a:p>
        </p:txBody>
      </p:sp>
      <p:sp>
        <p:nvSpPr>
          <p:cNvPr id="295" name="Google Shape;295;p41"/>
          <p:cNvSpPr txBox="1">
            <a:spLocks noGrp="1"/>
          </p:cNvSpPr>
          <p:nvPr>
            <p:ph type="subTitle" idx="6"/>
          </p:nvPr>
        </p:nvSpPr>
        <p:spPr>
          <a:xfrm>
            <a:off x="6328238" y="2471417"/>
            <a:ext cx="2429183" cy="4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CA" sz="1100" dirty="0"/>
              <a:t>Describes the key demographics of customers who have billed medical charges to Axis Insurance</a:t>
            </a:r>
            <a:endParaRPr sz="1100" dirty="0"/>
          </a:p>
        </p:txBody>
      </p:sp>
      <p:sp>
        <p:nvSpPr>
          <p:cNvPr id="296" name="Google Shape;296;p41"/>
          <p:cNvSpPr txBox="1">
            <a:spLocks noGrp="1"/>
          </p:cNvSpPr>
          <p:nvPr>
            <p:ph type="title" idx="7"/>
          </p:nvPr>
        </p:nvSpPr>
        <p:spPr>
          <a:xfrm>
            <a:off x="6307400" y="1505875"/>
            <a:ext cx="866100" cy="4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dirty="0"/>
          </a:p>
        </p:txBody>
      </p:sp>
      <p:sp>
        <p:nvSpPr>
          <p:cNvPr id="297" name="Google Shape;297;p41"/>
          <p:cNvSpPr txBox="1">
            <a:spLocks noGrp="1"/>
          </p:cNvSpPr>
          <p:nvPr>
            <p:ph type="title" idx="8"/>
          </p:nvPr>
        </p:nvSpPr>
        <p:spPr>
          <a:xfrm>
            <a:off x="1703725" y="1505875"/>
            <a:ext cx="866100" cy="4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dirty="0"/>
          </a:p>
        </p:txBody>
      </p:sp>
      <p:cxnSp>
        <p:nvCxnSpPr>
          <p:cNvPr id="298" name="Google Shape;298;p41"/>
          <p:cNvCxnSpPr/>
          <p:nvPr/>
        </p:nvCxnSpPr>
        <p:spPr>
          <a:xfrm rot="10800000">
            <a:off x="1654675" y="1276800"/>
            <a:ext cx="0" cy="3866700"/>
          </a:xfrm>
          <a:prstGeom prst="straightConnector1">
            <a:avLst/>
          </a:prstGeom>
          <a:noFill/>
          <a:ln w="28575" cap="flat" cmpd="sng">
            <a:solidFill>
              <a:schemeClr val="lt1"/>
            </a:solidFill>
            <a:prstDash val="solid"/>
            <a:round/>
            <a:headEnd type="none" w="med" len="med"/>
            <a:tailEnd type="none" w="med" len="med"/>
          </a:ln>
        </p:spPr>
      </p:cxnSp>
      <p:cxnSp>
        <p:nvCxnSpPr>
          <p:cNvPr id="299" name="Google Shape;299;p41"/>
          <p:cNvCxnSpPr/>
          <p:nvPr/>
        </p:nvCxnSpPr>
        <p:spPr>
          <a:xfrm rot="10800000">
            <a:off x="3968125" y="1276800"/>
            <a:ext cx="0" cy="3866700"/>
          </a:xfrm>
          <a:prstGeom prst="straightConnector1">
            <a:avLst/>
          </a:prstGeom>
          <a:noFill/>
          <a:ln w="28575" cap="flat" cmpd="sng">
            <a:solidFill>
              <a:schemeClr val="lt1"/>
            </a:solidFill>
            <a:prstDash val="solid"/>
            <a:round/>
            <a:headEnd type="none" w="med" len="med"/>
            <a:tailEnd type="none" w="med" len="med"/>
          </a:ln>
        </p:spPr>
      </p:cxnSp>
      <p:cxnSp>
        <p:nvCxnSpPr>
          <p:cNvPr id="300" name="Google Shape;300;p41"/>
          <p:cNvCxnSpPr/>
          <p:nvPr/>
        </p:nvCxnSpPr>
        <p:spPr>
          <a:xfrm rot="10800000">
            <a:off x="6258550" y="1276800"/>
            <a:ext cx="0" cy="3866700"/>
          </a:xfrm>
          <a:prstGeom prst="straightConnector1">
            <a:avLst/>
          </a:prstGeom>
          <a:noFill/>
          <a:ln w="28575" cap="flat" cmpd="sng">
            <a:solidFill>
              <a:schemeClr val="lt1"/>
            </a:solidFill>
            <a:prstDash val="solid"/>
            <a:round/>
            <a:headEnd type="none" w="med" len="med"/>
            <a:tailEnd type="none" w="med" len="med"/>
          </a:ln>
        </p:spPr>
      </p:cxnSp>
      <p:sp>
        <p:nvSpPr>
          <p:cNvPr id="301" name="Google Shape;301;p41"/>
          <p:cNvSpPr txBox="1">
            <a:spLocks noGrp="1"/>
          </p:cNvSpPr>
          <p:nvPr>
            <p:ph type="ctrTitle" idx="13"/>
          </p:nvPr>
        </p:nvSpPr>
        <p:spPr>
          <a:xfrm>
            <a:off x="1720988" y="3752933"/>
            <a:ext cx="2296182" cy="3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hlinkClick r:id="rId7" action="ppaction://hlinksldjump">
                  <a:extLst>
                    <a:ext uri="{A12FA001-AC4F-418D-AE19-62706E023703}">
                      <ahyp:hlinkClr xmlns:ahyp="http://schemas.microsoft.com/office/drawing/2018/hyperlinkcolor" val="tx"/>
                    </a:ext>
                  </a:extLst>
                </a:hlinkClick>
              </a:rPr>
              <a:t>Inferential Statistics</a:t>
            </a:r>
            <a:endParaRPr dirty="0">
              <a:solidFill>
                <a:schemeClr val="bg1"/>
              </a:solidFill>
            </a:endParaRPr>
          </a:p>
        </p:txBody>
      </p:sp>
      <p:sp>
        <p:nvSpPr>
          <p:cNvPr id="302" name="Google Shape;302;p41"/>
          <p:cNvSpPr txBox="1">
            <a:spLocks noGrp="1"/>
          </p:cNvSpPr>
          <p:nvPr>
            <p:ph type="ctrTitle" idx="15"/>
          </p:nvPr>
        </p:nvSpPr>
        <p:spPr>
          <a:xfrm>
            <a:off x="4035626" y="3752566"/>
            <a:ext cx="2153227" cy="3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hlinkClick r:id="rId8" action="ppaction://hlinksldjump">
                  <a:extLst>
                    <a:ext uri="{A12FA001-AC4F-418D-AE19-62706E023703}">
                      <ahyp:hlinkClr xmlns:ahyp="http://schemas.microsoft.com/office/drawing/2018/hyperlinkcolor" val="tx"/>
                    </a:ext>
                  </a:extLst>
                </a:hlinkClick>
              </a:rPr>
              <a:t>Recommendations</a:t>
            </a:r>
            <a:endParaRPr dirty="0">
              <a:solidFill>
                <a:schemeClr val="bg1"/>
              </a:solidFill>
            </a:endParaRPr>
          </a:p>
        </p:txBody>
      </p:sp>
      <p:sp>
        <p:nvSpPr>
          <p:cNvPr id="303" name="Google Shape;303;p41"/>
          <p:cNvSpPr txBox="1">
            <a:spLocks noGrp="1"/>
          </p:cNvSpPr>
          <p:nvPr>
            <p:ph type="ctrTitle" idx="18"/>
          </p:nvPr>
        </p:nvSpPr>
        <p:spPr>
          <a:xfrm>
            <a:off x="6319905" y="3752590"/>
            <a:ext cx="2056500" cy="313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1"/>
                </a:solidFill>
                <a:hlinkClick r:id="rId9" action="ppaction://hlinksldjump">
                  <a:extLst>
                    <a:ext uri="{A12FA001-AC4F-418D-AE19-62706E023703}">
                      <ahyp:hlinkClr xmlns:ahyp="http://schemas.microsoft.com/office/drawing/2018/hyperlinkcolor" val="tx"/>
                    </a:ext>
                  </a:extLst>
                </a:hlinkClick>
              </a:rPr>
              <a:t>Conclusions</a:t>
            </a:r>
            <a:endParaRPr dirty="0">
              <a:solidFill>
                <a:schemeClr val="bg1"/>
              </a:solidFill>
            </a:endParaRPr>
          </a:p>
        </p:txBody>
      </p:sp>
      <p:sp>
        <p:nvSpPr>
          <p:cNvPr id="304" name="Google Shape;304;p41"/>
          <p:cNvSpPr txBox="1">
            <a:spLocks noGrp="1"/>
          </p:cNvSpPr>
          <p:nvPr>
            <p:ph type="subTitle" idx="14"/>
          </p:nvPr>
        </p:nvSpPr>
        <p:spPr>
          <a:xfrm>
            <a:off x="1724559" y="4140200"/>
            <a:ext cx="2056500" cy="4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t>Outlines the methodology of the tests applied to answer the key research questions</a:t>
            </a:r>
            <a:endParaRPr sz="1100" dirty="0"/>
          </a:p>
        </p:txBody>
      </p:sp>
      <p:sp>
        <p:nvSpPr>
          <p:cNvPr id="305" name="Google Shape;305;p41"/>
          <p:cNvSpPr txBox="1">
            <a:spLocks noGrp="1"/>
          </p:cNvSpPr>
          <p:nvPr>
            <p:ph type="subTitle" idx="16"/>
          </p:nvPr>
        </p:nvSpPr>
        <p:spPr>
          <a:xfrm>
            <a:off x="4038008" y="4140092"/>
            <a:ext cx="2056500" cy="4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t>Demonstrates how to apply the findings of the study to improve business strategy</a:t>
            </a:r>
            <a:endParaRPr sz="1100" dirty="0"/>
          </a:p>
        </p:txBody>
      </p:sp>
      <p:sp>
        <p:nvSpPr>
          <p:cNvPr id="306" name="Google Shape;306;p41"/>
          <p:cNvSpPr txBox="1">
            <a:spLocks noGrp="1"/>
          </p:cNvSpPr>
          <p:nvPr>
            <p:ph type="title" idx="17"/>
          </p:nvPr>
        </p:nvSpPr>
        <p:spPr>
          <a:xfrm>
            <a:off x="4017175" y="3174575"/>
            <a:ext cx="866100" cy="4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dirty="0"/>
          </a:p>
        </p:txBody>
      </p:sp>
      <p:sp>
        <p:nvSpPr>
          <p:cNvPr id="307" name="Google Shape;307;p41"/>
          <p:cNvSpPr txBox="1">
            <a:spLocks noGrp="1"/>
          </p:cNvSpPr>
          <p:nvPr>
            <p:ph type="subTitle" idx="19"/>
          </p:nvPr>
        </p:nvSpPr>
        <p:spPr>
          <a:xfrm>
            <a:off x="6328239" y="4140117"/>
            <a:ext cx="2056500" cy="46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100" dirty="0"/>
              <a:t>Research questions to applications flow-through charts</a:t>
            </a:r>
            <a:endParaRPr sz="1100" dirty="0"/>
          </a:p>
        </p:txBody>
      </p:sp>
      <p:sp>
        <p:nvSpPr>
          <p:cNvPr id="308" name="Google Shape;308;p41"/>
          <p:cNvSpPr txBox="1">
            <a:spLocks noGrp="1"/>
          </p:cNvSpPr>
          <p:nvPr>
            <p:ph type="title" idx="20"/>
          </p:nvPr>
        </p:nvSpPr>
        <p:spPr>
          <a:xfrm>
            <a:off x="6307400" y="3174575"/>
            <a:ext cx="866100" cy="4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dirty="0"/>
          </a:p>
        </p:txBody>
      </p:sp>
      <p:sp>
        <p:nvSpPr>
          <p:cNvPr id="309" name="Google Shape;309;p41"/>
          <p:cNvSpPr txBox="1">
            <a:spLocks noGrp="1"/>
          </p:cNvSpPr>
          <p:nvPr>
            <p:ph type="title" idx="21"/>
          </p:nvPr>
        </p:nvSpPr>
        <p:spPr>
          <a:xfrm>
            <a:off x="1703725" y="3174575"/>
            <a:ext cx="866100" cy="46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61"/>
          <p:cNvSpPr txBox="1">
            <a:spLocks noGrp="1"/>
          </p:cNvSpPr>
          <p:nvPr>
            <p:ph type="title"/>
          </p:nvPr>
        </p:nvSpPr>
        <p:spPr>
          <a:xfrm>
            <a:off x="311700" y="1233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1337</a:t>
            </a:r>
            <a:endParaRPr dirty="0"/>
          </a:p>
        </p:txBody>
      </p:sp>
      <p:sp>
        <p:nvSpPr>
          <p:cNvPr id="2631" name="Google Shape;2631;p61"/>
          <p:cNvSpPr txBox="1">
            <a:spLocks noGrp="1"/>
          </p:cNvSpPr>
          <p:nvPr>
            <p:ph type="body" idx="1"/>
          </p:nvPr>
        </p:nvSpPr>
        <p:spPr>
          <a:xfrm>
            <a:off x="2127185" y="3196625"/>
            <a:ext cx="488963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Number of distinct customers who billed individual medical costs to Axis Insurance across all demographics</a:t>
            </a:r>
            <a:endParaRPr dirty="0"/>
          </a:p>
        </p:txBody>
      </p:sp>
    </p:spTree>
    <p:extLst>
      <p:ext uri="{BB962C8B-B14F-4D97-AF65-F5344CB8AC3E}">
        <p14:creationId xmlns:p14="http://schemas.microsoft.com/office/powerpoint/2010/main" val="4250090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56"/>
          <p:cNvPicPr preferRelativeResize="0"/>
          <p:nvPr/>
        </p:nvPicPr>
        <p:blipFill rotWithShape="1">
          <a:blip r:embed="rId3">
            <a:alphaModFix/>
          </a:blip>
          <a:srcRect l="33606" r="25450"/>
          <a:stretch/>
        </p:blipFill>
        <p:spPr>
          <a:xfrm>
            <a:off x="6095925" y="469550"/>
            <a:ext cx="3048000" cy="4201899"/>
          </a:xfrm>
          <a:prstGeom prst="rect">
            <a:avLst/>
          </a:prstGeom>
          <a:noFill/>
          <a:ln>
            <a:noFill/>
          </a:ln>
        </p:spPr>
      </p:pic>
      <p:pic>
        <p:nvPicPr>
          <p:cNvPr id="428" name="Google Shape;428;p56"/>
          <p:cNvPicPr preferRelativeResize="0"/>
          <p:nvPr/>
        </p:nvPicPr>
        <p:blipFill rotWithShape="1">
          <a:blip r:embed="rId4">
            <a:alphaModFix/>
          </a:blip>
          <a:srcRect l="-36" r="59093"/>
          <a:stretch/>
        </p:blipFill>
        <p:spPr>
          <a:xfrm>
            <a:off x="3039275" y="469700"/>
            <a:ext cx="3056698" cy="4201899"/>
          </a:xfrm>
          <a:prstGeom prst="rect">
            <a:avLst/>
          </a:prstGeom>
          <a:noFill/>
          <a:ln>
            <a:noFill/>
          </a:ln>
        </p:spPr>
      </p:pic>
      <p:pic>
        <p:nvPicPr>
          <p:cNvPr id="429" name="Google Shape;429;p56"/>
          <p:cNvPicPr preferRelativeResize="0"/>
          <p:nvPr/>
        </p:nvPicPr>
        <p:blipFill rotWithShape="1">
          <a:blip r:embed="rId5">
            <a:alphaModFix/>
          </a:blip>
          <a:srcRect l="46859" r="12197"/>
          <a:stretch/>
        </p:blipFill>
        <p:spPr>
          <a:xfrm>
            <a:off x="-8675" y="469700"/>
            <a:ext cx="3056698" cy="4201899"/>
          </a:xfrm>
          <a:prstGeom prst="rect">
            <a:avLst/>
          </a:prstGeom>
          <a:noFill/>
          <a:ln>
            <a:noFill/>
          </a:ln>
        </p:spPr>
      </p:pic>
      <p:sp>
        <p:nvSpPr>
          <p:cNvPr id="430" name="Google Shape;430;p56"/>
          <p:cNvSpPr/>
          <p:nvPr/>
        </p:nvSpPr>
        <p:spPr>
          <a:xfrm flipH="1">
            <a:off x="475" y="469700"/>
            <a:ext cx="9144000" cy="42018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56"/>
          <p:cNvSpPr/>
          <p:nvPr/>
        </p:nvSpPr>
        <p:spPr>
          <a:xfrm>
            <a:off x="-8675" y="469550"/>
            <a:ext cx="3056700" cy="42018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56"/>
          <p:cNvSpPr/>
          <p:nvPr/>
        </p:nvSpPr>
        <p:spPr>
          <a:xfrm>
            <a:off x="3048000" y="469550"/>
            <a:ext cx="3048000" cy="42018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56"/>
          <p:cNvSpPr/>
          <p:nvPr/>
        </p:nvSpPr>
        <p:spPr>
          <a:xfrm>
            <a:off x="6079725" y="469850"/>
            <a:ext cx="3080400" cy="4201800"/>
          </a:xfrm>
          <a:prstGeom prst="rect">
            <a:avLst/>
          </a:prstGeom>
          <a:solidFill>
            <a:srgbClr val="3778B3">
              <a:alpha val="5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56"/>
          <p:cNvSpPr txBox="1">
            <a:spLocks noGrp="1"/>
          </p:cNvSpPr>
          <p:nvPr>
            <p:ph type="subTitle" idx="1"/>
          </p:nvPr>
        </p:nvSpPr>
        <p:spPr>
          <a:xfrm>
            <a:off x="711275" y="3652875"/>
            <a:ext cx="18813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Aside from a spike of 18 to 20 year olds, the frequencies are mostly consistent. </a:t>
            </a:r>
            <a:endParaRPr dirty="0"/>
          </a:p>
        </p:txBody>
      </p:sp>
      <p:sp>
        <p:nvSpPr>
          <p:cNvPr id="435" name="Google Shape;435;p56"/>
          <p:cNvSpPr txBox="1">
            <a:spLocks noGrp="1"/>
          </p:cNvSpPr>
          <p:nvPr>
            <p:ph type="subTitle" idx="3"/>
          </p:nvPr>
        </p:nvSpPr>
        <p:spPr>
          <a:xfrm>
            <a:off x="3107458" y="3485448"/>
            <a:ext cx="299724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As customers turn 65, they ‘age out’ and transfer to government coverage, so it is important to replace every exiting customer with at least one new customer to maintain current customer base. </a:t>
            </a:r>
            <a:endParaRPr dirty="0"/>
          </a:p>
        </p:txBody>
      </p:sp>
      <p:sp>
        <p:nvSpPr>
          <p:cNvPr id="436" name="Google Shape;436;p56"/>
          <p:cNvSpPr txBox="1">
            <a:spLocks noGrp="1"/>
          </p:cNvSpPr>
          <p:nvPr>
            <p:ph type="ctrTitle"/>
          </p:nvPr>
        </p:nvSpPr>
        <p:spPr>
          <a:xfrm>
            <a:off x="3635874" y="1931231"/>
            <a:ext cx="2356047" cy="2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Mean: 39.22 years</a:t>
            </a:r>
            <a:endParaRPr dirty="0"/>
          </a:p>
        </p:txBody>
      </p:sp>
      <p:sp>
        <p:nvSpPr>
          <p:cNvPr id="437" name="Google Shape;437;p56"/>
          <p:cNvSpPr txBox="1">
            <a:spLocks noGrp="1"/>
          </p:cNvSpPr>
          <p:nvPr>
            <p:ph type="ctrTitle" idx="2"/>
          </p:nvPr>
        </p:nvSpPr>
        <p:spPr>
          <a:xfrm>
            <a:off x="3618273" y="1489281"/>
            <a:ext cx="2493900" cy="2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Range: 18 to 64 years</a:t>
            </a:r>
            <a:endParaRPr dirty="0"/>
          </a:p>
        </p:txBody>
      </p:sp>
      <p:sp>
        <p:nvSpPr>
          <p:cNvPr id="438" name="Google Shape;438;p56"/>
          <p:cNvSpPr txBox="1">
            <a:spLocks noGrp="1"/>
          </p:cNvSpPr>
          <p:nvPr>
            <p:ph type="ctrTitle" idx="4"/>
          </p:nvPr>
        </p:nvSpPr>
        <p:spPr>
          <a:xfrm>
            <a:off x="3635875" y="2369388"/>
            <a:ext cx="1881300" cy="2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 18 years</a:t>
            </a:r>
            <a:endParaRPr dirty="0"/>
          </a:p>
        </p:txBody>
      </p:sp>
      <p:sp>
        <p:nvSpPr>
          <p:cNvPr id="439" name="Google Shape;439;p56"/>
          <p:cNvSpPr txBox="1">
            <a:spLocks noGrp="1"/>
          </p:cNvSpPr>
          <p:nvPr>
            <p:ph type="subTitle" idx="5"/>
          </p:nvPr>
        </p:nvSpPr>
        <p:spPr>
          <a:xfrm>
            <a:off x="6533948" y="3652875"/>
            <a:ext cx="18813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All of the ages fall within the four quantiles and there are no outliers</a:t>
            </a:r>
            <a:endParaRPr dirty="0"/>
          </a:p>
        </p:txBody>
      </p:sp>
      <p:sp>
        <p:nvSpPr>
          <p:cNvPr id="440" name="Google Shape;440;p56"/>
          <p:cNvSpPr txBox="1">
            <a:spLocks noGrp="1"/>
          </p:cNvSpPr>
          <p:nvPr>
            <p:ph type="ctrTitle" idx="6"/>
          </p:nvPr>
        </p:nvSpPr>
        <p:spPr>
          <a:xfrm>
            <a:off x="720000" y="8448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AGE</a:t>
            </a:r>
            <a:endParaRPr dirty="0"/>
          </a:p>
        </p:txBody>
      </p:sp>
      <p:pic>
        <p:nvPicPr>
          <p:cNvPr id="3" name="Picture 2" descr="Chart, bar chart, histogram&#10;&#10;Description automatically generated">
            <a:extLst>
              <a:ext uri="{FF2B5EF4-FFF2-40B4-BE49-F238E27FC236}">
                <a16:creationId xmlns:a16="http://schemas.microsoft.com/office/drawing/2014/main" id="{B6444473-793A-40EF-9651-F04E2A830BAF}"/>
              </a:ext>
            </a:extLst>
          </p:cNvPr>
          <p:cNvPicPr>
            <a:picLocks noChangeAspect="1"/>
          </p:cNvPicPr>
          <p:nvPr/>
        </p:nvPicPr>
        <p:blipFill>
          <a:blip r:embed="rId6"/>
          <a:stretch>
            <a:fillRect/>
          </a:stretch>
        </p:blipFill>
        <p:spPr>
          <a:xfrm>
            <a:off x="42035" y="1572462"/>
            <a:ext cx="2937805" cy="1876151"/>
          </a:xfrm>
          <a:prstGeom prst="rect">
            <a:avLst/>
          </a:prstGeom>
        </p:spPr>
      </p:pic>
      <p:pic>
        <p:nvPicPr>
          <p:cNvPr id="18" name="Picture 17">
            <a:extLst>
              <a:ext uri="{FF2B5EF4-FFF2-40B4-BE49-F238E27FC236}">
                <a16:creationId xmlns:a16="http://schemas.microsoft.com/office/drawing/2014/main" id="{A2280C16-05AC-4058-8A9D-66832553872A}"/>
              </a:ext>
            </a:extLst>
          </p:cNvPr>
          <p:cNvPicPr>
            <a:picLocks noChangeAspect="1"/>
          </p:cNvPicPr>
          <p:nvPr/>
        </p:nvPicPr>
        <p:blipFill>
          <a:blip r:embed="rId7"/>
          <a:srcRect/>
          <a:stretch/>
        </p:blipFill>
        <p:spPr>
          <a:xfrm>
            <a:off x="6354117" y="1572461"/>
            <a:ext cx="2557891" cy="1876151"/>
          </a:xfrm>
          <a:prstGeom prst="rect">
            <a:avLst/>
          </a:prstGeom>
        </p:spPr>
      </p:pic>
      <p:sp>
        <p:nvSpPr>
          <p:cNvPr id="19" name="Star: 5 Points 18">
            <a:extLst>
              <a:ext uri="{FF2B5EF4-FFF2-40B4-BE49-F238E27FC236}">
                <a16:creationId xmlns:a16="http://schemas.microsoft.com/office/drawing/2014/main" id="{2BB7879E-44E7-4EBC-AB63-226977C0BF57}"/>
              </a:ext>
            </a:extLst>
          </p:cNvPr>
          <p:cNvSpPr/>
          <p:nvPr/>
        </p:nvSpPr>
        <p:spPr>
          <a:xfrm>
            <a:off x="88528" y="4705977"/>
            <a:ext cx="435780" cy="407628"/>
          </a:xfrm>
          <a:prstGeom prst="star5">
            <a:avLst/>
          </a:prstGeom>
          <a:solidFill>
            <a:srgbClr val="D79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0" name="Google Shape;2646;p62">
            <a:extLst>
              <a:ext uri="{FF2B5EF4-FFF2-40B4-BE49-F238E27FC236}">
                <a16:creationId xmlns:a16="http://schemas.microsoft.com/office/drawing/2014/main" id="{3DAC0CED-3956-42C8-83CF-B07FB80B6544}"/>
              </a:ext>
            </a:extLst>
          </p:cNvPr>
          <p:cNvSpPr txBox="1">
            <a:spLocks/>
          </p:cNvSpPr>
          <p:nvPr/>
        </p:nvSpPr>
        <p:spPr>
          <a:xfrm>
            <a:off x="490996" y="4779974"/>
            <a:ext cx="2374447"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2"/>
                </a:solidFill>
                <a:latin typeface="Arial Black" panose="020B0A04020102020204" pitchFamily="34" charset="0"/>
              </a:rPr>
              <a:t>Key Recommendation</a:t>
            </a:r>
            <a:r>
              <a:rPr lang="en-CA" sz="1200" dirty="0">
                <a:solidFill>
                  <a:schemeClr val="accent2"/>
                </a:solidFill>
                <a:latin typeface="Arial Black" panose="020B0A04020102020204" pitchFamily="34" charset="0"/>
              </a:rPr>
              <a:t>:</a:t>
            </a:r>
            <a:endParaRPr lang="en-CA" sz="1200" dirty="0">
              <a:solidFill>
                <a:srgbClr val="1C949A"/>
              </a:solidFill>
              <a:latin typeface="Arial Black" panose="020B0A04020102020204" pitchFamily="34" charset="0"/>
            </a:endParaRPr>
          </a:p>
        </p:txBody>
      </p:sp>
      <p:sp>
        <p:nvSpPr>
          <p:cNvPr id="21" name="Google Shape;2646;p62">
            <a:extLst>
              <a:ext uri="{FF2B5EF4-FFF2-40B4-BE49-F238E27FC236}">
                <a16:creationId xmlns:a16="http://schemas.microsoft.com/office/drawing/2014/main" id="{635E0C12-5F79-48A4-AF77-FD4BF60CFFBD}"/>
              </a:ext>
            </a:extLst>
          </p:cNvPr>
          <p:cNvSpPr txBox="1">
            <a:spLocks/>
          </p:cNvSpPr>
          <p:nvPr/>
        </p:nvSpPr>
        <p:spPr>
          <a:xfrm>
            <a:off x="2825876" y="4682938"/>
            <a:ext cx="6161816"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accent3"/>
                </a:solidFill>
                <a:latin typeface="+mn-lt"/>
              </a:rPr>
              <a:t>Pay attention to the number of customers who turn 64 each year. Ensure recruitment of new customers is at least equal to departing customers to maintain stability.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0"/>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SEX</a:t>
            </a:r>
            <a:endParaRPr dirty="0"/>
          </a:p>
        </p:txBody>
      </p:sp>
      <p:cxnSp>
        <p:nvCxnSpPr>
          <p:cNvPr id="487" name="Google Shape;487;p60"/>
          <p:cNvCxnSpPr/>
          <p:nvPr/>
        </p:nvCxnSpPr>
        <p:spPr>
          <a:xfrm>
            <a:off x="1356338" y="2424300"/>
            <a:ext cx="2674200" cy="0"/>
          </a:xfrm>
          <a:prstGeom prst="straightConnector1">
            <a:avLst/>
          </a:prstGeom>
          <a:noFill/>
          <a:ln w="28575" cap="flat" cmpd="sng">
            <a:solidFill>
              <a:schemeClr val="accent2"/>
            </a:solidFill>
            <a:prstDash val="solid"/>
            <a:round/>
            <a:headEnd type="none" w="med" len="med"/>
            <a:tailEnd type="none" w="med" len="med"/>
          </a:ln>
        </p:spPr>
      </p:cxnSp>
      <p:grpSp>
        <p:nvGrpSpPr>
          <p:cNvPr id="488" name="Google Shape;488;p60"/>
          <p:cNvGrpSpPr/>
          <p:nvPr/>
        </p:nvGrpSpPr>
        <p:grpSpPr>
          <a:xfrm>
            <a:off x="2335270" y="1579965"/>
            <a:ext cx="295536" cy="334667"/>
            <a:chOff x="-57950750" y="2296300"/>
            <a:chExt cx="279625" cy="316650"/>
          </a:xfrm>
        </p:grpSpPr>
        <p:sp>
          <p:nvSpPr>
            <p:cNvPr id="489" name="Google Shape;489;p60"/>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0" name="Google Shape;490;p60"/>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1" name="Google Shape;491;p60"/>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2" name="Google Shape;492;p60"/>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93" name="Google Shape;493;p60"/>
          <p:cNvGrpSpPr/>
          <p:nvPr/>
        </p:nvGrpSpPr>
        <p:grpSpPr>
          <a:xfrm>
            <a:off x="3919448" y="1579965"/>
            <a:ext cx="337178" cy="336332"/>
            <a:chOff x="-57578225" y="1904075"/>
            <a:chExt cx="319025" cy="318225"/>
          </a:xfrm>
        </p:grpSpPr>
        <p:sp>
          <p:nvSpPr>
            <p:cNvPr id="494" name="Google Shape;494;p60"/>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5" name="Google Shape;495;p60"/>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6" name="Google Shape;496;p60"/>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7" name="Google Shape;497;p60"/>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498" name="Google Shape;498;p60"/>
          <p:cNvCxnSpPr/>
          <p:nvPr/>
        </p:nvCxnSpPr>
        <p:spPr>
          <a:xfrm>
            <a:off x="1356338" y="4319725"/>
            <a:ext cx="2674200" cy="0"/>
          </a:xfrm>
          <a:prstGeom prst="straightConnector1">
            <a:avLst/>
          </a:prstGeom>
          <a:noFill/>
          <a:ln w="28575" cap="flat" cmpd="sng">
            <a:solidFill>
              <a:schemeClr val="accent2"/>
            </a:solidFill>
            <a:prstDash val="solid"/>
            <a:round/>
            <a:headEnd type="none" w="med" len="med"/>
            <a:tailEnd type="none" w="med" len="med"/>
          </a:ln>
        </p:spPr>
      </p:cxnSp>
      <p:cxnSp>
        <p:nvCxnSpPr>
          <p:cNvPr id="499" name="Google Shape;499;p60"/>
          <p:cNvCxnSpPr/>
          <p:nvPr/>
        </p:nvCxnSpPr>
        <p:spPr>
          <a:xfrm>
            <a:off x="5219538" y="2414363"/>
            <a:ext cx="2674200" cy="0"/>
          </a:xfrm>
          <a:prstGeom prst="straightConnector1">
            <a:avLst/>
          </a:prstGeom>
          <a:noFill/>
          <a:ln w="28575" cap="flat" cmpd="sng">
            <a:solidFill>
              <a:schemeClr val="accent2"/>
            </a:solidFill>
            <a:prstDash val="solid"/>
            <a:round/>
            <a:headEnd type="none" w="med" len="med"/>
            <a:tailEnd type="none" w="med" len="med"/>
          </a:ln>
        </p:spPr>
      </p:cxnSp>
      <p:sp>
        <p:nvSpPr>
          <p:cNvPr id="500" name="Google Shape;500;p60"/>
          <p:cNvSpPr txBox="1"/>
          <p:nvPr/>
        </p:nvSpPr>
        <p:spPr>
          <a:xfrm>
            <a:off x="2773066" y="1488033"/>
            <a:ext cx="1276500" cy="5439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800" dirty="0">
                <a:solidFill>
                  <a:schemeClr val="accent1"/>
                </a:solidFill>
                <a:latin typeface="Fira Sans Extra Condensed SemiBold"/>
                <a:ea typeface="Fira Sans Extra Condensed SemiBold"/>
                <a:cs typeface="Fira Sans Extra Condensed SemiBold"/>
                <a:sym typeface="Fira Sans Extra Condensed SemiBold"/>
              </a:rPr>
              <a:t>49.51%</a:t>
            </a:r>
            <a:endParaRPr sz="2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01" name="Google Shape;501;p60"/>
          <p:cNvSpPr txBox="1"/>
          <p:nvPr/>
        </p:nvSpPr>
        <p:spPr>
          <a:xfrm>
            <a:off x="1212045" y="1495105"/>
            <a:ext cx="1276500" cy="5439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800" dirty="0">
                <a:solidFill>
                  <a:schemeClr val="accent1"/>
                </a:solidFill>
                <a:latin typeface="Fira Sans Extra Condensed SemiBold"/>
                <a:ea typeface="Fira Sans Extra Condensed SemiBold"/>
                <a:cs typeface="Fira Sans Extra Condensed SemiBold"/>
                <a:sym typeface="Fira Sans Extra Condensed SemiBold"/>
              </a:rPr>
              <a:t>50.49%</a:t>
            </a:r>
            <a:endParaRPr sz="28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03" name="Google Shape;503;p60"/>
          <p:cNvSpPr txBox="1"/>
          <p:nvPr/>
        </p:nvSpPr>
        <p:spPr>
          <a:xfrm>
            <a:off x="6472584" y="1760747"/>
            <a:ext cx="26010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800" dirty="0">
                <a:solidFill>
                  <a:schemeClr val="accent2"/>
                </a:solidFill>
                <a:latin typeface="Fira Sans Extra Condensed"/>
                <a:ea typeface="Fira Sans Extra Condensed"/>
                <a:cs typeface="Fira Sans Extra Condensed"/>
                <a:sym typeface="Fira Sans Extra Condensed"/>
              </a:rPr>
              <a:t>675</a:t>
            </a:r>
            <a:endParaRPr sz="2800" dirty="0">
              <a:solidFill>
                <a:schemeClr val="accent2"/>
              </a:solidFill>
              <a:latin typeface="Fira Sans Extra Condensed"/>
              <a:ea typeface="Fira Sans Extra Condensed"/>
              <a:cs typeface="Fira Sans Extra Condensed"/>
              <a:sym typeface="Fira Sans Extra Condensed"/>
            </a:endParaRPr>
          </a:p>
        </p:txBody>
      </p:sp>
      <p:sp>
        <p:nvSpPr>
          <p:cNvPr id="505" name="Google Shape;505;p60"/>
          <p:cNvSpPr txBox="1"/>
          <p:nvPr/>
        </p:nvSpPr>
        <p:spPr>
          <a:xfrm>
            <a:off x="5226400" y="1488795"/>
            <a:ext cx="2308500" cy="5409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800" dirty="0">
                <a:solidFill>
                  <a:schemeClr val="accent1"/>
                </a:solidFill>
                <a:latin typeface="Fira Sans Extra Condensed SemiBold"/>
                <a:ea typeface="Fira Sans Extra Condensed SemiBold"/>
                <a:cs typeface="Fira Sans Extra Condensed SemiBold"/>
                <a:sym typeface="Fira Sans Extra Condensed SemiBold"/>
              </a:rPr>
              <a:t>Male:</a:t>
            </a:r>
            <a:r>
              <a:rPr lang="en" sz="3600" dirty="0">
                <a:solidFill>
                  <a:schemeClr val="accent1"/>
                </a:solidFill>
                <a:latin typeface="Fira Sans Extra Condensed SemiBold"/>
                <a:ea typeface="Fira Sans Extra Condensed SemiBold"/>
                <a:cs typeface="Fira Sans Extra Condensed SemiBold"/>
                <a:sym typeface="Fira Sans Extra Condensed SemiBold"/>
              </a:rPr>
              <a:t> </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517" name="Google Shape;517;p60"/>
          <p:cNvSpPr txBox="1"/>
          <p:nvPr/>
        </p:nvSpPr>
        <p:spPr>
          <a:xfrm>
            <a:off x="1356338" y="2037538"/>
            <a:ext cx="26010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dirty="0">
                <a:solidFill>
                  <a:schemeClr val="accent2"/>
                </a:solidFill>
                <a:latin typeface="Fira Sans Extra Condensed"/>
                <a:ea typeface="Fira Sans Extra Condensed"/>
                <a:cs typeface="Fira Sans Extra Condensed"/>
                <a:sym typeface="Fira Sans Extra Condensed"/>
              </a:rPr>
              <a:t>GENDER</a:t>
            </a:r>
            <a:endParaRPr dirty="0">
              <a:solidFill>
                <a:schemeClr val="accent2"/>
              </a:solidFill>
              <a:latin typeface="Fira Sans Extra Condensed"/>
              <a:ea typeface="Fira Sans Extra Condensed"/>
              <a:cs typeface="Fira Sans Extra Condensed"/>
              <a:sym typeface="Fira Sans Extra Condensed"/>
            </a:endParaRPr>
          </a:p>
        </p:txBody>
      </p:sp>
      <p:sp>
        <p:nvSpPr>
          <p:cNvPr id="62" name="Google Shape;505;p60">
            <a:extLst>
              <a:ext uri="{FF2B5EF4-FFF2-40B4-BE49-F238E27FC236}">
                <a16:creationId xmlns:a16="http://schemas.microsoft.com/office/drawing/2014/main" id="{388227DA-89C1-4C37-A1F3-46E97A8A6B25}"/>
              </a:ext>
            </a:extLst>
          </p:cNvPr>
          <p:cNvSpPr txBox="1"/>
          <p:nvPr/>
        </p:nvSpPr>
        <p:spPr>
          <a:xfrm>
            <a:off x="5226400" y="1879780"/>
            <a:ext cx="2308500" cy="5409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800" dirty="0">
                <a:solidFill>
                  <a:schemeClr val="accent1"/>
                </a:solidFill>
                <a:latin typeface="Fira Sans Extra Condensed SemiBold"/>
                <a:ea typeface="Fira Sans Extra Condensed SemiBold"/>
                <a:cs typeface="Fira Sans Extra Condensed SemiBold"/>
                <a:sym typeface="Fira Sans Extra Condensed SemiBold"/>
              </a:rPr>
              <a:t>Female:</a:t>
            </a:r>
            <a:r>
              <a:rPr lang="en" sz="3600" dirty="0">
                <a:solidFill>
                  <a:schemeClr val="accent1"/>
                </a:solidFill>
                <a:latin typeface="Fira Sans Extra Condensed SemiBold"/>
                <a:ea typeface="Fira Sans Extra Condensed SemiBold"/>
                <a:cs typeface="Fira Sans Extra Condensed SemiBold"/>
                <a:sym typeface="Fira Sans Extra Condensed SemiBold"/>
              </a:rPr>
              <a:t> </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63" name="Google Shape;503;p60">
            <a:extLst>
              <a:ext uri="{FF2B5EF4-FFF2-40B4-BE49-F238E27FC236}">
                <a16:creationId xmlns:a16="http://schemas.microsoft.com/office/drawing/2014/main" id="{E3C33055-972F-44ED-AE7D-F7BDC21668D8}"/>
              </a:ext>
            </a:extLst>
          </p:cNvPr>
          <p:cNvSpPr txBox="1"/>
          <p:nvPr/>
        </p:nvSpPr>
        <p:spPr>
          <a:xfrm>
            <a:off x="6472584" y="2165643"/>
            <a:ext cx="26010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800" dirty="0">
                <a:solidFill>
                  <a:schemeClr val="accent2"/>
                </a:solidFill>
                <a:latin typeface="Fira Sans Extra Condensed"/>
                <a:ea typeface="Fira Sans Extra Condensed"/>
                <a:cs typeface="Fira Sans Extra Condensed"/>
                <a:sym typeface="Fira Sans Extra Condensed"/>
              </a:rPr>
              <a:t>662</a:t>
            </a:r>
            <a:endParaRPr sz="2800" dirty="0">
              <a:solidFill>
                <a:schemeClr val="accent2"/>
              </a:solidFill>
              <a:latin typeface="Fira Sans Extra Condensed"/>
              <a:ea typeface="Fira Sans Extra Condensed"/>
              <a:cs typeface="Fira Sans Extra Condensed"/>
              <a:sym typeface="Fira Sans Extra Condensed"/>
            </a:endParaRPr>
          </a:p>
        </p:txBody>
      </p:sp>
      <p:graphicFrame>
        <p:nvGraphicFramePr>
          <p:cNvPr id="9" name="Chart 8">
            <a:extLst>
              <a:ext uri="{FF2B5EF4-FFF2-40B4-BE49-F238E27FC236}">
                <a16:creationId xmlns:a16="http://schemas.microsoft.com/office/drawing/2014/main" id="{CDE56ED3-5475-4996-9A13-E4A2218D7E34}"/>
              </a:ext>
            </a:extLst>
          </p:cNvPr>
          <p:cNvGraphicFramePr/>
          <p:nvPr>
            <p:extLst>
              <p:ext uri="{D42A27DB-BD31-4B8C-83A1-F6EECF244321}">
                <p14:modId xmlns:p14="http://schemas.microsoft.com/office/powerpoint/2010/main" val="2601046485"/>
              </p:ext>
            </p:extLst>
          </p:nvPr>
        </p:nvGraphicFramePr>
        <p:xfrm>
          <a:off x="1299179" y="2382730"/>
          <a:ext cx="2674200" cy="2252077"/>
        </p:xfrm>
        <a:graphic>
          <a:graphicData uri="http://schemas.openxmlformats.org/drawingml/2006/chart">
            <c:chart xmlns:c="http://schemas.openxmlformats.org/drawingml/2006/chart" xmlns:r="http://schemas.openxmlformats.org/officeDocument/2006/relationships" r:id="rId3"/>
          </a:graphicData>
        </a:graphic>
      </p:graphicFrame>
      <p:sp>
        <p:nvSpPr>
          <p:cNvPr id="48" name="Google Shape;434;p56">
            <a:extLst>
              <a:ext uri="{FF2B5EF4-FFF2-40B4-BE49-F238E27FC236}">
                <a16:creationId xmlns:a16="http://schemas.microsoft.com/office/drawing/2014/main" id="{5A5F4788-E4A9-4857-AF83-367D0AA9661F}"/>
              </a:ext>
            </a:extLst>
          </p:cNvPr>
          <p:cNvSpPr txBox="1">
            <a:spLocks/>
          </p:cNvSpPr>
          <p:nvPr/>
        </p:nvSpPr>
        <p:spPr>
          <a:xfrm>
            <a:off x="5226400" y="2763011"/>
            <a:ext cx="3104800" cy="177769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solidFill>
                  <a:schemeClr val="accent2"/>
                </a:solidFill>
              </a:rPr>
              <a:t>Male and female customers occur with near equal frequency. For Axis Insurance to be a socially responsible corporation, ensure, when all other factors are equal, there is no disparity between premiums charged or claims paid out between the different genders.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56"/>
          <p:cNvPicPr preferRelativeResize="0"/>
          <p:nvPr/>
        </p:nvPicPr>
        <p:blipFill rotWithShape="1">
          <a:blip r:embed="rId3">
            <a:alphaModFix/>
          </a:blip>
          <a:srcRect l="33606" r="25450"/>
          <a:stretch/>
        </p:blipFill>
        <p:spPr>
          <a:xfrm>
            <a:off x="6095925" y="469550"/>
            <a:ext cx="3048000" cy="4201899"/>
          </a:xfrm>
          <a:prstGeom prst="rect">
            <a:avLst/>
          </a:prstGeom>
          <a:noFill/>
          <a:ln>
            <a:noFill/>
          </a:ln>
        </p:spPr>
      </p:pic>
      <p:pic>
        <p:nvPicPr>
          <p:cNvPr id="428" name="Google Shape;428;p56"/>
          <p:cNvPicPr preferRelativeResize="0"/>
          <p:nvPr/>
        </p:nvPicPr>
        <p:blipFill rotWithShape="1">
          <a:blip r:embed="rId4">
            <a:alphaModFix/>
          </a:blip>
          <a:srcRect l="-36" r="59093"/>
          <a:stretch/>
        </p:blipFill>
        <p:spPr>
          <a:xfrm>
            <a:off x="3039275" y="469700"/>
            <a:ext cx="3056698" cy="4201899"/>
          </a:xfrm>
          <a:prstGeom prst="rect">
            <a:avLst/>
          </a:prstGeom>
          <a:noFill/>
          <a:ln>
            <a:noFill/>
          </a:ln>
        </p:spPr>
      </p:pic>
      <p:pic>
        <p:nvPicPr>
          <p:cNvPr id="429" name="Google Shape;429;p56"/>
          <p:cNvPicPr preferRelativeResize="0"/>
          <p:nvPr/>
        </p:nvPicPr>
        <p:blipFill rotWithShape="1">
          <a:blip r:embed="rId5">
            <a:alphaModFix/>
          </a:blip>
          <a:srcRect l="46859" r="12197"/>
          <a:stretch/>
        </p:blipFill>
        <p:spPr>
          <a:xfrm>
            <a:off x="-8675" y="469700"/>
            <a:ext cx="3056698" cy="4201899"/>
          </a:xfrm>
          <a:prstGeom prst="rect">
            <a:avLst/>
          </a:prstGeom>
          <a:noFill/>
          <a:ln>
            <a:noFill/>
          </a:ln>
        </p:spPr>
      </p:pic>
      <p:sp>
        <p:nvSpPr>
          <p:cNvPr id="430" name="Google Shape;430;p56"/>
          <p:cNvSpPr/>
          <p:nvPr/>
        </p:nvSpPr>
        <p:spPr>
          <a:xfrm flipH="1">
            <a:off x="475" y="469700"/>
            <a:ext cx="9144000" cy="42018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56"/>
          <p:cNvSpPr/>
          <p:nvPr/>
        </p:nvSpPr>
        <p:spPr>
          <a:xfrm>
            <a:off x="-8675" y="469550"/>
            <a:ext cx="3056700" cy="42018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56"/>
          <p:cNvSpPr/>
          <p:nvPr/>
        </p:nvSpPr>
        <p:spPr>
          <a:xfrm>
            <a:off x="3048000" y="469550"/>
            <a:ext cx="3048000" cy="42018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56"/>
          <p:cNvSpPr/>
          <p:nvPr/>
        </p:nvSpPr>
        <p:spPr>
          <a:xfrm>
            <a:off x="6079725" y="469850"/>
            <a:ext cx="3080400" cy="4201800"/>
          </a:xfrm>
          <a:prstGeom prst="rect">
            <a:avLst/>
          </a:prstGeom>
          <a:solidFill>
            <a:srgbClr val="3778B3">
              <a:alpha val="5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56"/>
          <p:cNvSpPr txBox="1">
            <a:spLocks noGrp="1"/>
          </p:cNvSpPr>
          <p:nvPr>
            <p:ph type="subTitle" idx="1"/>
          </p:nvPr>
        </p:nvSpPr>
        <p:spPr>
          <a:xfrm>
            <a:off x="185854" y="3652875"/>
            <a:ext cx="2775828"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The data for BMI appears to follow a normal distribution, centered close to the average (30.66).  </a:t>
            </a:r>
            <a:endParaRPr dirty="0"/>
          </a:p>
        </p:txBody>
      </p:sp>
      <p:sp>
        <p:nvSpPr>
          <p:cNvPr id="435" name="Google Shape;435;p56"/>
          <p:cNvSpPr txBox="1">
            <a:spLocks noGrp="1"/>
          </p:cNvSpPr>
          <p:nvPr>
            <p:ph type="subTitle" idx="3"/>
          </p:nvPr>
        </p:nvSpPr>
        <p:spPr>
          <a:xfrm>
            <a:off x="3057827" y="2929970"/>
            <a:ext cx="2999302" cy="16002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b="1" dirty="0"/>
              <a:t>Body Mass Index (BMI) </a:t>
            </a:r>
            <a:r>
              <a:rPr lang="en-US" dirty="0"/>
              <a:t>is a person’s weight in kilograms divided by the square of height in meters. A high BMI can be an indicator of high body fatness.</a:t>
            </a:r>
            <a:r>
              <a:rPr lang="en-CA" baseline="30000" dirty="0">
                <a:effectLst/>
                <a:latin typeface="Calibri" panose="020F0502020204030204" pitchFamily="34" charset="0"/>
                <a:ea typeface="Calibri" panose="020F0502020204030204" pitchFamily="34" charset="0"/>
                <a:cs typeface="Times New Roman" panose="02020603050405020304" pitchFamily="18" charset="0"/>
              </a:rPr>
              <a:t>1</a:t>
            </a:r>
          </a:p>
          <a:p>
            <a:pPr marL="0" lvl="0" indent="0" algn="l" rtl="0">
              <a:spcBef>
                <a:spcPts val="0"/>
              </a:spcBef>
              <a:spcAft>
                <a:spcPts val="0"/>
              </a:spcAft>
              <a:buClr>
                <a:schemeClr val="dk1"/>
              </a:buClr>
              <a:buSzPts val="1100"/>
              <a:buFont typeface="Arial"/>
              <a:buNone/>
            </a:pPr>
            <a:endParaRPr lang="en-CA" baseline="30000" dirty="0">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r>
              <a:rPr lang="en-US" dirty="0"/>
              <a:t>Average BMI is significantly above Axis’ stated ideal range of 18.5 to 24.9.</a:t>
            </a:r>
            <a:endParaRPr lang="en-CA" baseline="30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36" name="Google Shape;436;p56"/>
          <p:cNvSpPr txBox="1">
            <a:spLocks noGrp="1"/>
          </p:cNvSpPr>
          <p:nvPr>
            <p:ph type="ctrTitle"/>
          </p:nvPr>
        </p:nvSpPr>
        <p:spPr>
          <a:xfrm>
            <a:off x="3635874" y="1931231"/>
            <a:ext cx="2356047" cy="2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Max: 53.13</a:t>
            </a:r>
            <a:endParaRPr dirty="0"/>
          </a:p>
        </p:txBody>
      </p:sp>
      <p:sp>
        <p:nvSpPr>
          <p:cNvPr id="437" name="Google Shape;437;p56"/>
          <p:cNvSpPr txBox="1">
            <a:spLocks noGrp="1"/>
          </p:cNvSpPr>
          <p:nvPr>
            <p:ph type="ctrTitle" idx="2"/>
          </p:nvPr>
        </p:nvSpPr>
        <p:spPr>
          <a:xfrm>
            <a:off x="3618273" y="1489281"/>
            <a:ext cx="2493900" cy="2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Min: 15.96</a:t>
            </a:r>
            <a:endParaRPr dirty="0"/>
          </a:p>
        </p:txBody>
      </p:sp>
      <p:sp>
        <p:nvSpPr>
          <p:cNvPr id="438" name="Google Shape;438;p56"/>
          <p:cNvSpPr txBox="1">
            <a:spLocks noGrp="1"/>
          </p:cNvSpPr>
          <p:nvPr>
            <p:ph type="ctrTitle" idx="4"/>
          </p:nvPr>
        </p:nvSpPr>
        <p:spPr>
          <a:xfrm>
            <a:off x="3635875" y="2369388"/>
            <a:ext cx="2022102" cy="2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Average: 30.66</a:t>
            </a:r>
            <a:endParaRPr dirty="0"/>
          </a:p>
        </p:txBody>
      </p:sp>
      <p:sp>
        <p:nvSpPr>
          <p:cNvPr id="439" name="Google Shape;439;p56"/>
          <p:cNvSpPr txBox="1">
            <a:spLocks noGrp="1"/>
          </p:cNvSpPr>
          <p:nvPr>
            <p:ph type="subTitle" idx="5"/>
          </p:nvPr>
        </p:nvSpPr>
        <p:spPr>
          <a:xfrm>
            <a:off x="6354117" y="3337932"/>
            <a:ext cx="2773155" cy="121344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The above graphic, from CDC, shows that the mean of Axis’s customers is in the ‘obese’ range. </a:t>
            </a:r>
            <a:endParaRPr dirty="0"/>
          </a:p>
        </p:txBody>
      </p:sp>
      <p:sp>
        <p:nvSpPr>
          <p:cNvPr id="440" name="Google Shape;440;p56"/>
          <p:cNvSpPr txBox="1">
            <a:spLocks noGrp="1"/>
          </p:cNvSpPr>
          <p:nvPr>
            <p:ph type="ctrTitle" idx="6"/>
          </p:nvPr>
        </p:nvSpPr>
        <p:spPr>
          <a:xfrm>
            <a:off x="720000" y="8448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BMI</a:t>
            </a:r>
            <a:endParaRPr dirty="0"/>
          </a:p>
        </p:txBody>
      </p:sp>
      <p:pic>
        <p:nvPicPr>
          <p:cNvPr id="3" name="Picture 2">
            <a:extLst>
              <a:ext uri="{FF2B5EF4-FFF2-40B4-BE49-F238E27FC236}">
                <a16:creationId xmlns:a16="http://schemas.microsoft.com/office/drawing/2014/main" id="{B6444473-793A-40EF-9651-F04E2A830BAF}"/>
              </a:ext>
            </a:extLst>
          </p:cNvPr>
          <p:cNvPicPr>
            <a:picLocks noChangeAspect="1"/>
          </p:cNvPicPr>
          <p:nvPr/>
        </p:nvPicPr>
        <p:blipFill>
          <a:blip r:embed="rId6"/>
          <a:srcRect/>
          <a:stretch/>
        </p:blipFill>
        <p:spPr>
          <a:xfrm>
            <a:off x="60193" y="1572462"/>
            <a:ext cx="2901489" cy="1876151"/>
          </a:xfrm>
          <a:prstGeom prst="rect">
            <a:avLst/>
          </a:prstGeom>
        </p:spPr>
      </p:pic>
      <p:pic>
        <p:nvPicPr>
          <p:cNvPr id="18" name="Picture 17">
            <a:extLst>
              <a:ext uri="{FF2B5EF4-FFF2-40B4-BE49-F238E27FC236}">
                <a16:creationId xmlns:a16="http://schemas.microsoft.com/office/drawing/2014/main" id="{A2280C16-05AC-4058-8A9D-66832553872A}"/>
              </a:ext>
            </a:extLst>
          </p:cNvPr>
          <p:cNvPicPr>
            <a:picLocks noChangeAspect="1"/>
          </p:cNvPicPr>
          <p:nvPr/>
        </p:nvPicPr>
        <p:blipFill>
          <a:blip r:embed="rId7"/>
          <a:srcRect/>
          <a:stretch/>
        </p:blipFill>
        <p:spPr>
          <a:xfrm>
            <a:off x="6354117" y="1839090"/>
            <a:ext cx="2557891" cy="1342892"/>
          </a:xfrm>
          <a:prstGeom prst="rect">
            <a:avLst/>
          </a:prstGeom>
        </p:spPr>
      </p:pic>
      <p:sp>
        <p:nvSpPr>
          <p:cNvPr id="2" name="TextBox 1">
            <a:extLst>
              <a:ext uri="{FF2B5EF4-FFF2-40B4-BE49-F238E27FC236}">
                <a16:creationId xmlns:a16="http://schemas.microsoft.com/office/drawing/2014/main" id="{E3F5B1BE-BEF4-4586-A142-55C1C704E3D7}"/>
              </a:ext>
            </a:extLst>
          </p:cNvPr>
          <p:cNvSpPr txBox="1"/>
          <p:nvPr/>
        </p:nvSpPr>
        <p:spPr>
          <a:xfrm>
            <a:off x="6765073" y="4671350"/>
            <a:ext cx="2456995" cy="615553"/>
          </a:xfrm>
          <a:prstGeom prst="rect">
            <a:avLst/>
          </a:prstGeom>
          <a:noFill/>
        </p:spPr>
        <p:txBody>
          <a:bodyPr wrap="square" rtlCol="0">
            <a:spAutoFit/>
          </a:bodyPr>
          <a:lstStyle/>
          <a:p>
            <a:r>
              <a:rPr lang="en-CA" sz="1000" baseline="300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1</a:t>
            </a:r>
            <a:r>
              <a:rPr lang="en-CA" sz="10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rPr>
              <a:t>Center for Disease Control and Prevention</a:t>
            </a:r>
          </a:p>
          <a:p>
            <a:r>
              <a:rPr lang="en-CA" sz="1000" dirty="0">
                <a:solidFill>
                  <a:schemeClr val="accent2"/>
                </a:solidFill>
                <a:latin typeface="Calibri" panose="020F0502020204030204" pitchFamily="34" charset="0"/>
                <a:ea typeface="Calibri" panose="020F0502020204030204" pitchFamily="34" charset="0"/>
                <a:cs typeface="Times New Roman" panose="02020603050405020304" pitchFamily="18" charset="0"/>
              </a:rPr>
              <a:t>  Body Mass Index from: CDC.gov</a:t>
            </a:r>
            <a:endParaRPr lang="en-CA" sz="1000" dirty="0">
              <a:solidFill>
                <a:schemeClr val="accent2"/>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23" name="Star: 5 Points 22">
            <a:extLst>
              <a:ext uri="{FF2B5EF4-FFF2-40B4-BE49-F238E27FC236}">
                <a16:creationId xmlns:a16="http://schemas.microsoft.com/office/drawing/2014/main" id="{77723850-D48C-4756-86C7-B2747FA89C35}"/>
              </a:ext>
            </a:extLst>
          </p:cNvPr>
          <p:cNvSpPr/>
          <p:nvPr/>
        </p:nvSpPr>
        <p:spPr>
          <a:xfrm>
            <a:off x="88528" y="4705977"/>
            <a:ext cx="435780" cy="407628"/>
          </a:xfrm>
          <a:prstGeom prst="star5">
            <a:avLst/>
          </a:prstGeom>
          <a:solidFill>
            <a:srgbClr val="D79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4" name="Google Shape;2646;p62">
            <a:extLst>
              <a:ext uri="{FF2B5EF4-FFF2-40B4-BE49-F238E27FC236}">
                <a16:creationId xmlns:a16="http://schemas.microsoft.com/office/drawing/2014/main" id="{588D5BB1-CA4E-419F-A6BA-514D6774DC2E}"/>
              </a:ext>
            </a:extLst>
          </p:cNvPr>
          <p:cNvSpPr txBox="1">
            <a:spLocks/>
          </p:cNvSpPr>
          <p:nvPr/>
        </p:nvSpPr>
        <p:spPr>
          <a:xfrm>
            <a:off x="490996" y="4779974"/>
            <a:ext cx="2374447"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2"/>
                </a:solidFill>
                <a:latin typeface="Arial Black" panose="020B0A04020102020204" pitchFamily="34" charset="0"/>
              </a:rPr>
              <a:t>Key Recommendation</a:t>
            </a:r>
            <a:r>
              <a:rPr lang="en-CA" sz="1200" dirty="0">
                <a:solidFill>
                  <a:schemeClr val="accent2"/>
                </a:solidFill>
                <a:latin typeface="Arial Black" panose="020B0A04020102020204" pitchFamily="34" charset="0"/>
              </a:rPr>
              <a:t>:</a:t>
            </a:r>
            <a:endParaRPr lang="en-CA" sz="1200" dirty="0">
              <a:solidFill>
                <a:srgbClr val="1C949A"/>
              </a:solidFill>
              <a:latin typeface="Arial Black" panose="020B0A04020102020204" pitchFamily="34" charset="0"/>
            </a:endParaRPr>
          </a:p>
        </p:txBody>
      </p:sp>
      <p:sp>
        <p:nvSpPr>
          <p:cNvPr id="25" name="Google Shape;2646;p62">
            <a:extLst>
              <a:ext uri="{FF2B5EF4-FFF2-40B4-BE49-F238E27FC236}">
                <a16:creationId xmlns:a16="http://schemas.microsoft.com/office/drawing/2014/main" id="{531BC3CB-DB19-449E-AAE3-9AB704F82CA5}"/>
              </a:ext>
            </a:extLst>
          </p:cNvPr>
          <p:cNvSpPr txBox="1">
            <a:spLocks/>
          </p:cNvSpPr>
          <p:nvPr/>
        </p:nvSpPr>
        <p:spPr>
          <a:xfrm>
            <a:off x="2825876" y="4682938"/>
            <a:ext cx="4471898"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accent3"/>
                </a:solidFill>
                <a:latin typeface="+mn-lt"/>
              </a:rPr>
              <a:t>When targeting new customers, aim for persons with </a:t>
            </a:r>
          </a:p>
          <a:p>
            <a:r>
              <a:rPr lang="en-CA" sz="1200" dirty="0">
                <a:solidFill>
                  <a:schemeClr val="accent3"/>
                </a:solidFill>
                <a:latin typeface="+mn-lt"/>
              </a:rPr>
              <a:t>lower BMIs in an attempt to lower the overall average</a:t>
            </a:r>
          </a:p>
        </p:txBody>
      </p:sp>
    </p:spTree>
    <p:extLst>
      <p:ext uri="{BB962C8B-B14F-4D97-AF65-F5344CB8AC3E}">
        <p14:creationId xmlns:p14="http://schemas.microsoft.com/office/powerpoint/2010/main" val="3483686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0"/>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CHILDREN</a:t>
            </a:r>
            <a:endParaRPr dirty="0"/>
          </a:p>
        </p:txBody>
      </p:sp>
      <p:cxnSp>
        <p:nvCxnSpPr>
          <p:cNvPr id="487" name="Google Shape;487;p60"/>
          <p:cNvCxnSpPr/>
          <p:nvPr/>
        </p:nvCxnSpPr>
        <p:spPr>
          <a:xfrm>
            <a:off x="1356338" y="2424300"/>
            <a:ext cx="2674200" cy="0"/>
          </a:xfrm>
          <a:prstGeom prst="straightConnector1">
            <a:avLst/>
          </a:prstGeom>
          <a:noFill/>
          <a:ln w="28575" cap="flat" cmpd="sng">
            <a:solidFill>
              <a:schemeClr val="accent2"/>
            </a:solidFill>
            <a:prstDash val="solid"/>
            <a:round/>
            <a:headEnd type="none" w="med" len="med"/>
            <a:tailEnd type="none" w="med" len="med"/>
          </a:ln>
        </p:spPr>
      </p:cxnSp>
      <p:cxnSp>
        <p:nvCxnSpPr>
          <p:cNvPr id="498" name="Google Shape;498;p60"/>
          <p:cNvCxnSpPr/>
          <p:nvPr/>
        </p:nvCxnSpPr>
        <p:spPr>
          <a:xfrm>
            <a:off x="1356338" y="4319725"/>
            <a:ext cx="2674200" cy="0"/>
          </a:xfrm>
          <a:prstGeom prst="straightConnector1">
            <a:avLst/>
          </a:prstGeom>
          <a:noFill/>
          <a:ln w="28575" cap="flat" cmpd="sng">
            <a:solidFill>
              <a:schemeClr val="accent2"/>
            </a:solidFill>
            <a:prstDash val="solid"/>
            <a:round/>
            <a:headEnd type="none" w="med" len="med"/>
            <a:tailEnd type="none" w="med" len="med"/>
          </a:ln>
        </p:spPr>
      </p:cxnSp>
      <p:sp>
        <p:nvSpPr>
          <p:cNvPr id="503" name="Google Shape;503;p60"/>
          <p:cNvSpPr txBox="1"/>
          <p:nvPr/>
        </p:nvSpPr>
        <p:spPr>
          <a:xfrm>
            <a:off x="2602522" y="1753434"/>
            <a:ext cx="26010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800" dirty="0">
                <a:solidFill>
                  <a:schemeClr val="accent2"/>
                </a:solidFill>
                <a:latin typeface="Fira Sans Extra Condensed"/>
                <a:ea typeface="Fira Sans Extra Condensed"/>
                <a:cs typeface="Fira Sans Extra Condensed"/>
                <a:sym typeface="Fira Sans Extra Condensed"/>
              </a:rPr>
              <a:t>0 children</a:t>
            </a:r>
            <a:endParaRPr sz="2800" dirty="0">
              <a:solidFill>
                <a:schemeClr val="accent2"/>
              </a:solidFill>
              <a:latin typeface="Fira Sans Extra Condensed"/>
              <a:ea typeface="Fira Sans Extra Condensed"/>
              <a:cs typeface="Fira Sans Extra Condensed"/>
              <a:sym typeface="Fira Sans Extra Condensed"/>
            </a:endParaRPr>
          </a:p>
        </p:txBody>
      </p:sp>
      <p:sp>
        <p:nvSpPr>
          <p:cNvPr id="505" name="Google Shape;505;p60"/>
          <p:cNvSpPr txBox="1"/>
          <p:nvPr/>
        </p:nvSpPr>
        <p:spPr>
          <a:xfrm>
            <a:off x="1356338" y="1481482"/>
            <a:ext cx="2308500" cy="5409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800" dirty="0">
                <a:solidFill>
                  <a:schemeClr val="accent1"/>
                </a:solidFill>
                <a:latin typeface="Fira Sans Extra Condensed SemiBold"/>
                <a:ea typeface="Fira Sans Extra Condensed SemiBold"/>
                <a:cs typeface="Fira Sans Extra Condensed SemiBold"/>
                <a:sym typeface="Fira Sans Extra Condensed SemiBold"/>
              </a:rPr>
              <a:t>Min:</a:t>
            </a:r>
            <a:r>
              <a:rPr lang="en" sz="3600" dirty="0">
                <a:solidFill>
                  <a:schemeClr val="accent1"/>
                </a:solidFill>
                <a:latin typeface="Fira Sans Extra Condensed SemiBold"/>
                <a:ea typeface="Fira Sans Extra Condensed SemiBold"/>
                <a:cs typeface="Fira Sans Extra Condensed SemiBold"/>
                <a:sym typeface="Fira Sans Extra Condensed SemiBold"/>
              </a:rPr>
              <a:t> </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62" name="Google Shape;505;p60">
            <a:extLst>
              <a:ext uri="{FF2B5EF4-FFF2-40B4-BE49-F238E27FC236}">
                <a16:creationId xmlns:a16="http://schemas.microsoft.com/office/drawing/2014/main" id="{388227DA-89C1-4C37-A1F3-46E97A8A6B25}"/>
              </a:ext>
            </a:extLst>
          </p:cNvPr>
          <p:cNvSpPr txBox="1"/>
          <p:nvPr/>
        </p:nvSpPr>
        <p:spPr>
          <a:xfrm>
            <a:off x="1356338" y="1856765"/>
            <a:ext cx="2308500" cy="5409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800" dirty="0">
                <a:solidFill>
                  <a:schemeClr val="accent1"/>
                </a:solidFill>
                <a:latin typeface="Fira Sans Extra Condensed SemiBold"/>
                <a:ea typeface="Fira Sans Extra Condensed SemiBold"/>
                <a:cs typeface="Fira Sans Extra Condensed SemiBold"/>
                <a:sym typeface="Fira Sans Extra Condensed SemiBold"/>
              </a:rPr>
              <a:t>Max:</a:t>
            </a:r>
            <a:r>
              <a:rPr lang="en" sz="3600" dirty="0">
                <a:solidFill>
                  <a:schemeClr val="accent1"/>
                </a:solidFill>
                <a:latin typeface="Fira Sans Extra Condensed SemiBold"/>
                <a:ea typeface="Fira Sans Extra Condensed SemiBold"/>
                <a:cs typeface="Fira Sans Extra Condensed SemiBold"/>
                <a:sym typeface="Fira Sans Extra Condensed SemiBold"/>
              </a:rPr>
              <a:t> </a:t>
            </a:r>
            <a:endParaRPr sz="3600" dirty="0">
              <a:solidFill>
                <a:schemeClr val="accent1"/>
              </a:solidFill>
              <a:latin typeface="Fira Sans Extra Condensed SemiBold"/>
              <a:ea typeface="Fira Sans Extra Condensed SemiBold"/>
              <a:cs typeface="Fira Sans Extra Condensed SemiBold"/>
              <a:sym typeface="Fira Sans Extra Condensed SemiBold"/>
            </a:endParaRPr>
          </a:p>
        </p:txBody>
      </p:sp>
      <p:sp>
        <p:nvSpPr>
          <p:cNvPr id="63" name="Google Shape;503;p60">
            <a:extLst>
              <a:ext uri="{FF2B5EF4-FFF2-40B4-BE49-F238E27FC236}">
                <a16:creationId xmlns:a16="http://schemas.microsoft.com/office/drawing/2014/main" id="{E3C33055-972F-44ED-AE7D-F7BDC21668D8}"/>
              </a:ext>
            </a:extLst>
          </p:cNvPr>
          <p:cNvSpPr txBox="1"/>
          <p:nvPr/>
        </p:nvSpPr>
        <p:spPr>
          <a:xfrm>
            <a:off x="2602522" y="2158330"/>
            <a:ext cx="26010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800" dirty="0">
                <a:solidFill>
                  <a:schemeClr val="accent2"/>
                </a:solidFill>
                <a:latin typeface="Fira Sans Extra Condensed"/>
                <a:ea typeface="Fira Sans Extra Condensed"/>
                <a:cs typeface="Fira Sans Extra Condensed"/>
                <a:sym typeface="Fira Sans Extra Condensed"/>
              </a:rPr>
              <a:t>5 children</a:t>
            </a:r>
            <a:endParaRPr sz="2800" dirty="0">
              <a:solidFill>
                <a:schemeClr val="accent2"/>
              </a:solidFill>
              <a:latin typeface="Fira Sans Extra Condensed"/>
              <a:ea typeface="Fira Sans Extra Condensed"/>
              <a:cs typeface="Fira Sans Extra Condensed"/>
              <a:sym typeface="Fira Sans Extra Condensed"/>
            </a:endParaRPr>
          </a:p>
        </p:txBody>
      </p:sp>
      <p:graphicFrame>
        <p:nvGraphicFramePr>
          <p:cNvPr id="50" name="Chart 49">
            <a:extLst>
              <a:ext uri="{FF2B5EF4-FFF2-40B4-BE49-F238E27FC236}">
                <a16:creationId xmlns:a16="http://schemas.microsoft.com/office/drawing/2014/main" id="{26582E2F-13D7-4E49-B6D0-CBEAD6C3AC44}"/>
              </a:ext>
            </a:extLst>
          </p:cNvPr>
          <p:cNvGraphicFramePr/>
          <p:nvPr>
            <p:extLst>
              <p:ext uri="{D42A27DB-BD31-4B8C-83A1-F6EECF244321}">
                <p14:modId xmlns:p14="http://schemas.microsoft.com/office/powerpoint/2010/main" val="2387260441"/>
              </p:ext>
            </p:extLst>
          </p:nvPr>
        </p:nvGraphicFramePr>
        <p:xfrm>
          <a:off x="5061520" y="780588"/>
          <a:ext cx="2674200" cy="1826932"/>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descr="Chart, histogram&#10;&#10;Description automatically generated">
            <a:extLst>
              <a:ext uri="{FF2B5EF4-FFF2-40B4-BE49-F238E27FC236}">
                <a16:creationId xmlns:a16="http://schemas.microsoft.com/office/drawing/2014/main" id="{60F10CBD-9FB2-43B9-8EDE-ED46A454DFCC}"/>
              </a:ext>
            </a:extLst>
          </p:cNvPr>
          <p:cNvPicPr>
            <a:picLocks noChangeAspect="1"/>
          </p:cNvPicPr>
          <p:nvPr/>
        </p:nvPicPr>
        <p:blipFill>
          <a:blip r:embed="rId4"/>
          <a:stretch>
            <a:fillRect/>
          </a:stretch>
        </p:blipFill>
        <p:spPr>
          <a:xfrm>
            <a:off x="5061520" y="2607520"/>
            <a:ext cx="2871322" cy="2088234"/>
          </a:xfrm>
          <a:prstGeom prst="rect">
            <a:avLst/>
          </a:prstGeom>
        </p:spPr>
      </p:pic>
      <p:cxnSp>
        <p:nvCxnSpPr>
          <p:cNvPr id="44" name="Google Shape;487;p60">
            <a:extLst>
              <a:ext uri="{FF2B5EF4-FFF2-40B4-BE49-F238E27FC236}">
                <a16:creationId xmlns:a16="http://schemas.microsoft.com/office/drawing/2014/main" id="{E8F90790-9C98-4073-A943-5DC4662C2FBD}"/>
              </a:ext>
            </a:extLst>
          </p:cNvPr>
          <p:cNvCxnSpPr/>
          <p:nvPr/>
        </p:nvCxnSpPr>
        <p:spPr>
          <a:xfrm>
            <a:off x="5203522" y="2424300"/>
            <a:ext cx="2674200" cy="0"/>
          </a:xfrm>
          <a:prstGeom prst="straightConnector1">
            <a:avLst/>
          </a:prstGeom>
          <a:noFill/>
          <a:ln w="28575" cap="flat" cmpd="sng">
            <a:solidFill>
              <a:schemeClr val="accent2"/>
            </a:solidFill>
            <a:prstDash val="solid"/>
            <a:round/>
            <a:headEnd type="none" w="med" len="med"/>
            <a:tailEnd type="none" w="med" len="med"/>
          </a:ln>
        </p:spPr>
      </p:cxnSp>
      <p:sp>
        <p:nvSpPr>
          <p:cNvPr id="45" name="Google Shape;434;p56">
            <a:extLst>
              <a:ext uri="{FF2B5EF4-FFF2-40B4-BE49-F238E27FC236}">
                <a16:creationId xmlns:a16="http://schemas.microsoft.com/office/drawing/2014/main" id="{929A904D-1FC4-44C4-B9AA-0451DF44961F}"/>
              </a:ext>
            </a:extLst>
          </p:cNvPr>
          <p:cNvSpPr txBox="1">
            <a:spLocks/>
          </p:cNvSpPr>
          <p:nvPr/>
        </p:nvSpPr>
        <p:spPr>
          <a:xfrm>
            <a:off x="1356337" y="2671868"/>
            <a:ext cx="2726144" cy="15061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solidFill>
                  <a:schemeClr val="accent2"/>
                </a:solidFill>
              </a:rPr>
              <a:t>Both charts to the right highlight that most customers have 2 or fewer children.  The average is 1.09 children per customer. The mode is 0 children; 42.8% of customers have no children. </a:t>
            </a:r>
          </a:p>
        </p:txBody>
      </p:sp>
    </p:spTree>
    <p:extLst>
      <p:ext uri="{BB962C8B-B14F-4D97-AF65-F5344CB8AC3E}">
        <p14:creationId xmlns:p14="http://schemas.microsoft.com/office/powerpoint/2010/main" val="45137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56"/>
          <p:cNvPicPr preferRelativeResize="0"/>
          <p:nvPr/>
        </p:nvPicPr>
        <p:blipFill rotWithShape="1">
          <a:blip r:embed="rId3">
            <a:alphaModFix/>
          </a:blip>
          <a:srcRect l="33606" r="25450"/>
          <a:stretch/>
        </p:blipFill>
        <p:spPr>
          <a:xfrm>
            <a:off x="6095925" y="469550"/>
            <a:ext cx="3048000" cy="4201899"/>
          </a:xfrm>
          <a:prstGeom prst="rect">
            <a:avLst/>
          </a:prstGeom>
          <a:noFill/>
          <a:ln>
            <a:noFill/>
          </a:ln>
        </p:spPr>
      </p:pic>
      <p:pic>
        <p:nvPicPr>
          <p:cNvPr id="428" name="Google Shape;428;p56"/>
          <p:cNvPicPr preferRelativeResize="0"/>
          <p:nvPr/>
        </p:nvPicPr>
        <p:blipFill rotWithShape="1">
          <a:blip r:embed="rId4">
            <a:alphaModFix/>
          </a:blip>
          <a:srcRect l="-36" r="59093"/>
          <a:stretch/>
        </p:blipFill>
        <p:spPr>
          <a:xfrm>
            <a:off x="3039275" y="469700"/>
            <a:ext cx="3056698" cy="4201899"/>
          </a:xfrm>
          <a:prstGeom prst="rect">
            <a:avLst/>
          </a:prstGeom>
          <a:noFill/>
          <a:ln>
            <a:noFill/>
          </a:ln>
        </p:spPr>
      </p:pic>
      <p:pic>
        <p:nvPicPr>
          <p:cNvPr id="429" name="Google Shape;429;p56"/>
          <p:cNvPicPr preferRelativeResize="0"/>
          <p:nvPr/>
        </p:nvPicPr>
        <p:blipFill rotWithShape="1">
          <a:blip r:embed="rId5">
            <a:alphaModFix/>
          </a:blip>
          <a:srcRect l="46859" r="12197"/>
          <a:stretch/>
        </p:blipFill>
        <p:spPr>
          <a:xfrm>
            <a:off x="-8675" y="469700"/>
            <a:ext cx="3056698" cy="4201899"/>
          </a:xfrm>
          <a:prstGeom prst="rect">
            <a:avLst/>
          </a:prstGeom>
          <a:noFill/>
          <a:ln>
            <a:noFill/>
          </a:ln>
        </p:spPr>
      </p:pic>
      <p:sp>
        <p:nvSpPr>
          <p:cNvPr id="430" name="Google Shape;430;p56"/>
          <p:cNvSpPr/>
          <p:nvPr/>
        </p:nvSpPr>
        <p:spPr>
          <a:xfrm flipH="1">
            <a:off x="475" y="469700"/>
            <a:ext cx="9144000" cy="42018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56"/>
          <p:cNvSpPr/>
          <p:nvPr/>
        </p:nvSpPr>
        <p:spPr>
          <a:xfrm>
            <a:off x="-8675" y="469550"/>
            <a:ext cx="3056700" cy="42018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56"/>
          <p:cNvSpPr/>
          <p:nvPr/>
        </p:nvSpPr>
        <p:spPr>
          <a:xfrm>
            <a:off x="3048000" y="469550"/>
            <a:ext cx="3048000" cy="42018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56"/>
          <p:cNvSpPr/>
          <p:nvPr/>
        </p:nvSpPr>
        <p:spPr>
          <a:xfrm>
            <a:off x="6079725" y="469850"/>
            <a:ext cx="3080400" cy="4201800"/>
          </a:xfrm>
          <a:prstGeom prst="rect">
            <a:avLst/>
          </a:prstGeom>
          <a:solidFill>
            <a:srgbClr val="3778B3">
              <a:alpha val="5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56"/>
          <p:cNvSpPr txBox="1">
            <a:spLocks noGrp="1"/>
          </p:cNvSpPr>
          <p:nvPr>
            <p:ph type="subTitle" idx="1"/>
          </p:nvPr>
        </p:nvSpPr>
        <p:spPr>
          <a:xfrm>
            <a:off x="-24877" y="3479906"/>
            <a:ext cx="2883196" cy="8985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bg1"/>
              </a:buClr>
              <a:buSzPct val="100000"/>
              <a:buFont typeface="Arial" panose="020B0604020202020204" pitchFamily="34" charset="0"/>
              <a:buChar char="•"/>
            </a:pPr>
            <a:r>
              <a:rPr lang="en" dirty="0"/>
              <a:t>274 customers smoke</a:t>
            </a:r>
          </a:p>
          <a:p>
            <a:pPr marL="285750" lvl="0" indent="-285750" algn="l" rtl="0">
              <a:spcBef>
                <a:spcPts val="0"/>
              </a:spcBef>
              <a:spcAft>
                <a:spcPts val="0"/>
              </a:spcAft>
              <a:buClr>
                <a:schemeClr val="bg1"/>
              </a:buClr>
              <a:buSzPct val="100000"/>
              <a:buFont typeface="Arial" panose="020B0604020202020204" pitchFamily="34" charset="0"/>
              <a:buChar char="•"/>
            </a:pPr>
            <a:r>
              <a:rPr lang="en" dirty="0"/>
              <a:t>1063 customers do not smoke</a:t>
            </a:r>
            <a:endParaRPr dirty="0"/>
          </a:p>
        </p:txBody>
      </p:sp>
      <p:sp>
        <p:nvSpPr>
          <p:cNvPr id="435" name="Google Shape;435;p56"/>
          <p:cNvSpPr txBox="1">
            <a:spLocks noGrp="1"/>
          </p:cNvSpPr>
          <p:nvPr>
            <p:ph type="subTitle" idx="3"/>
          </p:nvPr>
        </p:nvSpPr>
        <p:spPr>
          <a:xfrm>
            <a:off x="3160796" y="2571750"/>
            <a:ext cx="2798625" cy="13978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For Axis Insurance’s purposes, a individual claimant is considered a smoker depending on whether or not the insured regulary smokes tabacco. </a:t>
            </a:r>
            <a:endParaRPr dirty="0"/>
          </a:p>
        </p:txBody>
      </p:sp>
      <p:sp>
        <p:nvSpPr>
          <p:cNvPr id="436" name="Google Shape;436;p56"/>
          <p:cNvSpPr txBox="1">
            <a:spLocks noGrp="1"/>
          </p:cNvSpPr>
          <p:nvPr>
            <p:ph type="ctrTitle"/>
          </p:nvPr>
        </p:nvSpPr>
        <p:spPr>
          <a:xfrm>
            <a:off x="3349253" y="1887895"/>
            <a:ext cx="2356047" cy="28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 in 5 customers are smokers</a:t>
            </a:r>
            <a:endParaRPr dirty="0"/>
          </a:p>
        </p:txBody>
      </p:sp>
      <p:sp>
        <p:nvSpPr>
          <p:cNvPr id="440" name="Google Shape;440;p56"/>
          <p:cNvSpPr txBox="1">
            <a:spLocks noGrp="1"/>
          </p:cNvSpPr>
          <p:nvPr>
            <p:ph type="ctrTitle" idx="6"/>
          </p:nvPr>
        </p:nvSpPr>
        <p:spPr>
          <a:xfrm>
            <a:off x="720000" y="8448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SMOKER</a:t>
            </a:r>
            <a:endParaRPr dirty="0"/>
          </a:p>
        </p:txBody>
      </p:sp>
      <p:pic>
        <p:nvPicPr>
          <p:cNvPr id="3" name="Picture 2">
            <a:extLst>
              <a:ext uri="{FF2B5EF4-FFF2-40B4-BE49-F238E27FC236}">
                <a16:creationId xmlns:a16="http://schemas.microsoft.com/office/drawing/2014/main" id="{B6444473-793A-40EF-9651-F04E2A830BAF}"/>
              </a:ext>
            </a:extLst>
          </p:cNvPr>
          <p:cNvPicPr>
            <a:picLocks noChangeAspect="1"/>
          </p:cNvPicPr>
          <p:nvPr/>
        </p:nvPicPr>
        <p:blipFill>
          <a:blip r:embed="rId6"/>
          <a:srcRect/>
          <a:stretch/>
        </p:blipFill>
        <p:spPr>
          <a:xfrm>
            <a:off x="42035" y="1596790"/>
            <a:ext cx="2937805" cy="1827495"/>
          </a:xfrm>
          <a:prstGeom prst="rect">
            <a:avLst/>
          </a:prstGeom>
        </p:spPr>
      </p:pic>
      <p:pic>
        <p:nvPicPr>
          <p:cNvPr id="18" name="Picture 17">
            <a:extLst>
              <a:ext uri="{FF2B5EF4-FFF2-40B4-BE49-F238E27FC236}">
                <a16:creationId xmlns:a16="http://schemas.microsoft.com/office/drawing/2014/main" id="{A2280C16-05AC-4058-8A9D-66832553872A}"/>
              </a:ext>
            </a:extLst>
          </p:cNvPr>
          <p:cNvPicPr>
            <a:picLocks noChangeAspect="1"/>
          </p:cNvPicPr>
          <p:nvPr/>
        </p:nvPicPr>
        <p:blipFill>
          <a:blip r:embed="rId7"/>
          <a:srcRect/>
          <a:stretch/>
        </p:blipFill>
        <p:spPr>
          <a:xfrm>
            <a:off x="6256766" y="1572461"/>
            <a:ext cx="2766855" cy="1876150"/>
          </a:xfrm>
          <a:prstGeom prst="rect">
            <a:avLst/>
          </a:prstGeom>
        </p:spPr>
      </p:pic>
      <p:sp>
        <p:nvSpPr>
          <p:cNvPr id="20" name="Google Shape;465;p60">
            <a:extLst>
              <a:ext uri="{FF2B5EF4-FFF2-40B4-BE49-F238E27FC236}">
                <a16:creationId xmlns:a16="http://schemas.microsoft.com/office/drawing/2014/main" id="{6F6E3411-B868-493E-89F1-AD105EA9DEA1}"/>
              </a:ext>
            </a:extLst>
          </p:cNvPr>
          <p:cNvSpPr txBox="1"/>
          <p:nvPr/>
        </p:nvSpPr>
        <p:spPr>
          <a:xfrm>
            <a:off x="7305527" y="2253122"/>
            <a:ext cx="1276500" cy="2127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None/>
            </a:pPr>
            <a:r>
              <a:rPr lang="en" dirty="0">
                <a:solidFill>
                  <a:schemeClr val="accent2"/>
                </a:solidFill>
                <a:latin typeface="Fira Sans Extra Condensed"/>
                <a:ea typeface="Fira Sans Extra Condensed"/>
                <a:cs typeface="Fira Sans Extra Condensed"/>
                <a:sym typeface="Fira Sans Extra Condensed"/>
              </a:rPr>
              <a:t>SMOKER</a:t>
            </a:r>
            <a:endParaRPr dirty="0">
              <a:solidFill>
                <a:schemeClr val="accent2"/>
              </a:solidFill>
              <a:latin typeface="Fira Sans Extra Condensed"/>
              <a:ea typeface="Fira Sans Extra Condensed"/>
              <a:cs typeface="Fira Sans Extra Condensed"/>
              <a:sym typeface="Fira Sans Extra Condensed"/>
            </a:endParaRPr>
          </a:p>
        </p:txBody>
      </p:sp>
      <p:sp>
        <p:nvSpPr>
          <p:cNvPr id="21" name="Google Shape;466;p60">
            <a:extLst>
              <a:ext uri="{FF2B5EF4-FFF2-40B4-BE49-F238E27FC236}">
                <a16:creationId xmlns:a16="http://schemas.microsoft.com/office/drawing/2014/main" id="{A919ADC9-B73C-463A-AC27-ECA00B48F5C6}"/>
              </a:ext>
            </a:extLst>
          </p:cNvPr>
          <p:cNvSpPr txBox="1"/>
          <p:nvPr/>
        </p:nvSpPr>
        <p:spPr>
          <a:xfrm>
            <a:off x="7169023" y="3162591"/>
            <a:ext cx="1276500" cy="212700"/>
          </a:xfrm>
          <a:prstGeom prst="rect">
            <a:avLst/>
          </a:prstGeom>
          <a:noFill/>
          <a:ln>
            <a:noFill/>
          </a:ln>
        </p:spPr>
        <p:txBody>
          <a:bodyPr spcFirstLastPara="1" wrap="square" lIns="0" tIns="6350" rIns="0" bIns="0" anchor="ctr" anchorCtr="0">
            <a:noAutofit/>
          </a:bodyPr>
          <a:lstStyle/>
          <a:p>
            <a:pPr marL="0" marR="0" lvl="0" indent="0" algn="l" rtl="0">
              <a:lnSpc>
                <a:spcPct val="100000"/>
              </a:lnSpc>
              <a:spcBef>
                <a:spcPts val="0"/>
              </a:spcBef>
              <a:spcAft>
                <a:spcPts val="0"/>
              </a:spcAft>
              <a:buNone/>
            </a:pPr>
            <a:r>
              <a:rPr lang="en" dirty="0">
                <a:solidFill>
                  <a:schemeClr val="accent2"/>
                </a:solidFill>
                <a:latin typeface="Fira Sans Extra Condensed"/>
                <a:ea typeface="Fira Sans Extra Condensed"/>
                <a:cs typeface="Fira Sans Extra Condensed"/>
                <a:sym typeface="Fira Sans Extra Condensed"/>
              </a:rPr>
              <a:t>NON-SMOKER</a:t>
            </a:r>
            <a:endParaRPr dirty="0">
              <a:solidFill>
                <a:schemeClr val="accent2"/>
              </a:solidFill>
              <a:latin typeface="Fira Sans Extra Condensed"/>
              <a:ea typeface="Fira Sans Extra Condensed"/>
              <a:cs typeface="Fira Sans Extra Condensed"/>
              <a:sym typeface="Fira Sans Extra Condensed"/>
            </a:endParaRPr>
          </a:p>
        </p:txBody>
      </p:sp>
      <p:grpSp>
        <p:nvGrpSpPr>
          <p:cNvPr id="40" name="Google Shape;471;p60">
            <a:extLst>
              <a:ext uri="{FF2B5EF4-FFF2-40B4-BE49-F238E27FC236}">
                <a16:creationId xmlns:a16="http://schemas.microsoft.com/office/drawing/2014/main" id="{84B5E1B2-0B83-42D5-ADE5-2AE6CB00AEEA}"/>
              </a:ext>
            </a:extLst>
          </p:cNvPr>
          <p:cNvGrpSpPr/>
          <p:nvPr/>
        </p:nvGrpSpPr>
        <p:grpSpPr>
          <a:xfrm>
            <a:off x="7122583" y="1906548"/>
            <a:ext cx="1541490" cy="1182134"/>
            <a:chOff x="5620799" y="2326853"/>
            <a:chExt cx="1460990" cy="1120400"/>
          </a:xfrm>
        </p:grpSpPr>
        <p:grpSp>
          <p:nvGrpSpPr>
            <p:cNvPr id="41" name="Google Shape;472;p60">
              <a:extLst>
                <a:ext uri="{FF2B5EF4-FFF2-40B4-BE49-F238E27FC236}">
                  <a16:creationId xmlns:a16="http://schemas.microsoft.com/office/drawing/2014/main" id="{31C1124D-9BB6-481C-B644-8074234593DC}"/>
                </a:ext>
              </a:extLst>
            </p:cNvPr>
            <p:cNvGrpSpPr/>
            <p:nvPr/>
          </p:nvGrpSpPr>
          <p:grpSpPr>
            <a:xfrm>
              <a:off x="5622590" y="2326853"/>
              <a:ext cx="944302" cy="233397"/>
              <a:chOff x="3212610" y="1680550"/>
              <a:chExt cx="1139773" cy="281744"/>
            </a:xfrm>
          </p:grpSpPr>
          <p:sp>
            <p:nvSpPr>
              <p:cNvPr id="53" name="Google Shape;473;p60">
                <a:extLst>
                  <a:ext uri="{FF2B5EF4-FFF2-40B4-BE49-F238E27FC236}">
                    <a16:creationId xmlns:a16="http://schemas.microsoft.com/office/drawing/2014/main" id="{E014FFF9-C24D-4FE7-82D9-0A784130DBFF}"/>
                  </a:ext>
                </a:extLst>
              </p:cNvPr>
              <p:cNvSpPr/>
              <p:nvPr/>
            </p:nvSpPr>
            <p:spPr>
              <a:xfrm>
                <a:off x="3262675" y="1725150"/>
                <a:ext cx="1035300" cy="191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CCCCC"/>
                  </a:solidFill>
                </a:endParaRPr>
              </a:p>
            </p:txBody>
          </p:sp>
          <p:sp>
            <p:nvSpPr>
              <p:cNvPr id="54" name="Google Shape;474;p60">
                <a:extLst>
                  <a:ext uri="{FF2B5EF4-FFF2-40B4-BE49-F238E27FC236}">
                    <a16:creationId xmlns:a16="http://schemas.microsoft.com/office/drawing/2014/main" id="{05779AE5-3B68-46C3-AD3F-4ADFE659132B}"/>
                  </a:ext>
                </a:extLst>
              </p:cNvPr>
              <p:cNvSpPr/>
              <p:nvPr/>
            </p:nvSpPr>
            <p:spPr>
              <a:xfrm>
                <a:off x="3212610" y="1680550"/>
                <a:ext cx="1139773" cy="281744"/>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475;p60">
                <a:extLst>
                  <a:ext uri="{FF2B5EF4-FFF2-40B4-BE49-F238E27FC236}">
                    <a16:creationId xmlns:a16="http://schemas.microsoft.com/office/drawing/2014/main" id="{601279CE-8FD7-4CAD-90EC-4AB58716F4FF}"/>
                  </a:ext>
                </a:extLst>
              </p:cNvPr>
              <p:cNvSpPr/>
              <p:nvPr/>
            </p:nvSpPr>
            <p:spPr>
              <a:xfrm>
                <a:off x="3262675" y="1725150"/>
                <a:ext cx="788944" cy="1911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2" name="Google Shape;476;p60">
              <a:extLst>
                <a:ext uri="{FF2B5EF4-FFF2-40B4-BE49-F238E27FC236}">
                  <a16:creationId xmlns:a16="http://schemas.microsoft.com/office/drawing/2014/main" id="{C0D240BE-5BC4-4DBA-BDB3-BF297A49A205}"/>
                </a:ext>
              </a:extLst>
            </p:cNvPr>
            <p:cNvGrpSpPr/>
            <p:nvPr/>
          </p:nvGrpSpPr>
          <p:grpSpPr>
            <a:xfrm>
              <a:off x="5620799" y="3213856"/>
              <a:ext cx="944302" cy="233397"/>
              <a:chOff x="3210448" y="3457844"/>
              <a:chExt cx="1139773" cy="281744"/>
            </a:xfrm>
          </p:grpSpPr>
          <p:sp>
            <p:nvSpPr>
              <p:cNvPr id="50" name="Google Shape;477;p60">
                <a:extLst>
                  <a:ext uri="{FF2B5EF4-FFF2-40B4-BE49-F238E27FC236}">
                    <a16:creationId xmlns:a16="http://schemas.microsoft.com/office/drawing/2014/main" id="{219706EA-B5A0-40A6-8013-4E4DCCAA2CBE}"/>
                  </a:ext>
                </a:extLst>
              </p:cNvPr>
              <p:cNvSpPr/>
              <p:nvPr/>
            </p:nvSpPr>
            <p:spPr>
              <a:xfrm>
                <a:off x="3260512" y="3502837"/>
                <a:ext cx="1035300" cy="1911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CCCCCC"/>
                  </a:solidFill>
                </a:endParaRPr>
              </a:p>
            </p:txBody>
          </p:sp>
          <p:sp>
            <p:nvSpPr>
              <p:cNvPr id="51" name="Google Shape;478;p60">
                <a:extLst>
                  <a:ext uri="{FF2B5EF4-FFF2-40B4-BE49-F238E27FC236}">
                    <a16:creationId xmlns:a16="http://schemas.microsoft.com/office/drawing/2014/main" id="{C6E9CDE3-3188-4CA1-A456-D8FB263EE526}"/>
                  </a:ext>
                </a:extLst>
              </p:cNvPr>
              <p:cNvSpPr/>
              <p:nvPr/>
            </p:nvSpPr>
            <p:spPr>
              <a:xfrm>
                <a:off x="3210448" y="3457844"/>
                <a:ext cx="1139773" cy="281744"/>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479;p60">
                <a:extLst>
                  <a:ext uri="{FF2B5EF4-FFF2-40B4-BE49-F238E27FC236}">
                    <a16:creationId xmlns:a16="http://schemas.microsoft.com/office/drawing/2014/main" id="{E886BFB0-4926-48DC-9393-D0E49468BB3A}"/>
                  </a:ext>
                </a:extLst>
              </p:cNvPr>
              <p:cNvSpPr/>
              <p:nvPr/>
            </p:nvSpPr>
            <p:spPr>
              <a:xfrm>
                <a:off x="3260493" y="3502837"/>
                <a:ext cx="257520" cy="196278"/>
              </a:xfrm>
              <a:custGeom>
                <a:avLst/>
                <a:gdLst/>
                <a:ahLst/>
                <a:cxnLst/>
                <a:rect l="l" t="t" r="r" b="b"/>
                <a:pathLst>
                  <a:path w="20672" h="16695" extrusionOk="0">
                    <a:moveTo>
                      <a:pt x="2647" y="0"/>
                    </a:moveTo>
                    <a:cubicBezTo>
                      <a:pt x="1195" y="0"/>
                      <a:pt x="1" y="1195"/>
                      <a:pt x="1" y="2646"/>
                    </a:cubicBezTo>
                    <a:lnTo>
                      <a:pt x="1" y="14109"/>
                    </a:lnTo>
                    <a:cubicBezTo>
                      <a:pt x="1" y="15560"/>
                      <a:pt x="1195" y="16694"/>
                      <a:pt x="2647" y="16694"/>
                    </a:cubicBezTo>
                    <a:lnTo>
                      <a:pt x="18025" y="16694"/>
                    </a:lnTo>
                    <a:cubicBezTo>
                      <a:pt x="19462" y="16694"/>
                      <a:pt x="20672" y="15560"/>
                      <a:pt x="20672" y="14109"/>
                    </a:cubicBezTo>
                    <a:lnTo>
                      <a:pt x="20672" y="2646"/>
                    </a:lnTo>
                    <a:cubicBezTo>
                      <a:pt x="20672" y="1195"/>
                      <a:pt x="19462" y="0"/>
                      <a:pt x="180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7337D4"/>
                  </a:solidFill>
                </a:endParaRPr>
              </a:p>
            </p:txBody>
          </p:sp>
        </p:grpSp>
        <p:cxnSp>
          <p:nvCxnSpPr>
            <p:cNvPr id="44" name="Google Shape;484;p60">
              <a:extLst>
                <a:ext uri="{FF2B5EF4-FFF2-40B4-BE49-F238E27FC236}">
                  <a16:creationId xmlns:a16="http://schemas.microsoft.com/office/drawing/2014/main" id="{2C71C555-DFA6-4CDE-895D-FED82E39A70F}"/>
                </a:ext>
              </a:extLst>
            </p:cNvPr>
            <p:cNvCxnSpPr/>
            <p:nvPr/>
          </p:nvCxnSpPr>
          <p:spPr>
            <a:xfrm>
              <a:off x="6566689" y="2443038"/>
              <a:ext cx="515100" cy="0"/>
            </a:xfrm>
            <a:prstGeom prst="straightConnector1">
              <a:avLst/>
            </a:prstGeom>
            <a:noFill/>
            <a:ln w="19050" cap="flat" cmpd="sng">
              <a:solidFill>
                <a:schemeClr val="accent2"/>
              </a:solidFill>
              <a:prstDash val="solid"/>
              <a:round/>
              <a:headEnd type="none" w="med" len="med"/>
              <a:tailEnd type="oval" w="med" len="med"/>
            </a:ln>
          </p:spPr>
        </p:cxnSp>
        <p:cxnSp>
          <p:nvCxnSpPr>
            <p:cNvPr id="46" name="Google Shape;486;p60">
              <a:extLst>
                <a:ext uri="{FF2B5EF4-FFF2-40B4-BE49-F238E27FC236}">
                  <a16:creationId xmlns:a16="http://schemas.microsoft.com/office/drawing/2014/main" id="{91D8E438-9B1D-4404-90B2-B4063CD082F6}"/>
                </a:ext>
              </a:extLst>
            </p:cNvPr>
            <p:cNvCxnSpPr/>
            <p:nvPr/>
          </p:nvCxnSpPr>
          <p:spPr>
            <a:xfrm>
              <a:off x="6566689" y="3330653"/>
              <a:ext cx="515100" cy="0"/>
            </a:xfrm>
            <a:prstGeom prst="straightConnector1">
              <a:avLst/>
            </a:prstGeom>
            <a:noFill/>
            <a:ln w="19050" cap="flat" cmpd="sng">
              <a:solidFill>
                <a:schemeClr val="accent2"/>
              </a:solidFill>
              <a:prstDash val="solid"/>
              <a:round/>
              <a:headEnd type="none" w="med" len="med"/>
              <a:tailEnd type="oval" w="med" len="med"/>
            </a:ln>
          </p:spPr>
        </p:cxnSp>
      </p:grpSp>
      <p:sp>
        <p:nvSpPr>
          <p:cNvPr id="58" name="Google Shape;434;p56">
            <a:extLst>
              <a:ext uri="{FF2B5EF4-FFF2-40B4-BE49-F238E27FC236}">
                <a16:creationId xmlns:a16="http://schemas.microsoft.com/office/drawing/2014/main" id="{88F9DDB4-5C22-4FFD-9E56-CAB90C142707}"/>
              </a:ext>
            </a:extLst>
          </p:cNvPr>
          <p:cNvSpPr txBox="1">
            <a:spLocks/>
          </p:cNvSpPr>
          <p:nvPr/>
        </p:nvSpPr>
        <p:spPr>
          <a:xfrm>
            <a:off x="6177252" y="3581243"/>
            <a:ext cx="2883196" cy="89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000"/>
              <a:buFont typeface="Roboto Slab"/>
              <a:buNone/>
              <a:defRPr sz="1400" b="0" i="0" u="none" strike="noStrike" cap="none">
                <a:solidFill>
                  <a:schemeClr val="lt1"/>
                </a:solidFill>
                <a:latin typeface="Roboto Slab"/>
                <a:ea typeface="Roboto Slab"/>
                <a:cs typeface="Roboto Slab"/>
                <a:sym typeface="Roboto Slab"/>
              </a:defRPr>
            </a:lvl1pPr>
            <a:lvl2pPr marL="914400" marR="0" lvl="1" indent="-317500" algn="l"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2pPr>
            <a:lvl3pPr marL="1371600" marR="0" lvl="2" indent="-317500" algn="l"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3pPr>
            <a:lvl4pPr marL="1828800" marR="0" lvl="3" indent="-317500" algn="l"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4pPr>
            <a:lvl5pPr marL="2286000" marR="0" lvl="4" indent="-317500" algn="l"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5pPr>
            <a:lvl6pPr marL="2743200" marR="0" lvl="5" indent="-317500" algn="l"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6pPr>
            <a:lvl7pPr marL="3200400" marR="0" lvl="6" indent="-317500" algn="l"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7pPr>
            <a:lvl8pPr marL="3657600" marR="0" lvl="7" indent="-317500" algn="l"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8pPr>
            <a:lvl9pPr marL="4114800" marR="0" lvl="8" indent="-317500" algn="l" rtl="0">
              <a:lnSpc>
                <a:spcPct val="100000"/>
              </a:lnSpc>
              <a:spcBef>
                <a:spcPts val="0"/>
              </a:spcBef>
              <a:spcAft>
                <a:spcPts val="0"/>
              </a:spcAft>
              <a:buClr>
                <a:schemeClr val="lt1"/>
              </a:buClr>
              <a:buSzPts val="1000"/>
              <a:buFont typeface="Arial"/>
              <a:buNone/>
              <a:defRPr sz="1000" b="0" i="0" u="none" strike="noStrike" cap="none">
                <a:solidFill>
                  <a:schemeClr val="lt1"/>
                </a:solidFill>
                <a:latin typeface="Arial"/>
                <a:ea typeface="Arial"/>
                <a:cs typeface="Arial"/>
                <a:sym typeface="Arial"/>
              </a:defRPr>
            </a:lvl9pPr>
          </a:lstStyle>
          <a:p>
            <a:pPr marL="285750" indent="-285750">
              <a:buClr>
                <a:schemeClr val="bg1"/>
              </a:buClr>
              <a:buSzPct val="100000"/>
              <a:buFont typeface="Arial" panose="020B0604020202020204" pitchFamily="34" charset="0"/>
              <a:buChar char="•"/>
            </a:pPr>
            <a:r>
              <a:rPr lang="en-US" dirty="0"/>
              <a:t>20.49% of customers smoke</a:t>
            </a:r>
          </a:p>
          <a:p>
            <a:pPr marL="285750" indent="-285750">
              <a:buClr>
                <a:schemeClr val="bg1"/>
              </a:buClr>
              <a:buSzPct val="100000"/>
              <a:buFont typeface="Arial" panose="020B0604020202020204" pitchFamily="34" charset="0"/>
              <a:buChar char="•"/>
            </a:pPr>
            <a:r>
              <a:rPr lang="en-US" dirty="0"/>
              <a:t>79.51% of customers do not smoke</a:t>
            </a:r>
          </a:p>
        </p:txBody>
      </p:sp>
      <p:pic>
        <p:nvPicPr>
          <p:cNvPr id="4" name="Graphic 3" descr="No smoking with solid fill">
            <a:extLst>
              <a:ext uri="{FF2B5EF4-FFF2-40B4-BE49-F238E27FC236}">
                <a16:creationId xmlns:a16="http://schemas.microsoft.com/office/drawing/2014/main" id="{D5499AB2-E4EF-4988-A783-F169940F2F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6189" y="2762465"/>
            <a:ext cx="405601" cy="405601"/>
          </a:xfrm>
          <a:prstGeom prst="rect">
            <a:avLst/>
          </a:prstGeom>
        </p:spPr>
      </p:pic>
      <p:pic>
        <p:nvPicPr>
          <p:cNvPr id="6" name="Graphic 5" descr="Smoking with solid fill">
            <a:extLst>
              <a:ext uri="{FF2B5EF4-FFF2-40B4-BE49-F238E27FC236}">
                <a16:creationId xmlns:a16="http://schemas.microsoft.com/office/drawing/2014/main" id="{F6EC366B-0AC1-48A0-9E6A-64570C1EAA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55261" y="1807420"/>
            <a:ext cx="405601" cy="405601"/>
          </a:xfrm>
          <a:prstGeom prst="rect">
            <a:avLst/>
          </a:prstGeom>
        </p:spPr>
      </p:pic>
    </p:spTree>
    <p:extLst>
      <p:ext uri="{BB962C8B-B14F-4D97-AF65-F5344CB8AC3E}">
        <p14:creationId xmlns:p14="http://schemas.microsoft.com/office/powerpoint/2010/main" val="2667992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0"/>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REGION</a:t>
            </a:r>
            <a:endParaRPr dirty="0"/>
          </a:p>
        </p:txBody>
      </p:sp>
      <p:cxnSp>
        <p:nvCxnSpPr>
          <p:cNvPr id="487" name="Google Shape;487;p60"/>
          <p:cNvCxnSpPr/>
          <p:nvPr/>
        </p:nvCxnSpPr>
        <p:spPr>
          <a:xfrm>
            <a:off x="1356338" y="2424300"/>
            <a:ext cx="2674200" cy="0"/>
          </a:xfrm>
          <a:prstGeom prst="straightConnector1">
            <a:avLst/>
          </a:prstGeom>
          <a:noFill/>
          <a:ln w="28575" cap="flat" cmpd="sng">
            <a:solidFill>
              <a:schemeClr val="accent2"/>
            </a:solidFill>
            <a:prstDash val="solid"/>
            <a:round/>
            <a:headEnd type="none" w="med" len="med"/>
            <a:tailEnd type="none" w="med" len="med"/>
          </a:ln>
        </p:spPr>
      </p:cxnSp>
      <p:cxnSp>
        <p:nvCxnSpPr>
          <p:cNvPr id="498" name="Google Shape;498;p60"/>
          <p:cNvCxnSpPr/>
          <p:nvPr/>
        </p:nvCxnSpPr>
        <p:spPr>
          <a:xfrm>
            <a:off x="1356338" y="4319725"/>
            <a:ext cx="2674200" cy="0"/>
          </a:xfrm>
          <a:prstGeom prst="straightConnector1">
            <a:avLst/>
          </a:prstGeom>
          <a:noFill/>
          <a:ln w="28575" cap="flat" cmpd="sng">
            <a:solidFill>
              <a:schemeClr val="accent2"/>
            </a:solidFill>
            <a:prstDash val="solid"/>
            <a:round/>
            <a:headEnd type="none" w="med" len="med"/>
            <a:tailEnd type="none" w="med" len="med"/>
          </a:ln>
        </p:spPr>
      </p:cxnSp>
      <p:cxnSp>
        <p:nvCxnSpPr>
          <p:cNvPr id="499" name="Google Shape;499;p60"/>
          <p:cNvCxnSpPr/>
          <p:nvPr/>
        </p:nvCxnSpPr>
        <p:spPr>
          <a:xfrm>
            <a:off x="5219538" y="2414363"/>
            <a:ext cx="2674200" cy="0"/>
          </a:xfrm>
          <a:prstGeom prst="straightConnector1">
            <a:avLst/>
          </a:prstGeom>
          <a:noFill/>
          <a:ln w="28575" cap="flat" cmpd="sng">
            <a:solidFill>
              <a:schemeClr val="accent2"/>
            </a:solidFill>
            <a:prstDash val="solid"/>
            <a:round/>
            <a:headEnd type="none" w="med" len="med"/>
            <a:tailEnd type="none" w="med" len="med"/>
          </a:ln>
        </p:spPr>
      </p:cxnSp>
      <p:sp>
        <p:nvSpPr>
          <p:cNvPr id="517" name="Google Shape;517;p60"/>
          <p:cNvSpPr txBox="1"/>
          <p:nvPr/>
        </p:nvSpPr>
        <p:spPr>
          <a:xfrm>
            <a:off x="1924495" y="1174822"/>
            <a:ext cx="1528111" cy="1031035"/>
          </a:xfrm>
          <a:prstGeom prst="rect">
            <a:avLst/>
          </a:prstGeom>
          <a:noFill/>
          <a:ln>
            <a:noFill/>
          </a:ln>
        </p:spPr>
        <p:txBody>
          <a:bodyPr spcFirstLastPara="1" wrap="square" lIns="0" tIns="6350" rIns="0" bIns="0" anchor="b" anchorCtr="0">
            <a:noAutofit/>
          </a:bodyPr>
          <a:lstStyle/>
          <a:p>
            <a:pPr marL="0" marR="0" lvl="0" indent="0" algn="just" rtl="0">
              <a:lnSpc>
                <a:spcPct val="100000"/>
              </a:lnSpc>
              <a:spcBef>
                <a:spcPts val="0"/>
              </a:spcBef>
              <a:spcAft>
                <a:spcPts val="0"/>
              </a:spcAft>
              <a:buNone/>
            </a:pPr>
            <a:r>
              <a:rPr lang="en" dirty="0">
                <a:solidFill>
                  <a:schemeClr val="accent2"/>
                </a:solidFill>
                <a:latin typeface="Fira Sans Extra Condensed"/>
                <a:ea typeface="Fira Sans Extra Condensed"/>
                <a:cs typeface="Fira Sans Extra Condensed"/>
                <a:sym typeface="Fira Sans Extra Condensed"/>
              </a:rPr>
              <a:t>NORTHEAST:   324</a:t>
            </a:r>
          </a:p>
          <a:p>
            <a:pPr marL="0" marR="0" lvl="0" indent="0" algn="just" rtl="0">
              <a:lnSpc>
                <a:spcPct val="100000"/>
              </a:lnSpc>
              <a:spcBef>
                <a:spcPts val="0"/>
              </a:spcBef>
              <a:spcAft>
                <a:spcPts val="0"/>
              </a:spcAft>
              <a:buNone/>
            </a:pPr>
            <a:r>
              <a:rPr lang="en" dirty="0">
                <a:solidFill>
                  <a:schemeClr val="accent2"/>
                </a:solidFill>
                <a:latin typeface="Fira Sans Extra Condensed"/>
                <a:ea typeface="Fira Sans Extra Condensed"/>
                <a:cs typeface="Fira Sans Extra Condensed"/>
                <a:sym typeface="Fira Sans Extra Condensed"/>
              </a:rPr>
              <a:t>NORTHWEST:  324</a:t>
            </a:r>
          </a:p>
          <a:p>
            <a:pPr marL="0" marR="0" lvl="0" indent="0" algn="just" rtl="0">
              <a:lnSpc>
                <a:spcPct val="100000"/>
              </a:lnSpc>
              <a:spcBef>
                <a:spcPts val="0"/>
              </a:spcBef>
              <a:spcAft>
                <a:spcPts val="0"/>
              </a:spcAft>
              <a:buNone/>
            </a:pPr>
            <a:r>
              <a:rPr lang="en" dirty="0">
                <a:solidFill>
                  <a:schemeClr val="accent2"/>
                </a:solidFill>
                <a:latin typeface="Fira Sans Extra Condensed"/>
                <a:ea typeface="Fira Sans Extra Condensed"/>
                <a:cs typeface="Fira Sans Extra Condensed"/>
                <a:sym typeface="Fira Sans Extra Condensed"/>
              </a:rPr>
              <a:t>SOUTHEAST:   364</a:t>
            </a:r>
          </a:p>
          <a:p>
            <a:pPr marL="0" marR="0" lvl="0" indent="0" algn="just" rtl="0">
              <a:lnSpc>
                <a:spcPct val="100000"/>
              </a:lnSpc>
              <a:spcBef>
                <a:spcPts val="0"/>
              </a:spcBef>
              <a:spcAft>
                <a:spcPts val="0"/>
              </a:spcAft>
              <a:buNone/>
            </a:pPr>
            <a:r>
              <a:rPr lang="en" dirty="0">
                <a:solidFill>
                  <a:schemeClr val="accent2"/>
                </a:solidFill>
                <a:latin typeface="Fira Sans Extra Condensed"/>
                <a:ea typeface="Fira Sans Extra Condensed"/>
                <a:cs typeface="Fira Sans Extra Condensed"/>
                <a:sym typeface="Fira Sans Extra Condensed"/>
              </a:rPr>
              <a:t>SOUTHWEST:  325</a:t>
            </a:r>
            <a:endParaRPr dirty="0">
              <a:solidFill>
                <a:schemeClr val="accent2"/>
              </a:solidFill>
              <a:latin typeface="Fira Sans Extra Condensed"/>
              <a:ea typeface="Fira Sans Extra Condensed"/>
              <a:cs typeface="Fira Sans Extra Condensed"/>
              <a:sym typeface="Fira Sans Extra Condensed"/>
            </a:endParaRPr>
          </a:p>
        </p:txBody>
      </p:sp>
      <p:sp>
        <p:nvSpPr>
          <p:cNvPr id="48" name="Google Shape;434;p56">
            <a:extLst>
              <a:ext uri="{FF2B5EF4-FFF2-40B4-BE49-F238E27FC236}">
                <a16:creationId xmlns:a16="http://schemas.microsoft.com/office/drawing/2014/main" id="{4660C4D6-9AE7-420C-816A-167336CF1CA4}"/>
              </a:ext>
            </a:extLst>
          </p:cNvPr>
          <p:cNvSpPr txBox="1">
            <a:spLocks/>
          </p:cNvSpPr>
          <p:nvPr/>
        </p:nvSpPr>
        <p:spPr>
          <a:xfrm>
            <a:off x="5151207" y="2786633"/>
            <a:ext cx="3047233" cy="150610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solidFill>
                  <a:schemeClr val="accent2"/>
                </a:solidFill>
              </a:rPr>
              <a:t>The United States has been broken down into four (4) geographic regions: Northeast, Northwest, Southeast and Southwest. While three of the regions have similar customer counts, the Southeast region has about 12% more customers than the others.</a:t>
            </a:r>
          </a:p>
        </p:txBody>
      </p:sp>
      <p:graphicFrame>
        <p:nvGraphicFramePr>
          <p:cNvPr id="49" name="Chart 48">
            <a:extLst>
              <a:ext uri="{FF2B5EF4-FFF2-40B4-BE49-F238E27FC236}">
                <a16:creationId xmlns:a16="http://schemas.microsoft.com/office/drawing/2014/main" id="{41384AE3-1952-4306-93BB-37EC8C7B5FED}"/>
              </a:ext>
            </a:extLst>
          </p:cNvPr>
          <p:cNvGraphicFramePr/>
          <p:nvPr>
            <p:extLst>
              <p:ext uri="{D42A27DB-BD31-4B8C-83A1-F6EECF244321}">
                <p14:modId xmlns:p14="http://schemas.microsoft.com/office/powerpoint/2010/main" val="1562253390"/>
              </p:ext>
            </p:extLst>
          </p:nvPr>
        </p:nvGraphicFramePr>
        <p:xfrm>
          <a:off x="5061520" y="773160"/>
          <a:ext cx="3362480" cy="183436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Chart, bar chart&#10;&#10;Description automatically generated">
            <a:extLst>
              <a:ext uri="{FF2B5EF4-FFF2-40B4-BE49-F238E27FC236}">
                <a16:creationId xmlns:a16="http://schemas.microsoft.com/office/drawing/2014/main" id="{613D3552-BC31-46D0-996F-D7B2D1452154}"/>
              </a:ext>
            </a:extLst>
          </p:cNvPr>
          <p:cNvPicPr>
            <a:picLocks noChangeAspect="1"/>
          </p:cNvPicPr>
          <p:nvPr/>
        </p:nvPicPr>
        <p:blipFill>
          <a:blip r:embed="rId4"/>
          <a:stretch>
            <a:fillRect/>
          </a:stretch>
        </p:blipFill>
        <p:spPr>
          <a:xfrm>
            <a:off x="1268816" y="2590014"/>
            <a:ext cx="2723979" cy="1712805"/>
          </a:xfrm>
          <a:prstGeom prst="rect">
            <a:avLst/>
          </a:prstGeom>
        </p:spPr>
      </p:pic>
    </p:spTree>
    <p:extLst>
      <p:ext uri="{BB962C8B-B14F-4D97-AF65-F5344CB8AC3E}">
        <p14:creationId xmlns:p14="http://schemas.microsoft.com/office/powerpoint/2010/main" val="79731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56"/>
          <p:cNvPicPr preferRelativeResize="0"/>
          <p:nvPr/>
        </p:nvPicPr>
        <p:blipFill rotWithShape="1">
          <a:blip r:embed="rId3">
            <a:alphaModFix/>
          </a:blip>
          <a:srcRect l="33606" r="25450"/>
          <a:stretch/>
        </p:blipFill>
        <p:spPr>
          <a:xfrm>
            <a:off x="6095925" y="469550"/>
            <a:ext cx="3048000" cy="4201899"/>
          </a:xfrm>
          <a:prstGeom prst="rect">
            <a:avLst/>
          </a:prstGeom>
          <a:noFill/>
          <a:ln>
            <a:noFill/>
          </a:ln>
        </p:spPr>
      </p:pic>
      <p:pic>
        <p:nvPicPr>
          <p:cNvPr id="428" name="Google Shape;428;p56"/>
          <p:cNvPicPr preferRelativeResize="0"/>
          <p:nvPr/>
        </p:nvPicPr>
        <p:blipFill rotWithShape="1">
          <a:blip r:embed="rId4">
            <a:alphaModFix/>
          </a:blip>
          <a:srcRect l="-36" r="59093"/>
          <a:stretch/>
        </p:blipFill>
        <p:spPr>
          <a:xfrm>
            <a:off x="3039275" y="469700"/>
            <a:ext cx="3056698" cy="4201899"/>
          </a:xfrm>
          <a:prstGeom prst="rect">
            <a:avLst/>
          </a:prstGeom>
          <a:noFill/>
          <a:ln>
            <a:noFill/>
          </a:ln>
        </p:spPr>
      </p:pic>
      <p:pic>
        <p:nvPicPr>
          <p:cNvPr id="429" name="Google Shape;429;p56"/>
          <p:cNvPicPr preferRelativeResize="0"/>
          <p:nvPr/>
        </p:nvPicPr>
        <p:blipFill rotWithShape="1">
          <a:blip r:embed="rId5">
            <a:alphaModFix/>
          </a:blip>
          <a:srcRect l="46859" r="12197"/>
          <a:stretch/>
        </p:blipFill>
        <p:spPr>
          <a:xfrm>
            <a:off x="-8675" y="469700"/>
            <a:ext cx="3056698" cy="4201899"/>
          </a:xfrm>
          <a:prstGeom prst="rect">
            <a:avLst/>
          </a:prstGeom>
          <a:noFill/>
          <a:ln>
            <a:noFill/>
          </a:ln>
        </p:spPr>
      </p:pic>
      <p:sp>
        <p:nvSpPr>
          <p:cNvPr id="430" name="Google Shape;430;p56"/>
          <p:cNvSpPr/>
          <p:nvPr/>
        </p:nvSpPr>
        <p:spPr>
          <a:xfrm flipH="1">
            <a:off x="475" y="469700"/>
            <a:ext cx="9144000" cy="42018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1" name="Google Shape;431;p56"/>
          <p:cNvSpPr/>
          <p:nvPr/>
        </p:nvSpPr>
        <p:spPr>
          <a:xfrm>
            <a:off x="-8675" y="469550"/>
            <a:ext cx="3056700" cy="42018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2" name="Google Shape;432;p56"/>
          <p:cNvSpPr/>
          <p:nvPr/>
        </p:nvSpPr>
        <p:spPr>
          <a:xfrm>
            <a:off x="3048000" y="469550"/>
            <a:ext cx="3048000" cy="42018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3" name="Google Shape;433;p56"/>
          <p:cNvSpPr/>
          <p:nvPr/>
        </p:nvSpPr>
        <p:spPr>
          <a:xfrm>
            <a:off x="6079725" y="469850"/>
            <a:ext cx="3080400" cy="4201800"/>
          </a:xfrm>
          <a:prstGeom prst="rect">
            <a:avLst/>
          </a:prstGeom>
          <a:solidFill>
            <a:srgbClr val="3778B3">
              <a:alpha val="5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4" name="Google Shape;434;p56"/>
          <p:cNvSpPr txBox="1">
            <a:spLocks noGrp="1"/>
          </p:cNvSpPr>
          <p:nvPr>
            <p:ph type="subTitle" idx="1"/>
          </p:nvPr>
        </p:nvSpPr>
        <p:spPr>
          <a:xfrm>
            <a:off x="73828" y="3652875"/>
            <a:ext cx="2874219"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The chart above shows the data are positively skewed. A large majority of the claims made were under $10,000</a:t>
            </a:r>
            <a:endParaRPr dirty="0"/>
          </a:p>
        </p:txBody>
      </p:sp>
      <p:sp>
        <p:nvSpPr>
          <p:cNvPr id="435" name="Google Shape;435;p56"/>
          <p:cNvSpPr txBox="1">
            <a:spLocks noGrp="1"/>
          </p:cNvSpPr>
          <p:nvPr>
            <p:ph type="subTitle" idx="3"/>
          </p:nvPr>
        </p:nvSpPr>
        <p:spPr>
          <a:xfrm>
            <a:off x="3121376" y="3484631"/>
            <a:ext cx="2883345"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Axis pays out, on average, $13,279.12 per claim. Since the max is an outlier, Axis should work on lowering the mean payout in order to decrease expenses and raise profits. </a:t>
            </a:r>
            <a:endParaRPr dirty="0"/>
          </a:p>
        </p:txBody>
      </p:sp>
      <p:sp>
        <p:nvSpPr>
          <p:cNvPr id="436" name="Google Shape;436;p56"/>
          <p:cNvSpPr txBox="1">
            <a:spLocks noGrp="1"/>
          </p:cNvSpPr>
          <p:nvPr>
            <p:ph type="ctrTitle"/>
          </p:nvPr>
        </p:nvSpPr>
        <p:spPr>
          <a:xfrm>
            <a:off x="3474368" y="1969188"/>
            <a:ext cx="2356047" cy="2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Min: $1,121.87</a:t>
            </a:r>
            <a:endParaRPr dirty="0"/>
          </a:p>
        </p:txBody>
      </p:sp>
      <p:sp>
        <p:nvSpPr>
          <p:cNvPr id="437" name="Google Shape;437;p56"/>
          <p:cNvSpPr txBox="1">
            <a:spLocks noGrp="1"/>
          </p:cNvSpPr>
          <p:nvPr>
            <p:ph type="ctrTitle" idx="2"/>
          </p:nvPr>
        </p:nvSpPr>
        <p:spPr>
          <a:xfrm>
            <a:off x="3456767" y="1527238"/>
            <a:ext cx="2493900" cy="2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Mean: $13,279.12</a:t>
            </a:r>
            <a:endParaRPr dirty="0"/>
          </a:p>
        </p:txBody>
      </p:sp>
      <p:sp>
        <p:nvSpPr>
          <p:cNvPr id="438" name="Google Shape;438;p56"/>
          <p:cNvSpPr txBox="1">
            <a:spLocks noGrp="1"/>
          </p:cNvSpPr>
          <p:nvPr>
            <p:ph type="ctrTitle" idx="4"/>
          </p:nvPr>
        </p:nvSpPr>
        <p:spPr>
          <a:xfrm>
            <a:off x="3474369" y="2407345"/>
            <a:ext cx="2022102" cy="2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Max: $63,770.43</a:t>
            </a:r>
            <a:endParaRPr dirty="0"/>
          </a:p>
        </p:txBody>
      </p:sp>
      <p:sp>
        <p:nvSpPr>
          <p:cNvPr id="439" name="Google Shape;439;p56"/>
          <p:cNvSpPr txBox="1">
            <a:spLocks noGrp="1"/>
          </p:cNvSpPr>
          <p:nvPr>
            <p:ph type="subTitle" idx="5"/>
          </p:nvPr>
        </p:nvSpPr>
        <p:spPr>
          <a:xfrm>
            <a:off x="6354117" y="3448613"/>
            <a:ext cx="2673179"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This visualization demonstrates how the charges are dispersed</a:t>
            </a:r>
            <a:endParaRPr dirty="0"/>
          </a:p>
        </p:txBody>
      </p:sp>
      <p:sp>
        <p:nvSpPr>
          <p:cNvPr id="440" name="Google Shape;440;p56"/>
          <p:cNvSpPr txBox="1">
            <a:spLocks noGrp="1"/>
          </p:cNvSpPr>
          <p:nvPr>
            <p:ph type="ctrTitle" idx="6"/>
          </p:nvPr>
        </p:nvSpPr>
        <p:spPr>
          <a:xfrm>
            <a:off x="720000" y="8448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CHARGES</a:t>
            </a:r>
            <a:endParaRPr dirty="0"/>
          </a:p>
        </p:txBody>
      </p:sp>
      <p:pic>
        <p:nvPicPr>
          <p:cNvPr id="3" name="Picture 2">
            <a:extLst>
              <a:ext uri="{FF2B5EF4-FFF2-40B4-BE49-F238E27FC236}">
                <a16:creationId xmlns:a16="http://schemas.microsoft.com/office/drawing/2014/main" id="{B6444473-793A-40EF-9651-F04E2A830BAF}"/>
              </a:ext>
            </a:extLst>
          </p:cNvPr>
          <p:cNvPicPr>
            <a:picLocks noChangeAspect="1"/>
          </p:cNvPicPr>
          <p:nvPr/>
        </p:nvPicPr>
        <p:blipFill>
          <a:blip r:embed="rId6"/>
          <a:srcRect/>
          <a:stretch/>
        </p:blipFill>
        <p:spPr>
          <a:xfrm>
            <a:off x="73828" y="1572462"/>
            <a:ext cx="2874219" cy="1876151"/>
          </a:xfrm>
          <a:prstGeom prst="rect">
            <a:avLst/>
          </a:prstGeom>
        </p:spPr>
      </p:pic>
      <p:pic>
        <p:nvPicPr>
          <p:cNvPr id="18" name="Picture 17">
            <a:extLst>
              <a:ext uri="{FF2B5EF4-FFF2-40B4-BE49-F238E27FC236}">
                <a16:creationId xmlns:a16="http://schemas.microsoft.com/office/drawing/2014/main" id="{A2280C16-05AC-4058-8A9D-66832553872A}"/>
              </a:ext>
            </a:extLst>
          </p:cNvPr>
          <p:cNvPicPr>
            <a:picLocks noChangeAspect="1"/>
          </p:cNvPicPr>
          <p:nvPr/>
        </p:nvPicPr>
        <p:blipFill>
          <a:blip r:embed="rId7"/>
          <a:srcRect/>
          <a:stretch/>
        </p:blipFill>
        <p:spPr>
          <a:xfrm>
            <a:off x="6354117" y="1580394"/>
            <a:ext cx="2557891" cy="1860284"/>
          </a:xfrm>
          <a:prstGeom prst="rect">
            <a:avLst/>
          </a:prstGeom>
        </p:spPr>
      </p:pic>
      <p:sp>
        <p:nvSpPr>
          <p:cNvPr id="20" name="Google Shape;438;p56">
            <a:extLst>
              <a:ext uri="{FF2B5EF4-FFF2-40B4-BE49-F238E27FC236}">
                <a16:creationId xmlns:a16="http://schemas.microsoft.com/office/drawing/2014/main" id="{65E5C278-ADFA-4AD0-BAE9-A0D8FA608BA6}"/>
              </a:ext>
            </a:extLst>
          </p:cNvPr>
          <p:cNvSpPr txBox="1">
            <a:spLocks/>
          </p:cNvSpPr>
          <p:nvPr/>
        </p:nvSpPr>
        <p:spPr>
          <a:xfrm>
            <a:off x="3474368" y="2811437"/>
            <a:ext cx="2228133" cy="28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Fira Sans Condensed Medium"/>
              <a:buNone/>
              <a:defRPr sz="2000" b="0" i="0" u="none" strike="noStrike" cap="none">
                <a:solidFill>
                  <a:schemeClr val="lt1"/>
                </a:solidFill>
                <a:latin typeface="Fira Sans Condensed Medium"/>
                <a:ea typeface="Fira Sans Condensed Medium"/>
                <a:cs typeface="Fira Sans Condensed Medium"/>
                <a:sym typeface="Fira Sans Condensed Medium"/>
              </a:defRPr>
            </a:lvl1pPr>
            <a:lvl2pPr marR="0" lvl="1" algn="ctr" rtl="0">
              <a:lnSpc>
                <a:spcPct val="100000"/>
              </a:lnSpc>
              <a:spcBef>
                <a:spcPts val="0"/>
              </a:spcBef>
              <a:spcAft>
                <a:spcPts val="0"/>
              </a:spcAft>
              <a:buClr>
                <a:srgbClr val="CCCCCC"/>
              </a:buClr>
              <a:buSzPts val="1800"/>
              <a:buFont typeface="Fira Sans Condensed Medium"/>
              <a:buNone/>
              <a:defRPr sz="1800" b="0" i="0" u="none" strike="noStrike" cap="none">
                <a:solidFill>
                  <a:srgbClr val="CCCCCC"/>
                </a:solidFill>
                <a:latin typeface="Fira Sans Condensed Medium"/>
                <a:ea typeface="Fira Sans Condensed Medium"/>
                <a:cs typeface="Fira Sans Condensed Medium"/>
                <a:sym typeface="Fira Sans Condensed Medium"/>
              </a:defRPr>
            </a:lvl2pPr>
            <a:lvl3pPr marR="0" lvl="2" algn="ctr" rtl="0">
              <a:lnSpc>
                <a:spcPct val="100000"/>
              </a:lnSpc>
              <a:spcBef>
                <a:spcPts val="0"/>
              </a:spcBef>
              <a:spcAft>
                <a:spcPts val="0"/>
              </a:spcAft>
              <a:buClr>
                <a:srgbClr val="CCCCCC"/>
              </a:buClr>
              <a:buSzPts val="1800"/>
              <a:buFont typeface="Fira Sans Condensed Medium"/>
              <a:buNone/>
              <a:defRPr sz="1800" b="0" i="0" u="none" strike="noStrike" cap="none">
                <a:solidFill>
                  <a:srgbClr val="CCCCCC"/>
                </a:solidFill>
                <a:latin typeface="Fira Sans Condensed Medium"/>
                <a:ea typeface="Fira Sans Condensed Medium"/>
                <a:cs typeface="Fira Sans Condensed Medium"/>
                <a:sym typeface="Fira Sans Condensed Medium"/>
              </a:defRPr>
            </a:lvl3pPr>
            <a:lvl4pPr marR="0" lvl="3" algn="ctr" rtl="0">
              <a:lnSpc>
                <a:spcPct val="100000"/>
              </a:lnSpc>
              <a:spcBef>
                <a:spcPts val="0"/>
              </a:spcBef>
              <a:spcAft>
                <a:spcPts val="0"/>
              </a:spcAft>
              <a:buClr>
                <a:srgbClr val="CCCCCC"/>
              </a:buClr>
              <a:buSzPts val="1800"/>
              <a:buFont typeface="Fira Sans Condensed Medium"/>
              <a:buNone/>
              <a:defRPr sz="1800" b="0" i="0" u="none" strike="noStrike" cap="none">
                <a:solidFill>
                  <a:srgbClr val="CCCCCC"/>
                </a:solidFill>
                <a:latin typeface="Fira Sans Condensed Medium"/>
                <a:ea typeface="Fira Sans Condensed Medium"/>
                <a:cs typeface="Fira Sans Condensed Medium"/>
                <a:sym typeface="Fira Sans Condensed Medium"/>
              </a:defRPr>
            </a:lvl4pPr>
            <a:lvl5pPr marR="0" lvl="4" algn="ctr" rtl="0">
              <a:lnSpc>
                <a:spcPct val="100000"/>
              </a:lnSpc>
              <a:spcBef>
                <a:spcPts val="0"/>
              </a:spcBef>
              <a:spcAft>
                <a:spcPts val="0"/>
              </a:spcAft>
              <a:buClr>
                <a:srgbClr val="CCCCCC"/>
              </a:buClr>
              <a:buSzPts val="1800"/>
              <a:buFont typeface="Fira Sans Condensed Medium"/>
              <a:buNone/>
              <a:defRPr sz="1800" b="0" i="0" u="none" strike="noStrike" cap="none">
                <a:solidFill>
                  <a:srgbClr val="CCCCCC"/>
                </a:solidFill>
                <a:latin typeface="Fira Sans Condensed Medium"/>
                <a:ea typeface="Fira Sans Condensed Medium"/>
                <a:cs typeface="Fira Sans Condensed Medium"/>
                <a:sym typeface="Fira Sans Condensed Medium"/>
              </a:defRPr>
            </a:lvl5pPr>
            <a:lvl6pPr marR="0" lvl="5" algn="ctr" rtl="0">
              <a:lnSpc>
                <a:spcPct val="100000"/>
              </a:lnSpc>
              <a:spcBef>
                <a:spcPts val="0"/>
              </a:spcBef>
              <a:spcAft>
                <a:spcPts val="0"/>
              </a:spcAft>
              <a:buClr>
                <a:srgbClr val="CCCCCC"/>
              </a:buClr>
              <a:buSzPts val="1800"/>
              <a:buFont typeface="Fira Sans Condensed Medium"/>
              <a:buNone/>
              <a:defRPr sz="1800" b="0" i="0" u="none" strike="noStrike" cap="none">
                <a:solidFill>
                  <a:srgbClr val="CCCCCC"/>
                </a:solidFill>
                <a:latin typeface="Fira Sans Condensed Medium"/>
                <a:ea typeface="Fira Sans Condensed Medium"/>
                <a:cs typeface="Fira Sans Condensed Medium"/>
                <a:sym typeface="Fira Sans Condensed Medium"/>
              </a:defRPr>
            </a:lvl6pPr>
            <a:lvl7pPr marR="0" lvl="6" algn="ctr" rtl="0">
              <a:lnSpc>
                <a:spcPct val="100000"/>
              </a:lnSpc>
              <a:spcBef>
                <a:spcPts val="0"/>
              </a:spcBef>
              <a:spcAft>
                <a:spcPts val="0"/>
              </a:spcAft>
              <a:buClr>
                <a:srgbClr val="CCCCCC"/>
              </a:buClr>
              <a:buSzPts val="1800"/>
              <a:buFont typeface="Fira Sans Condensed Medium"/>
              <a:buNone/>
              <a:defRPr sz="1800" b="0" i="0" u="none" strike="noStrike" cap="none">
                <a:solidFill>
                  <a:srgbClr val="CCCCCC"/>
                </a:solidFill>
                <a:latin typeface="Fira Sans Condensed Medium"/>
                <a:ea typeface="Fira Sans Condensed Medium"/>
                <a:cs typeface="Fira Sans Condensed Medium"/>
                <a:sym typeface="Fira Sans Condensed Medium"/>
              </a:defRPr>
            </a:lvl7pPr>
            <a:lvl8pPr marR="0" lvl="7" algn="ctr" rtl="0">
              <a:lnSpc>
                <a:spcPct val="100000"/>
              </a:lnSpc>
              <a:spcBef>
                <a:spcPts val="0"/>
              </a:spcBef>
              <a:spcAft>
                <a:spcPts val="0"/>
              </a:spcAft>
              <a:buClr>
                <a:srgbClr val="CCCCCC"/>
              </a:buClr>
              <a:buSzPts val="1800"/>
              <a:buFont typeface="Fira Sans Condensed Medium"/>
              <a:buNone/>
              <a:defRPr sz="1800" b="0" i="0" u="none" strike="noStrike" cap="none">
                <a:solidFill>
                  <a:srgbClr val="CCCCCC"/>
                </a:solidFill>
                <a:latin typeface="Fira Sans Condensed Medium"/>
                <a:ea typeface="Fira Sans Condensed Medium"/>
                <a:cs typeface="Fira Sans Condensed Medium"/>
                <a:sym typeface="Fira Sans Condensed Medium"/>
              </a:defRPr>
            </a:lvl8pPr>
            <a:lvl9pPr marR="0" lvl="8" algn="ctr" rtl="0">
              <a:lnSpc>
                <a:spcPct val="100000"/>
              </a:lnSpc>
              <a:spcBef>
                <a:spcPts val="0"/>
              </a:spcBef>
              <a:spcAft>
                <a:spcPts val="0"/>
              </a:spcAft>
              <a:buClr>
                <a:srgbClr val="CCCCCC"/>
              </a:buClr>
              <a:buSzPts val="1800"/>
              <a:buFont typeface="Fira Sans Condensed Medium"/>
              <a:buNone/>
              <a:defRPr sz="1800" b="0" i="0" u="none" strike="noStrike" cap="none">
                <a:solidFill>
                  <a:srgbClr val="CCCCCC"/>
                </a:solidFill>
                <a:latin typeface="Fira Sans Condensed Medium"/>
                <a:ea typeface="Fira Sans Condensed Medium"/>
                <a:cs typeface="Fira Sans Condensed Medium"/>
                <a:sym typeface="Fira Sans Condensed Medium"/>
              </a:defRPr>
            </a:lvl9pPr>
          </a:lstStyle>
          <a:p>
            <a:r>
              <a:rPr lang="en-CA" dirty="0"/>
              <a:t>Median: $9,386.16</a:t>
            </a:r>
          </a:p>
        </p:txBody>
      </p:sp>
      <p:sp>
        <p:nvSpPr>
          <p:cNvPr id="21" name="Star: 5 Points 20">
            <a:extLst>
              <a:ext uri="{FF2B5EF4-FFF2-40B4-BE49-F238E27FC236}">
                <a16:creationId xmlns:a16="http://schemas.microsoft.com/office/drawing/2014/main" id="{DA1C976E-227D-4FA0-98C5-49CD1B26D328}"/>
              </a:ext>
            </a:extLst>
          </p:cNvPr>
          <p:cNvSpPr/>
          <p:nvPr/>
        </p:nvSpPr>
        <p:spPr>
          <a:xfrm>
            <a:off x="88528" y="4705977"/>
            <a:ext cx="435780" cy="407628"/>
          </a:xfrm>
          <a:prstGeom prst="star5">
            <a:avLst/>
          </a:prstGeom>
          <a:solidFill>
            <a:srgbClr val="D79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2" name="Google Shape;2646;p62">
            <a:extLst>
              <a:ext uri="{FF2B5EF4-FFF2-40B4-BE49-F238E27FC236}">
                <a16:creationId xmlns:a16="http://schemas.microsoft.com/office/drawing/2014/main" id="{24B5E576-B172-452A-A48A-534E3AE07755}"/>
              </a:ext>
            </a:extLst>
          </p:cNvPr>
          <p:cNvSpPr txBox="1">
            <a:spLocks/>
          </p:cNvSpPr>
          <p:nvPr/>
        </p:nvSpPr>
        <p:spPr>
          <a:xfrm>
            <a:off x="490996" y="4779974"/>
            <a:ext cx="2374447"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2"/>
                </a:solidFill>
                <a:latin typeface="Arial Black" panose="020B0A04020102020204" pitchFamily="34" charset="0"/>
              </a:rPr>
              <a:t>Key Recommendation</a:t>
            </a:r>
            <a:r>
              <a:rPr lang="en-CA" sz="1200" dirty="0">
                <a:solidFill>
                  <a:schemeClr val="accent2"/>
                </a:solidFill>
                <a:latin typeface="Arial Black" panose="020B0A04020102020204" pitchFamily="34" charset="0"/>
              </a:rPr>
              <a:t>:</a:t>
            </a:r>
            <a:endParaRPr lang="en-CA" sz="1200" dirty="0">
              <a:solidFill>
                <a:srgbClr val="1C949A"/>
              </a:solidFill>
              <a:latin typeface="Arial Black" panose="020B0A04020102020204" pitchFamily="34" charset="0"/>
            </a:endParaRPr>
          </a:p>
        </p:txBody>
      </p:sp>
      <p:sp>
        <p:nvSpPr>
          <p:cNvPr id="23" name="Google Shape;2646;p62">
            <a:extLst>
              <a:ext uri="{FF2B5EF4-FFF2-40B4-BE49-F238E27FC236}">
                <a16:creationId xmlns:a16="http://schemas.microsoft.com/office/drawing/2014/main" id="{7A0308F3-495C-4497-9EEA-50676D76BEBA}"/>
              </a:ext>
            </a:extLst>
          </p:cNvPr>
          <p:cNvSpPr txBox="1">
            <a:spLocks/>
          </p:cNvSpPr>
          <p:nvPr/>
        </p:nvSpPr>
        <p:spPr>
          <a:xfrm>
            <a:off x="2825876" y="4682938"/>
            <a:ext cx="4471898"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accent3"/>
                </a:solidFill>
                <a:latin typeface="+mn-lt"/>
              </a:rPr>
              <a:t>Ignore outlier chargers and concentrate on lowering the overall mean of costs billed in order to increase profitability.</a:t>
            </a:r>
          </a:p>
        </p:txBody>
      </p:sp>
    </p:spTree>
    <p:extLst>
      <p:ext uri="{BB962C8B-B14F-4D97-AF65-F5344CB8AC3E}">
        <p14:creationId xmlns:p14="http://schemas.microsoft.com/office/powerpoint/2010/main" val="1629963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5"/>
        <p:cNvGrpSpPr/>
        <p:nvPr/>
      </p:nvGrpSpPr>
      <p:grpSpPr>
        <a:xfrm>
          <a:off x="0" y="0"/>
          <a:ext cx="0" cy="0"/>
          <a:chOff x="0" y="0"/>
          <a:chExt cx="0" cy="0"/>
        </a:xfrm>
      </p:grpSpPr>
      <p:sp>
        <p:nvSpPr>
          <p:cNvPr id="626" name="Google Shape;626;p68"/>
          <p:cNvSpPr txBox="1">
            <a:spLocks noGrp="1"/>
          </p:cNvSpPr>
          <p:nvPr>
            <p:ph type="ctrTitle"/>
          </p:nvPr>
        </p:nvSpPr>
        <p:spPr>
          <a:xfrm>
            <a:off x="3350450" y="2540550"/>
            <a:ext cx="3039600" cy="192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INFERENTIAL STATISTICS</a:t>
            </a:r>
          </a:p>
        </p:txBody>
      </p:sp>
      <p:sp>
        <p:nvSpPr>
          <p:cNvPr id="627" name="Google Shape;627;p68"/>
          <p:cNvSpPr txBox="1">
            <a:spLocks noGrp="1"/>
          </p:cNvSpPr>
          <p:nvPr>
            <p:ph type="title" idx="2"/>
          </p:nvPr>
        </p:nvSpPr>
        <p:spPr>
          <a:xfrm>
            <a:off x="89196" y="34377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2">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METHODOLOGY: Setting up the Study</a:t>
            </a:r>
            <a:endParaRPr dirty="0"/>
          </a:p>
        </p:txBody>
      </p:sp>
      <p:sp>
        <p:nvSpPr>
          <p:cNvPr id="858" name="Google Shape;858;p80"/>
          <p:cNvSpPr txBox="1">
            <a:spLocks noGrp="1"/>
          </p:cNvSpPr>
          <p:nvPr>
            <p:ph type="subTitle" idx="2"/>
          </p:nvPr>
        </p:nvSpPr>
        <p:spPr>
          <a:xfrm>
            <a:off x="135107" y="1412024"/>
            <a:ext cx="8659488" cy="31376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dirty="0">
                <a:solidFill>
                  <a:schemeClr val="lt1"/>
                </a:solidFill>
              </a:rPr>
              <a:t>Inferential statistical analysis yields better results on data that is first cleaned and then examined to gain a good understanding of many of the characteristics of the data and the variables. Once the data is understood, critical thinking is essential to apply the appropriate statistical test to answer the question at hand.  Different questions require different tests, so it is important to understand exactly what the management team at Axis Insurance is asking in order to attempt to provide an answer. For each of the four questions posed by the Axis Insurance management team, a unique statistical test was applied in an attempt to gain insight.  The process for selecting the appropriate test is outlined on the nex</a:t>
            </a:r>
            <a:r>
              <a:rPr lang="en-US" sz="1800" dirty="0"/>
              <a:t>t slide… </a:t>
            </a:r>
            <a:br>
              <a:rPr lang="en-US" dirty="0">
                <a:solidFill>
                  <a:schemeClr val="lt1"/>
                </a:solidFill>
              </a:rPr>
            </a:br>
            <a:endParaRPr lang="en-US" dirty="0"/>
          </a:p>
        </p:txBody>
      </p:sp>
    </p:spTree>
    <p:extLst>
      <p:ext uri="{BB962C8B-B14F-4D97-AF65-F5344CB8AC3E}">
        <p14:creationId xmlns:p14="http://schemas.microsoft.com/office/powerpoint/2010/main" val="3090863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94"/>
          <p:cNvSpPr txBox="1">
            <a:spLocks noGrp="1"/>
          </p:cNvSpPr>
          <p:nvPr>
            <p:ph type="ctrTitle"/>
          </p:nvPr>
        </p:nvSpPr>
        <p:spPr>
          <a:xfrm flipH="1">
            <a:off x="2627825" y="2540550"/>
            <a:ext cx="3166200" cy="192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INTRODUCTION</a:t>
            </a:r>
            <a:endParaRPr dirty="0"/>
          </a:p>
        </p:txBody>
      </p:sp>
      <p:sp>
        <p:nvSpPr>
          <p:cNvPr id="1048" name="Google Shape;1048;p94"/>
          <p:cNvSpPr txBox="1">
            <a:spLocks noGrp="1"/>
          </p:cNvSpPr>
          <p:nvPr>
            <p:ph type="title" idx="2"/>
          </p:nvPr>
        </p:nvSpPr>
        <p:spPr>
          <a:xfrm flipH="1">
            <a:off x="6075775" y="2359022"/>
            <a:ext cx="2628600" cy="227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Tree>
    <p:extLst>
      <p:ext uri="{BB962C8B-B14F-4D97-AF65-F5344CB8AC3E}">
        <p14:creationId xmlns:p14="http://schemas.microsoft.com/office/powerpoint/2010/main" val="74583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METHODOLOGY: Five-Step Process</a:t>
            </a:r>
            <a:endParaRPr dirty="0"/>
          </a:p>
        </p:txBody>
      </p:sp>
      <p:grpSp>
        <p:nvGrpSpPr>
          <p:cNvPr id="688" name="Google Shape;688;p72"/>
          <p:cNvGrpSpPr/>
          <p:nvPr/>
        </p:nvGrpSpPr>
        <p:grpSpPr>
          <a:xfrm>
            <a:off x="805804" y="2631808"/>
            <a:ext cx="1628006" cy="446983"/>
            <a:chOff x="4260510" y="2286814"/>
            <a:chExt cx="628501" cy="172560"/>
          </a:xfrm>
        </p:grpSpPr>
        <p:sp>
          <p:nvSpPr>
            <p:cNvPr id="689" name="Google Shape;689;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90" name="Google Shape;690;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73763"/>
            </a:solidFill>
            <a:ln>
              <a:noFill/>
            </a:ln>
          </p:spPr>
        </p:sp>
      </p:grpSp>
      <p:cxnSp>
        <p:nvCxnSpPr>
          <p:cNvPr id="692" name="Google Shape;692;p72"/>
          <p:cNvCxnSpPr/>
          <p:nvPr/>
        </p:nvCxnSpPr>
        <p:spPr>
          <a:xfrm rot="10800000">
            <a:off x="1590250" y="1629347"/>
            <a:ext cx="0" cy="1015200"/>
          </a:xfrm>
          <a:prstGeom prst="straightConnector1">
            <a:avLst/>
          </a:prstGeom>
          <a:noFill/>
          <a:ln w="28575" cap="flat" cmpd="sng">
            <a:solidFill>
              <a:schemeClr val="accent2"/>
            </a:solidFill>
            <a:prstDash val="solid"/>
            <a:round/>
            <a:headEnd type="none" w="med" len="med"/>
            <a:tailEnd type="diamond" w="med" len="med"/>
          </a:ln>
        </p:spPr>
      </p:cxnSp>
      <p:grpSp>
        <p:nvGrpSpPr>
          <p:cNvPr id="693" name="Google Shape;693;p72"/>
          <p:cNvGrpSpPr/>
          <p:nvPr/>
        </p:nvGrpSpPr>
        <p:grpSpPr>
          <a:xfrm>
            <a:off x="3763326" y="2631814"/>
            <a:ext cx="1628006" cy="446986"/>
            <a:chOff x="4260510" y="2286814"/>
            <a:chExt cx="628501" cy="172561"/>
          </a:xfrm>
        </p:grpSpPr>
        <p:sp>
          <p:nvSpPr>
            <p:cNvPr id="694" name="Google Shape;694;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95" name="Google Shape;695;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sp>
      </p:grpSp>
      <p:cxnSp>
        <p:nvCxnSpPr>
          <p:cNvPr id="697" name="Google Shape;697;p72"/>
          <p:cNvCxnSpPr>
            <a:endCxn id="698" idx="2"/>
          </p:cNvCxnSpPr>
          <p:nvPr/>
        </p:nvCxnSpPr>
        <p:spPr>
          <a:xfrm rot="10800000">
            <a:off x="4541396" y="2401163"/>
            <a:ext cx="0" cy="243300"/>
          </a:xfrm>
          <a:prstGeom prst="straightConnector1">
            <a:avLst/>
          </a:prstGeom>
          <a:noFill/>
          <a:ln w="28575" cap="flat" cmpd="sng">
            <a:solidFill>
              <a:schemeClr val="accent4"/>
            </a:solidFill>
            <a:prstDash val="solid"/>
            <a:round/>
            <a:headEnd type="none" w="med" len="med"/>
            <a:tailEnd type="diamond" w="med" len="med"/>
          </a:ln>
        </p:spPr>
      </p:cxnSp>
      <p:grpSp>
        <p:nvGrpSpPr>
          <p:cNvPr id="699" name="Google Shape;699;p72"/>
          <p:cNvGrpSpPr/>
          <p:nvPr/>
        </p:nvGrpSpPr>
        <p:grpSpPr>
          <a:xfrm>
            <a:off x="2284554" y="2631808"/>
            <a:ext cx="1628006" cy="446983"/>
            <a:chOff x="4260510" y="2286814"/>
            <a:chExt cx="628501" cy="172560"/>
          </a:xfrm>
        </p:grpSpPr>
        <p:sp>
          <p:nvSpPr>
            <p:cNvPr id="700" name="Google Shape;700;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01" name="Google Shape;701;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B5394"/>
            </a:solidFill>
            <a:ln>
              <a:noFill/>
            </a:ln>
          </p:spPr>
        </p:sp>
      </p:grpSp>
      <p:cxnSp>
        <p:nvCxnSpPr>
          <p:cNvPr id="703" name="Google Shape;703;p72"/>
          <p:cNvCxnSpPr/>
          <p:nvPr/>
        </p:nvCxnSpPr>
        <p:spPr>
          <a:xfrm rot="10800000">
            <a:off x="3084650" y="3041900"/>
            <a:ext cx="0" cy="1052100"/>
          </a:xfrm>
          <a:prstGeom prst="straightConnector1">
            <a:avLst/>
          </a:prstGeom>
          <a:noFill/>
          <a:ln w="28575" cap="flat" cmpd="sng">
            <a:solidFill>
              <a:schemeClr val="accent3"/>
            </a:solidFill>
            <a:prstDash val="solid"/>
            <a:round/>
            <a:headEnd type="diamond" w="med" len="med"/>
            <a:tailEnd type="none" w="med" len="med"/>
          </a:ln>
        </p:spPr>
      </p:cxnSp>
      <p:grpSp>
        <p:nvGrpSpPr>
          <p:cNvPr id="704" name="Google Shape;704;p72"/>
          <p:cNvGrpSpPr/>
          <p:nvPr/>
        </p:nvGrpSpPr>
        <p:grpSpPr>
          <a:xfrm>
            <a:off x="5218138" y="2631808"/>
            <a:ext cx="1628006" cy="446983"/>
            <a:chOff x="4260510" y="2286814"/>
            <a:chExt cx="628501" cy="172560"/>
          </a:xfrm>
        </p:grpSpPr>
        <p:sp>
          <p:nvSpPr>
            <p:cNvPr id="705" name="Google Shape;705;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06" name="Google Shape;706;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AE9D"/>
            </a:solidFill>
            <a:ln>
              <a:noFill/>
            </a:ln>
          </p:spPr>
        </p:sp>
      </p:grpSp>
      <p:cxnSp>
        <p:nvCxnSpPr>
          <p:cNvPr id="708" name="Google Shape;708;p72"/>
          <p:cNvCxnSpPr/>
          <p:nvPr/>
        </p:nvCxnSpPr>
        <p:spPr>
          <a:xfrm rot="10800000">
            <a:off x="6035650" y="3042025"/>
            <a:ext cx="0" cy="1052100"/>
          </a:xfrm>
          <a:prstGeom prst="straightConnector1">
            <a:avLst/>
          </a:prstGeom>
          <a:noFill/>
          <a:ln w="28575" cap="flat" cmpd="sng">
            <a:solidFill>
              <a:schemeClr val="accent6"/>
            </a:solidFill>
            <a:prstDash val="solid"/>
            <a:round/>
            <a:headEnd type="diamond" w="med" len="med"/>
            <a:tailEnd type="none" w="med" len="med"/>
          </a:ln>
        </p:spPr>
      </p:cxnSp>
      <p:grpSp>
        <p:nvGrpSpPr>
          <p:cNvPr id="719" name="Google Shape;719;p72"/>
          <p:cNvGrpSpPr/>
          <p:nvPr/>
        </p:nvGrpSpPr>
        <p:grpSpPr>
          <a:xfrm>
            <a:off x="6710176" y="2631808"/>
            <a:ext cx="1628006" cy="446983"/>
            <a:chOff x="4260510" y="2286814"/>
            <a:chExt cx="628501" cy="172560"/>
          </a:xfrm>
        </p:grpSpPr>
        <p:sp>
          <p:nvSpPr>
            <p:cNvPr id="720" name="Google Shape;720;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21" name="Google Shape;721;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2" name="Google Shape;722;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D6C0"/>
            </a:solidFill>
            <a:ln>
              <a:noFill/>
            </a:ln>
          </p:spPr>
        </p:sp>
      </p:grpSp>
      <p:cxnSp>
        <p:nvCxnSpPr>
          <p:cNvPr id="723" name="Google Shape;723;p72"/>
          <p:cNvCxnSpPr/>
          <p:nvPr/>
        </p:nvCxnSpPr>
        <p:spPr>
          <a:xfrm rot="10800000">
            <a:off x="7527688" y="1629347"/>
            <a:ext cx="0" cy="1015200"/>
          </a:xfrm>
          <a:prstGeom prst="straightConnector1">
            <a:avLst/>
          </a:prstGeom>
          <a:noFill/>
          <a:ln w="28575" cap="flat" cmpd="sng">
            <a:solidFill>
              <a:schemeClr val="accent1"/>
            </a:solidFill>
            <a:prstDash val="solid"/>
            <a:round/>
            <a:headEnd type="none" w="med" len="med"/>
            <a:tailEnd type="diamond" w="med" len="med"/>
          </a:ln>
        </p:spPr>
      </p:cxnSp>
      <p:sp>
        <p:nvSpPr>
          <p:cNvPr id="731" name="Google Shape;731;p72"/>
          <p:cNvSpPr/>
          <p:nvPr/>
        </p:nvSpPr>
        <p:spPr>
          <a:xfrm>
            <a:off x="7386210" y="2716901"/>
            <a:ext cx="246555" cy="251310"/>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2" name="Google Shape;732;p72"/>
          <p:cNvSpPr txBox="1"/>
          <p:nvPr/>
        </p:nvSpPr>
        <p:spPr>
          <a:xfrm>
            <a:off x="1700725" y="1580534"/>
            <a:ext cx="1443600" cy="2820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2"/>
                </a:solidFill>
                <a:latin typeface="Fira Sans Extra Condensed Medium"/>
                <a:ea typeface="Fira Sans Extra Condensed Medium"/>
                <a:cs typeface="Fira Sans Extra Condensed Medium"/>
                <a:sym typeface="Fira Sans Extra Condensed Medium"/>
              </a:rPr>
              <a:t>STEP 1:</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733" name="Google Shape;733;p72"/>
          <p:cNvSpPr txBox="1"/>
          <p:nvPr/>
        </p:nvSpPr>
        <p:spPr>
          <a:xfrm>
            <a:off x="1707359" y="1889063"/>
            <a:ext cx="1443600" cy="5121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dirty="0">
                <a:solidFill>
                  <a:schemeClr val="accent2"/>
                </a:solidFill>
                <a:latin typeface="Roboto Slab"/>
                <a:ea typeface="Roboto Slab"/>
                <a:cs typeface="Roboto Slab"/>
                <a:sym typeface="Roboto Slab"/>
              </a:rPr>
              <a:t>Formulate the Hypotheses</a:t>
            </a:r>
            <a:endParaRPr dirty="0">
              <a:solidFill>
                <a:schemeClr val="accent2"/>
              </a:solidFill>
              <a:latin typeface="Roboto Slab"/>
              <a:ea typeface="Roboto Slab"/>
              <a:cs typeface="Roboto Slab"/>
              <a:sym typeface="Roboto Slab"/>
            </a:endParaRPr>
          </a:p>
        </p:txBody>
      </p:sp>
      <p:sp>
        <p:nvSpPr>
          <p:cNvPr id="734" name="Google Shape;734;p72"/>
          <p:cNvSpPr txBox="1"/>
          <p:nvPr/>
        </p:nvSpPr>
        <p:spPr>
          <a:xfrm>
            <a:off x="3561200" y="1580525"/>
            <a:ext cx="2103300" cy="2820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STEP 3:</a:t>
            </a:r>
            <a:endParaRPr sz="20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698" name="Google Shape;698;p72"/>
          <p:cNvSpPr txBox="1"/>
          <p:nvPr/>
        </p:nvSpPr>
        <p:spPr>
          <a:xfrm>
            <a:off x="3819596" y="1889063"/>
            <a:ext cx="1443600" cy="5121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dirty="0">
                <a:solidFill>
                  <a:schemeClr val="accent2"/>
                </a:solidFill>
                <a:latin typeface="Roboto Slab"/>
                <a:ea typeface="Roboto Slab"/>
                <a:cs typeface="Roboto Slab"/>
                <a:sym typeface="Roboto Slab"/>
              </a:rPr>
              <a:t>Identify the test statistic</a:t>
            </a:r>
            <a:endParaRPr dirty="0">
              <a:solidFill>
                <a:schemeClr val="accent2"/>
              </a:solidFill>
              <a:latin typeface="Roboto Slab"/>
              <a:ea typeface="Roboto Slab"/>
              <a:cs typeface="Roboto Slab"/>
              <a:sym typeface="Roboto Slab"/>
            </a:endParaRPr>
          </a:p>
        </p:txBody>
      </p:sp>
      <p:sp>
        <p:nvSpPr>
          <p:cNvPr id="735" name="Google Shape;735;p72"/>
          <p:cNvSpPr txBox="1"/>
          <p:nvPr/>
        </p:nvSpPr>
        <p:spPr>
          <a:xfrm>
            <a:off x="5958044" y="1580534"/>
            <a:ext cx="1443600" cy="282000"/>
          </a:xfrm>
          <a:prstGeom prst="rect">
            <a:avLst/>
          </a:prstGeom>
          <a:noFill/>
          <a:ln>
            <a:noFill/>
          </a:ln>
        </p:spPr>
        <p:txBody>
          <a:bodyPr spcFirstLastPara="1" wrap="square" lIns="91425" tIns="182875" rIns="91425" bIns="0" anchor="ctr" anchorCtr="0">
            <a:noAutofit/>
          </a:bodyPr>
          <a:lstStyle/>
          <a:p>
            <a:pPr marL="0" lvl="0" indent="0" algn="r" rtl="0">
              <a:spcBef>
                <a:spcPts val="0"/>
              </a:spcBef>
              <a:spcAft>
                <a:spcPts val="160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STEP 5:</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736" name="Google Shape;736;p72"/>
          <p:cNvSpPr txBox="1"/>
          <p:nvPr/>
        </p:nvSpPr>
        <p:spPr>
          <a:xfrm>
            <a:off x="5304979" y="1889063"/>
            <a:ext cx="2103299" cy="512100"/>
          </a:xfrm>
          <a:prstGeom prst="rect">
            <a:avLst/>
          </a:prstGeom>
          <a:noFill/>
          <a:ln>
            <a:noFill/>
          </a:ln>
        </p:spPr>
        <p:txBody>
          <a:bodyPr spcFirstLastPara="1" wrap="square" lIns="91425" tIns="182875" rIns="91425" bIns="0" anchor="ctr" anchorCtr="0">
            <a:noAutofit/>
          </a:bodyPr>
          <a:lstStyle/>
          <a:p>
            <a:pPr marL="0" lvl="0" indent="0" algn="r" rtl="0">
              <a:spcBef>
                <a:spcPts val="0"/>
              </a:spcBef>
              <a:spcAft>
                <a:spcPts val="1600"/>
              </a:spcAft>
              <a:buNone/>
            </a:pPr>
            <a:r>
              <a:rPr lang="en" dirty="0">
                <a:solidFill>
                  <a:schemeClr val="accent2"/>
                </a:solidFill>
                <a:latin typeface="Roboto Slab"/>
                <a:ea typeface="Roboto Slab"/>
                <a:cs typeface="Roboto Slab"/>
                <a:sym typeface="Roboto Slab"/>
              </a:rPr>
              <a:t>Decision: Reject or Accept Null Hypothesis</a:t>
            </a:r>
            <a:endParaRPr dirty="0">
              <a:solidFill>
                <a:schemeClr val="accent2"/>
              </a:solidFill>
              <a:latin typeface="Roboto Slab"/>
              <a:ea typeface="Roboto Slab"/>
              <a:cs typeface="Roboto Slab"/>
              <a:sym typeface="Roboto Slab"/>
            </a:endParaRPr>
          </a:p>
        </p:txBody>
      </p:sp>
      <p:sp>
        <p:nvSpPr>
          <p:cNvPr id="737" name="Google Shape;737;p72"/>
          <p:cNvSpPr txBox="1"/>
          <p:nvPr/>
        </p:nvSpPr>
        <p:spPr>
          <a:xfrm>
            <a:off x="1530719" y="3372316"/>
            <a:ext cx="1443600" cy="282000"/>
          </a:xfrm>
          <a:prstGeom prst="rect">
            <a:avLst/>
          </a:prstGeom>
          <a:noFill/>
          <a:ln>
            <a:noFill/>
          </a:ln>
        </p:spPr>
        <p:txBody>
          <a:bodyPr spcFirstLastPara="1" wrap="square" lIns="91425" tIns="182875" rIns="91425" bIns="0" anchor="ctr" anchorCtr="0">
            <a:noAutofit/>
          </a:bodyPr>
          <a:lstStyle/>
          <a:p>
            <a:pPr marL="0" lvl="0" indent="0" algn="r" rtl="0">
              <a:spcBef>
                <a:spcPts val="0"/>
              </a:spcBef>
              <a:spcAft>
                <a:spcPts val="1600"/>
              </a:spcAft>
              <a:buNone/>
            </a:pPr>
            <a:r>
              <a:rPr lang="en" sz="2000" dirty="0">
                <a:solidFill>
                  <a:schemeClr val="accent3"/>
                </a:solidFill>
                <a:latin typeface="Fira Sans Extra Condensed Medium"/>
                <a:ea typeface="Fira Sans Extra Condensed Medium"/>
                <a:cs typeface="Fira Sans Extra Condensed Medium"/>
                <a:sym typeface="Fira Sans Extra Condensed Medium"/>
              </a:rPr>
              <a:t>STEP 2:</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738" name="Google Shape;738;p72"/>
          <p:cNvSpPr txBox="1"/>
          <p:nvPr/>
        </p:nvSpPr>
        <p:spPr>
          <a:xfrm>
            <a:off x="1291472" y="3680844"/>
            <a:ext cx="1682337" cy="512100"/>
          </a:xfrm>
          <a:prstGeom prst="rect">
            <a:avLst/>
          </a:prstGeom>
          <a:noFill/>
          <a:ln>
            <a:noFill/>
          </a:ln>
        </p:spPr>
        <p:txBody>
          <a:bodyPr spcFirstLastPara="1" wrap="square" lIns="91425" tIns="182875" rIns="91425" bIns="0" anchor="ctr" anchorCtr="0">
            <a:noAutofit/>
          </a:bodyPr>
          <a:lstStyle/>
          <a:p>
            <a:pPr marL="0" lvl="0" indent="0" algn="r" rtl="0">
              <a:spcBef>
                <a:spcPts val="0"/>
              </a:spcBef>
              <a:spcAft>
                <a:spcPts val="1600"/>
              </a:spcAft>
              <a:buNone/>
            </a:pPr>
            <a:r>
              <a:rPr lang="en" dirty="0">
                <a:solidFill>
                  <a:schemeClr val="accent2"/>
                </a:solidFill>
                <a:latin typeface="Roboto Slab"/>
                <a:ea typeface="Roboto Slab"/>
                <a:cs typeface="Roboto Slab"/>
                <a:sym typeface="Roboto Slab"/>
              </a:rPr>
              <a:t>Decide the significance level</a:t>
            </a:r>
            <a:endParaRPr dirty="0">
              <a:solidFill>
                <a:schemeClr val="accent2"/>
              </a:solidFill>
              <a:latin typeface="Roboto Slab"/>
              <a:ea typeface="Roboto Slab"/>
              <a:cs typeface="Roboto Slab"/>
              <a:sym typeface="Roboto Slab"/>
            </a:endParaRPr>
          </a:p>
        </p:txBody>
      </p:sp>
      <p:sp>
        <p:nvSpPr>
          <p:cNvPr id="739" name="Google Shape;739;p72"/>
          <p:cNvSpPr txBox="1"/>
          <p:nvPr/>
        </p:nvSpPr>
        <p:spPr>
          <a:xfrm>
            <a:off x="6146212" y="3372316"/>
            <a:ext cx="1443600" cy="2820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STEP 4:</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740" name="Google Shape;740;p72"/>
          <p:cNvSpPr txBox="1"/>
          <p:nvPr/>
        </p:nvSpPr>
        <p:spPr>
          <a:xfrm>
            <a:off x="6153441" y="3680844"/>
            <a:ext cx="1762925" cy="5121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dirty="0">
                <a:solidFill>
                  <a:schemeClr val="accent2"/>
                </a:solidFill>
                <a:latin typeface="Roboto Slab"/>
                <a:ea typeface="Roboto Slab"/>
                <a:cs typeface="Roboto Slab"/>
                <a:sym typeface="Roboto Slab"/>
              </a:rPr>
              <a:t>Calculate p-value (or other test value)</a:t>
            </a:r>
            <a:endParaRPr dirty="0">
              <a:solidFill>
                <a:schemeClr val="accent2"/>
              </a:solidFill>
              <a:latin typeface="Roboto Slab"/>
              <a:ea typeface="Roboto Slab"/>
              <a:cs typeface="Roboto Slab"/>
              <a:sym typeface="Roboto Slab"/>
            </a:endParaRPr>
          </a:p>
        </p:txBody>
      </p:sp>
      <p:sp>
        <p:nvSpPr>
          <p:cNvPr id="56" name="Google Shape;9746;p121">
            <a:extLst>
              <a:ext uri="{FF2B5EF4-FFF2-40B4-BE49-F238E27FC236}">
                <a16:creationId xmlns:a16="http://schemas.microsoft.com/office/drawing/2014/main" id="{88B9C25F-3647-4FE6-B77A-1F7B9B8770D8}"/>
              </a:ext>
            </a:extLst>
          </p:cNvPr>
          <p:cNvSpPr/>
          <p:nvPr/>
        </p:nvSpPr>
        <p:spPr>
          <a:xfrm>
            <a:off x="4468258" y="2708805"/>
            <a:ext cx="162237" cy="327006"/>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7" name="Google Shape;9811;p121">
            <a:extLst>
              <a:ext uri="{FF2B5EF4-FFF2-40B4-BE49-F238E27FC236}">
                <a16:creationId xmlns:a16="http://schemas.microsoft.com/office/drawing/2014/main" id="{89B46E40-14A1-462D-BFCC-33B0D540F6F5}"/>
              </a:ext>
            </a:extLst>
          </p:cNvPr>
          <p:cNvGrpSpPr/>
          <p:nvPr/>
        </p:nvGrpSpPr>
        <p:grpSpPr>
          <a:xfrm>
            <a:off x="1510736" y="2717293"/>
            <a:ext cx="193956" cy="250525"/>
            <a:chOff x="-38275925" y="1946600"/>
            <a:chExt cx="231600" cy="317450"/>
          </a:xfrm>
          <a:solidFill>
            <a:schemeClr val="bg1"/>
          </a:solidFill>
        </p:grpSpPr>
        <p:sp>
          <p:nvSpPr>
            <p:cNvPr id="58" name="Google Shape;9812;p121">
              <a:extLst>
                <a:ext uri="{FF2B5EF4-FFF2-40B4-BE49-F238E27FC236}">
                  <a16:creationId xmlns:a16="http://schemas.microsoft.com/office/drawing/2014/main" id="{C194E755-96DB-407B-8480-0AFA8437F858}"/>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9813;p121">
              <a:extLst>
                <a:ext uri="{FF2B5EF4-FFF2-40B4-BE49-F238E27FC236}">
                  <a16:creationId xmlns:a16="http://schemas.microsoft.com/office/drawing/2014/main" id="{6A234F8B-E225-496A-8846-0423FA446FF8}"/>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60" name="Google Shape;9763;p121">
            <a:extLst>
              <a:ext uri="{FF2B5EF4-FFF2-40B4-BE49-F238E27FC236}">
                <a16:creationId xmlns:a16="http://schemas.microsoft.com/office/drawing/2014/main" id="{4DB6E87F-2B12-4068-97C1-014155786829}"/>
              </a:ext>
            </a:extLst>
          </p:cNvPr>
          <p:cNvSpPr/>
          <p:nvPr/>
        </p:nvSpPr>
        <p:spPr>
          <a:xfrm>
            <a:off x="5886575" y="2694685"/>
            <a:ext cx="259936" cy="281907"/>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9772;p121">
            <a:extLst>
              <a:ext uri="{FF2B5EF4-FFF2-40B4-BE49-F238E27FC236}">
                <a16:creationId xmlns:a16="http://schemas.microsoft.com/office/drawing/2014/main" id="{0774C2BF-99D0-41BA-A60C-98CCADA27151}"/>
              </a:ext>
            </a:extLst>
          </p:cNvPr>
          <p:cNvSpPr/>
          <p:nvPr/>
        </p:nvSpPr>
        <p:spPr>
          <a:xfrm>
            <a:off x="2987793" y="2684154"/>
            <a:ext cx="200900" cy="28366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9322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97"/>
          <p:cNvSpPr txBox="1">
            <a:spLocks noGrp="1"/>
          </p:cNvSpPr>
          <p:nvPr>
            <p:ph type="ctrTitle" idx="9"/>
          </p:nvPr>
        </p:nvSpPr>
        <p:spPr>
          <a:xfrm>
            <a:off x="1031024" y="540000"/>
            <a:ext cx="4775043"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METHODOLOGY: Conclusions</a:t>
            </a:r>
            <a:endParaRPr dirty="0"/>
          </a:p>
        </p:txBody>
      </p:sp>
      <p:sp>
        <p:nvSpPr>
          <p:cNvPr id="18" name="Rectangle 17">
            <a:extLst>
              <a:ext uri="{FF2B5EF4-FFF2-40B4-BE49-F238E27FC236}">
                <a16:creationId xmlns:a16="http://schemas.microsoft.com/office/drawing/2014/main" id="{00EEB485-BB4C-41A5-BC65-BF8798F743D4}"/>
              </a:ext>
            </a:extLst>
          </p:cNvPr>
          <p:cNvSpPr/>
          <p:nvPr/>
        </p:nvSpPr>
        <p:spPr>
          <a:xfrm>
            <a:off x="921834" y="1531434"/>
            <a:ext cx="4616605" cy="2468137"/>
          </a:xfrm>
          <a:prstGeom prst="rect">
            <a:avLst/>
          </a:prstGeom>
          <a:solidFill>
            <a:srgbClr val="456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Rectangle 18">
            <a:extLst>
              <a:ext uri="{FF2B5EF4-FFF2-40B4-BE49-F238E27FC236}">
                <a16:creationId xmlns:a16="http://schemas.microsoft.com/office/drawing/2014/main" id="{6EDE9E61-501B-44C2-BBA3-FCF130F45E7D}"/>
              </a:ext>
            </a:extLst>
          </p:cNvPr>
          <p:cNvSpPr/>
          <p:nvPr/>
        </p:nvSpPr>
        <p:spPr>
          <a:xfrm>
            <a:off x="282498" y="1226634"/>
            <a:ext cx="5984487" cy="2698595"/>
          </a:xfrm>
          <a:prstGeom prst="rect">
            <a:avLst/>
          </a:pr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84" name="Google Shape;1084;p97"/>
          <p:cNvSpPr txBox="1">
            <a:spLocks noGrp="1"/>
          </p:cNvSpPr>
          <p:nvPr>
            <p:ph type="subTitle" idx="5"/>
          </p:nvPr>
        </p:nvSpPr>
        <p:spPr>
          <a:xfrm>
            <a:off x="408824" y="1411657"/>
            <a:ext cx="5575664" cy="227567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dirty="0">
                <a:solidFill>
                  <a:schemeClr val="lt1"/>
                </a:solidFill>
              </a:rPr>
              <a:t>In this study, conclusions are only made regarding the Null Hypothesis at the selected level of significance.  It is important to note that the questions, themselves, are not necessarily proved to be “true” or “untrue”, but rather, the Null Hypothesis is either accepted or rejected at the selected confidence level. The confidence level is selected to minimize Type I and Type II errors (see Introduction). </a:t>
            </a:r>
            <a:endParaRPr sz="1800" dirty="0"/>
          </a:p>
        </p:txBody>
      </p:sp>
      <p:sp>
        <p:nvSpPr>
          <p:cNvPr id="2" name="TextBox 1">
            <a:extLst>
              <a:ext uri="{FF2B5EF4-FFF2-40B4-BE49-F238E27FC236}">
                <a16:creationId xmlns:a16="http://schemas.microsoft.com/office/drawing/2014/main" id="{4D29F629-5DB8-418C-BD28-EE2757556496}"/>
              </a:ext>
            </a:extLst>
          </p:cNvPr>
          <p:cNvSpPr txBox="1"/>
          <p:nvPr/>
        </p:nvSpPr>
        <p:spPr>
          <a:xfrm>
            <a:off x="6729413" y="1380507"/>
            <a:ext cx="2414587" cy="2769989"/>
          </a:xfrm>
          <a:prstGeom prst="rect">
            <a:avLst/>
          </a:prstGeom>
          <a:noFill/>
        </p:spPr>
        <p:txBody>
          <a:bodyPr wrap="square" rtlCol="0">
            <a:spAutoFit/>
          </a:bodyPr>
          <a:lstStyle/>
          <a:p>
            <a:pPr algn="ctr"/>
            <a:r>
              <a:rPr lang="en-CA" sz="1600" dirty="0">
                <a:solidFill>
                  <a:srgbClr val="0B5394"/>
                </a:solidFill>
                <a:effectLst/>
                <a:latin typeface="Calibri" panose="020F0502020204030204" pitchFamily="34" charset="0"/>
                <a:ea typeface="Calibri" panose="020F0502020204030204" pitchFamily="34" charset="0"/>
                <a:cs typeface="Times New Roman" panose="02020603050405020304" pitchFamily="18" charset="0"/>
              </a:rPr>
              <a:t>Step 5: Decision</a:t>
            </a:r>
          </a:p>
          <a:p>
            <a:pPr algn="ctr"/>
            <a:endParaRPr lang="en-CA" sz="1600" dirty="0">
              <a:solidFill>
                <a:srgbClr val="0B5394"/>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CA" sz="1600" dirty="0">
              <a:solidFill>
                <a:srgbClr val="0B5394"/>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CA" sz="1600" dirty="0">
              <a:solidFill>
                <a:srgbClr val="0B5394"/>
              </a:solidFill>
              <a:latin typeface="Calibri" panose="020F0502020204030204" pitchFamily="34" charset="0"/>
              <a:ea typeface="Calibri" panose="020F0502020204030204" pitchFamily="34" charset="0"/>
              <a:cs typeface="Times New Roman" panose="02020603050405020304" pitchFamily="18" charset="0"/>
            </a:endParaRPr>
          </a:p>
          <a:p>
            <a:pPr algn="ctr"/>
            <a:r>
              <a:rPr lang="en-CA" sz="1600" dirty="0">
                <a:solidFill>
                  <a:srgbClr val="0B5394"/>
                </a:solidFill>
                <a:latin typeface="Calibri" panose="020F0502020204030204" pitchFamily="34" charset="0"/>
                <a:ea typeface="Calibri" panose="020F0502020204030204" pitchFamily="34" charset="0"/>
                <a:cs typeface="Times New Roman" panose="02020603050405020304" pitchFamily="18" charset="0"/>
              </a:rPr>
              <a:t>or </a:t>
            </a:r>
          </a:p>
          <a:p>
            <a:pPr algn="ctr"/>
            <a:endParaRPr lang="en-CA" sz="1600" dirty="0">
              <a:solidFill>
                <a:srgbClr val="0B5394"/>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CA" sz="1600" dirty="0">
              <a:solidFill>
                <a:srgbClr val="0B5394"/>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CA" sz="1600" dirty="0">
              <a:solidFill>
                <a:srgbClr val="0B5394"/>
              </a:solidFill>
              <a:latin typeface="Calibri" panose="020F0502020204030204" pitchFamily="34" charset="0"/>
              <a:ea typeface="Calibri" panose="020F0502020204030204" pitchFamily="34" charset="0"/>
              <a:cs typeface="Times New Roman" panose="02020603050405020304" pitchFamily="18" charset="0"/>
            </a:endParaRPr>
          </a:p>
          <a:p>
            <a:pPr algn="ctr"/>
            <a:endParaRPr lang="en-CA" sz="1600" dirty="0">
              <a:solidFill>
                <a:srgbClr val="0B5394"/>
              </a:solidFill>
              <a:effectLst/>
              <a:latin typeface="Calibri" panose="020F0502020204030204" pitchFamily="34" charset="0"/>
              <a:ea typeface="Calibri" panose="020F0502020204030204" pitchFamily="34" charset="0"/>
              <a:cs typeface="Times New Roman" panose="02020603050405020304" pitchFamily="18" charset="0"/>
            </a:endParaRPr>
          </a:p>
          <a:p>
            <a:pPr algn="ctr"/>
            <a:r>
              <a:rPr lang="en-CA" sz="1600" dirty="0">
                <a:solidFill>
                  <a:srgbClr val="0B5394"/>
                </a:solidFill>
                <a:effectLst/>
                <a:latin typeface="Calibri" panose="020F0502020204030204" pitchFamily="34" charset="0"/>
                <a:ea typeface="Calibri" panose="020F0502020204030204" pitchFamily="34" charset="0"/>
                <a:cs typeface="Times New Roman" panose="02020603050405020304" pitchFamily="18" charset="0"/>
              </a:rPr>
              <a:t>Null Hypothesis (H</a:t>
            </a:r>
            <a:r>
              <a:rPr lang="en-CA" sz="1600" baseline="-25000" dirty="0">
                <a:solidFill>
                  <a:srgbClr val="0B5394"/>
                </a:solidFill>
                <a:effectLst/>
                <a:latin typeface="Calibri" panose="020F0502020204030204" pitchFamily="34" charset="0"/>
                <a:ea typeface="Calibri" panose="020F0502020204030204" pitchFamily="34" charset="0"/>
                <a:cs typeface="Times New Roman" panose="02020603050405020304" pitchFamily="18" charset="0"/>
              </a:rPr>
              <a:t>0</a:t>
            </a:r>
            <a:r>
              <a:rPr lang="en-CA" sz="1600" dirty="0">
                <a:solidFill>
                  <a:srgbClr val="0B5394"/>
                </a:solidFill>
                <a:latin typeface="Calibri" panose="020F0502020204030204" pitchFamily="34" charset="0"/>
                <a:ea typeface="Calibri" panose="020F0502020204030204" pitchFamily="34" charset="0"/>
                <a:cs typeface="Times New Roman" panose="02020603050405020304" pitchFamily="18" charset="0"/>
              </a:rPr>
              <a:t>)</a:t>
            </a:r>
            <a:endParaRPr lang="en-CA" sz="1600" dirty="0">
              <a:solidFill>
                <a:srgbClr val="0B5394"/>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pic>
        <p:nvPicPr>
          <p:cNvPr id="8" name="Picture 7">
            <a:extLst>
              <a:ext uri="{FF2B5EF4-FFF2-40B4-BE49-F238E27FC236}">
                <a16:creationId xmlns:a16="http://schemas.microsoft.com/office/drawing/2014/main" id="{6B2D7EEA-9638-4F5F-971B-4AE493B40150}"/>
              </a:ext>
            </a:extLst>
          </p:cNvPr>
          <p:cNvPicPr>
            <a:picLocks noChangeAspect="1"/>
          </p:cNvPicPr>
          <p:nvPr/>
        </p:nvPicPr>
        <p:blipFill>
          <a:blip r:embed="rId3"/>
          <a:srcRect/>
          <a:stretch/>
        </p:blipFill>
        <p:spPr>
          <a:xfrm rot="19903829">
            <a:off x="7159245" y="2961930"/>
            <a:ext cx="932688" cy="409857"/>
          </a:xfrm>
          <a:prstGeom prst="rect">
            <a:avLst/>
          </a:prstGeom>
        </p:spPr>
      </p:pic>
      <p:pic>
        <p:nvPicPr>
          <p:cNvPr id="9" name="Picture 8">
            <a:extLst>
              <a:ext uri="{FF2B5EF4-FFF2-40B4-BE49-F238E27FC236}">
                <a16:creationId xmlns:a16="http://schemas.microsoft.com/office/drawing/2014/main" id="{747B27BF-EB5A-4926-AFA7-811C4CDAF676}"/>
              </a:ext>
            </a:extLst>
          </p:cNvPr>
          <p:cNvPicPr>
            <a:picLocks noChangeAspect="1"/>
          </p:cNvPicPr>
          <p:nvPr/>
        </p:nvPicPr>
        <p:blipFill>
          <a:blip r:embed="rId4"/>
          <a:srcRect/>
          <a:stretch/>
        </p:blipFill>
        <p:spPr>
          <a:xfrm rot="20302182">
            <a:off x="7140305" y="1929896"/>
            <a:ext cx="932688" cy="300228"/>
          </a:xfrm>
          <a:prstGeom prst="rect">
            <a:avLst/>
          </a:prstGeom>
        </p:spPr>
      </p:pic>
    </p:spTree>
    <p:extLst>
      <p:ext uri="{BB962C8B-B14F-4D97-AF65-F5344CB8AC3E}">
        <p14:creationId xmlns:p14="http://schemas.microsoft.com/office/powerpoint/2010/main" val="2166278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2">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1: Question</a:t>
            </a:r>
            <a:endParaRPr dirty="0"/>
          </a:p>
        </p:txBody>
      </p:sp>
      <p:sp>
        <p:nvSpPr>
          <p:cNvPr id="858" name="Google Shape;858;p80"/>
          <p:cNvSpPr txBox="1">
            <a:spLocks noGrp="1"/>
          </p:cNvSpPr>
          <p:nvPr>
            <p:ph type="subTitle" idx="2"/>
          </p:nvPr>
        </p:nvSpPr>
        <p:spPr>
          <a:xfrm>
            <a:off x="3153370" y="2571750"/>
            <a:ext cx="2891883" cy="13646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dirty="0">
                <a:solidFill>
                  <a:schemeClr val="lt1"/>
                </a:solidFill>
              </a:rPr>
              <a:t>“Medical claims made by the people who smoke are greater than those who don't..."</a:t>
            </a:r>
            <a:br>
              <a:rPr lang="en-US" dirty="0">
                <a:solidFill>
                  <a:schemeClr val="lt1"/>
                </a:solidFill>
              </a:rPr>
            </a:br>
            <a:endParaRPr lang="en-US" dirty="0"/>
          </a:p>
        </p:txBody>
      </p:sp>
      <p:grpSp>
        <p:nvGrpSpPr>
          <p:cNvPr id="32" name="Google Shape;10183;p122">
            <a:extLst>
              <a:ext uri="{FF2B5EF4-FFF2-40B4-BE49-F238E27FC236}">
                <a16:creationId xmlns:a16="http://schemas.microsoft.com/office/drawing/2014/main" id="{019A4844-4869-4CEC-9735-976F5FD3FFEC}"/>
              </a:ext>
            </a:extLst>
          </p:cNvPr>
          <p:cNvGrpSpPr/>
          <p:nvPr/>
        </p:nvGrpSpPr>
        <p:grpSpPr>
          <a:xfrm>
            <a:off x="4329234" y="2075723"/>
            <a:ext cx="369913" cy="368554"/>
            <a:chOff x="-63666550" y="2278975"/>
            <a:chExt cx="319800" cy="318625"/>
          </a:xfrm>
          <a:solidFill>
            <a:schemeClr val="bg1"/>
          </a:solidFill>
        </p:grpSpPr>
        <p:sp>
          <p:nvSpPr>
            <p:cNvPr id="33" name="Google Shape;10184;p122">
              <a:extLst>
                <a:ext uri="{FF2B5EF4-FFF2-40B4-BE49-F238E27FC236}">
                  <a16:creationId xmlns:a16="http://schemas.microsoft.com/office/drawing/2014/main" id="{0F65FDDD-374C-4ACF-870D-33F82A96E6EA}"/>
                </a:ext>
              </a:extLst>
            </p:cNvPr>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34" name="Google Shape;10185;p122">
              <a:extLst>
                <a:ext uri="{FF2B5EF4-FFF2-40B4-BE49-F238E27FC236}">
                  <a16:creationId xmlns:a16="http://schemas.microsoft.com/office/drawing/2014/main" id="{5B6EA7AD-4573-4F12-8A8D-A157F459CDE6}"/>
                </a:ext>
              </a:extLst>
            </p:cNvPr>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spTree>
    <p:extLst>
      <p:ext uri="{BB962C8B-B14F-4D97-AF65-F5344CB8AC3E}">
        <p14:creationId xmlns:p14="http://schemas.microsoft.com/office/powerpoint/2010/main" val="2979423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1: Five-Step Process</a:t>
            </a:r>
            <a:endParaRPr dirty="0"/>
          </a:p>
        </p:txBody>
      </p:sp>
      <p:grpSp>
        <p:nvGrpSpPr>
          <p:cNvPr id="688" name="Google Shape;688;p72"/>
          <p:cNvGrpSpPr/>
          <p:nvPr/>
        </p:nvGrpSpPr>
        <p:grpSpPr>
          <a:xfrm>
            <a:off x="981436" y="2745926"/>
            <a:ext cx="1628006" cy="446983"/>
            <a:chOff x="4260510" y="2286814"/>
            <a:chExt cx="628501" cy="172560"/>
          </a:xfrm>
        </p:grpSpPr>
        <p:sp>
          <p:nvSpPr>
            <p:cNvPr id="689" name="Google Shape;689;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90" name="Google Shape;690;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73763"/>
            </a:solidFill>
            <a:ln>
              <a:noFill/>
            </a:ln>
          </p:spPr>
          <p:txBody>
            <a:bodyPr/>
            <a:lstStyle/>
            <a:p>
              <a:endParaRPr lang="en-CA" dirty="0"/>
            </a:p>
          </p:txBody>
        </p:sp>
      </p:gr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CA" sz="2000" dirty="0">
                <a:solidFill>
                  <a:schemeClr val="accent2"/>
                </a:solidFill>
                <a:latin typeface="Fira Sans Extra Condensed Medium"/>
                <a:ea typeface="Fira Sans Extra Condensed Medium"/>
                <a:cs typeface="Fira Sans Extra Condensed Medium"/>
                <a:sym typeface="Fira Sans Extra Condensed Medium"/>
              </a:rPr>
              <a:t>STEP 1: </a:t>
            </a:r>
            <a:r>
              <a:rPr lang="en-CA" dirty="0">
                <a:solidFill>
                  <a:schemeClr val="accent2"/>
                </a:solidFill>
                <a:latin typeface="Roboto Slab"/>
                <a:ea typeface="Fira Sans Extra Condensed Medium"/>
                <a:cs typeface="Fira Sans Extra Condensed Medium"/>
                <a:sym typeface="Fira Sans Extra Condensed Medium"/>
              </a:rPr>
              <a:t>Formulate the Hypotheses</a:t>
            </a:r>
          </a:p>
        </p:txBody>
      </p:sp>
      <p:sp>
        <p:nvSpPr>
          <p:cNvPr id="737" name="Google Shape;737;p72"/>
          <p:cNvSpPr txBox="1"/>
          <p:nvPr/>
        </p:nvSpPr>
        <p:spPr>
          <a:xfrm>
            <a:off x="912710" y="1695298"/>
            <a:ext cx="7857909" cy="876452"/>
          </a:xfrm>
          <a:prstGeom prst="rect">
            <a:avLst/>
          </a:prstGeom>
          <a:noFill/>
          <a:ln>
            <a:noFill/>
          </a:ln>
        </p:spPr>
        <p:txBody>
          <a:bodyPr spcFirstLastPara="1" wrap="square" lIns="91425" tIns="182875" rIns="91425" bIns="0" anchor="ctr" anchorCtr="0">
            <a:noAutofit/>
          </a:bodyPr>
          <a:lstStyle/>
          <a:p>
            <a:pPr>
              <a:spcAft>
                <a:spcPts val="1600"/>
              </a:spcAft>
            </a:pPr>
            <a:r>
              <a:rPr lang="en-CA" dirty="0">
                <a:solidFill>
                  <a:schemeClr val="accent2"/>
                </a:solidFill>
                <a:latin typeface="Roboto Slab"/>
                <a:ea typeface="Roboto Slab"/>
                <a:cs typeface="Roboto Slab"/>
                <a:sym typeface="Roboto Slab"/>
              </a:rPr>
              <a:t>Based on the way the question is phrased, there is an implied assumption that smokers make greater claims than non-smokers. Therefore, we set the Alternate Hypothesis to reflect this assumption and the Null Hypothesis will be that the mean charges of smokers is less than or equal to the mean charges of non-smokers. </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pic>
        <p:nvPicPr>
          <p:cNvPr id="3" name="Picture 2">
            <a:extLst>
              <a:ext uri="{FF2B5EF4-FFF2-40B4-BE49-F238E27FC236}">
                <a16:creationId xmlns:a16="http://schemas.microsoft.com/office/drawing/2014/main" id="{86B0A408-F25C-4BBB-A395-29ADF02D1F34}"/>
              </a:ext>
            </a:extLst>
          </p:cNvPr>
          <p:cNvPicPr>
            <a:picLocks noChangeAspect="1"/>
          </p:cNvPicPr>
          <p:nvPr/>
        </p:nvPicPr>
        <p:blipFill>
          <a:blip r:embed="rId3"/>
          <a:srcRect/>
          <a:stretch/>
        </p:blipFill>
        <p:spPr>
          <a:xfrm>
            <a:off x="3086342" y="2693879"/>
            <a:ext cx="5481902" cy="807720"/>
          </a:xfrm>
          <a:prstGeom prst="rect">
            <a:avLst/>
          </a:prstGeom>
        </p:spPr>
      </p:pic>
      <p:sp>
        <p:nvSpPr>
          <p:cNvPr id="58" name="Google Shape;737;p72">
            <a:extLst>
              <a:ext uri="{FF2B5EF4-FFF2-40B4-BE49-F238E27FC236}">
                <a16:creationId xmlns:a16="http://schemas.microsoft.com/office/drawing/2014/main" id="{A4D0E7B0-39E0-4EDD-B6B4-DFE56F8D16C4}"/>
              </a:ext>
            </a:extLst>
          </p:cNvPr>
          <p:cNvSpPr txBox="1"/>
          <p:nvPr/>
        </p:nvSpPr>
        <p:spPr>
          <a:xfrm>
            <a:off x="999179" y="3938516"/>
            <a:ext cx="3659288"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3"/>
                </a:solidFill>
                <a:latin typeface="Fira Sans Extra Condensed Medium"/>
                <a:ea typeface="Fira Sans Extra Condensed Medium"/>
                <a:cs typeface="Fira Sans Extra Condensed Medium"/>
                <a:sym typeface="Fira Sans Extra Condensed Medium"/>
              </a:rPr>
              <a:t>STEP 2: </a:t>
            </a:r>
            <a:r>
              <a:rPr lang="en-CA" dirty="0">
                <a:solidFill>
                  <a:schemeClr val="accent2"/>
                </a:solidFill>
                <a:latin typeface="Roboto Slab"/>
                <a:ea typeface="Roboto Slab"/>
                <a:cs typeface="Roboto Slab"/>
                <a:sym typeface="Roboto Slab"/>
              </a:rPr>
              <a:t>Decide the significance level</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pic>
        <p:nvPicPr>
          <p:cNvPr id="5" name="Picture 4">
            <a:extLst>
              <a:ext uri="{FF2B5EF4-FFF2-40B4-BE49-F238E27FC236}">
                <a16:creationId xmlns:a16="http://schemas.microsoft.com/office/drawing/2014/main" id="{303AC6FC-02D1-49C0-99A6-E13FA04BF039}"/>
              </a:ext>
            </a:extLst>
          </p:cNvPr>
          <p:cNvPicPr>
            <a:picLocks noChangeAspect="1"/>
          </p:cNvPicPr>
          <p:nvPr/>
        </p:nvPicPr>
        <p:blipFill>
          <a:blip r:embed="rId4"/>
          <a:stretch>
            <a:fillRect/>
          </a:stretch>
        </p:blipFill>
        <p:spPr>
          <a:xfrm>
            <a:off x="2828823" y="4577466"/>
            <a:ext cx="4221846" cy="388654"/>
          </a:xfrm>
          <a:prstGeom prst="rect">
            <a:avLst/>
          </a:prstGeom>
        </p:spPr>
      </p:pic>
      <p:grpSp>
        <p:nvGrpSpPr>
          <p:cNvPr id="61" name="Google Shape;699;p72">
            <a:extLst>
              <a:ext uri="{FF2B5EF4-FFF2-40B4-BE49-F238E27FC236}">
                <a16:creationId xmlns:a16="http://schemas.microsoft.com/office/drawing/2014/main" id="{E1927CD6-AECA-42ED-A8C1-D0C8784989E9}"/>
              </a:ext>
            </a:extLst>
          </p:cNvPr>
          <p:cNvGrpSpPr/>
          <p:nvPr/>
        </p:nvGrpSpPr>
        <p:grpSpPr>
          <a:xfrm>
            <a:off x="999179" y="4449615"/>
            <a:ext cx="1628006" cy="446983"/>
            <a:chOff x="4260510" y="2286814"/>
            <a:chExt cx="628501" cy="172560"/>
          </a:xfrm>
        </p:grpSpPr>
        <p:sp>
          <p:nvSpPr>
            <p:cNvPr id="62" name="Google Shape;700;p72">
              <a:extLst>
                <a:ext uri="{FF2B5EF4-FFF2-40B4-BE49-F238E27FC236}">
                  <a16:creationId xmlns:a16="http://schemas.microsoft.com/office/drawing/2014/main" id="{0202BE31-5657-4041-B086-A0E861B4342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3" name="Google Shape;701;p72">
              <a:extLst>
                <a:ext uri="{FF2B5EF4-FFF2-40B4-BE49-F238E27FC236}">
                  <a16:creationId xmlns:a16="http://schemas.microsoft.com/office/drawing/2014/main" id="{661E6BB4-DE19-4893-A616-E1C8BDC4868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702;p72">
              <a:extLst>
                <a:ext uri="{FF2B5EF4-FFF2-40B4-BE49-F238E27FC236}">
                  <a16:creationId xmlns:a16="http://schemas.microsoft.com/office/drawing/2014/main" id="{1C3ECDA0-1873-4F12-82B5-0DBAAAF1B377}"/>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B5394"/>
            </a:solidFill>
            <a:ln>
              <a:noFill/>
            </a:ln>
          </p:spPr>
        </p:sp>
      </p:grpSp>
      <p:grpSp>
        <p:nvGrpSpPr>
          <p:cNvPr id="74" name="Google Shape;9811;p121">
            <a:extLst>
              <a:ext uri="{FF2B5EF4-FFF2-40B4-BE49-F238E27FC236}">
                <a16:creationId xmlns:a16="http://schemas.microsoft.com/office/drawing/2014/main" id="{63E4078B-57AB-4A55-A5FE-E54EF2963665}"/>
              </a:ext>
            </a:extLst>
          </p:cNvPr>
          <p:cNvGrpSpPr/>
          <p:nvPr/>
        </p:nvGrpSpPr>
        <p:grpSpPr>
          <a:xfrm>
            <a:off x="1636550" y="2845384"/>
            <a:ext cx="193956" cy="250525"/>
            <a:chOff x="-38275925" y="1946600"/>
            <a:chExt cx="231600" cy="317450"/>
          </a:xfrm>
          <a:solidFill>
            <a:schemeClr val="bg1"/>
          </a:solidFill>
        </p:grpSpPr>
        <p:sp>
          <p:nvSpPr>
            <p:cNvPr id="75" name="Google Shape;9812;p121">
              <a:extLst>
                <a:ext uri="{FF2B5EF4-FFF2-40B4-BE49-F238E27FC236}">
                  <a16:creationId xmlns:a16="http://schemas.microsoft.com/office/drawing/2014/main" id="{D7840F2E-349D-453E-8ECD-9F6CC517D6C3}"/>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813;p121">
              <a:extLst>
                <a:ext uri="{FF2B5EF4-FFF2-40B4-BE49-F238E27FC236}">
                  <a16:creationId xmlns:a16="http://schemas.microsoft.com/office/drawing/2014/main" id="{FEB79C42-DD3C-45EC-9B6E-C7D912EE53C2}"/>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oogle Shape;9772;p121">
            <a:extLst>
              <a:ext uri="{FF2B5EF4-FFF2-40B4-BE49-F238E27FC236}">
                <a16:creationId xmlns:a16="http://schemas.microsoft.com/office/drawing/2014/main" id="{F15EB2DA-7AAA-4E91-8A4D-4A7725E24FE3}"/>
              </a:ext>
            </a:extLst>
          </p:cNvPr>
          <p:cNvSpPr/>
          <p:nvPr/>
        </p:nvSpPr>
        <p:spPr>
          <a:xfrm>
            <a:off x="1667007" y="4531096"/>
            <a:ext cx="200900" cy="28366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560017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9" name="Picture 8">
            <a:extLst>
              <a:ext uri="{FF2B5EF4-FFF2-40B4-BE49-F238E27FC236}">
                <a16:creationId xmlns:a16="http://schemas.microsoft.com/office/drawing/2014/main" id="{D0A8F1B1-3C3C-4038-B22C-B11E37C5F538}"/>
              </a:ext>
            </a:extLst>
          </p:cNvPr>
          <p:cNvPicPr>
            <a:picLocks noChangeAspect="1"/>
          </p:cNvPicPr>
          <p:nvPr/>
        </p:nvPicPr>
        <p:blipFill>
          <a:blip r:embed="rId3"/>
          <a:srcRect/>
          <a:stretch/>
        </p:blipFill>
        <p:spPr>
          <a:xfrm>
            <a:off x="1178221" y="3422558"/>
            <a:ext cx="7031648" cy="1445707"/>
          </a:xfrm>
          <a:prstGeom prst="rect">
            <a:avLst/>
          </a:prstGeom>
        </p:spPr>
      </p:pic>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1: Five-Step Process</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STEP 3: </a:t>
            </a:r>
            <a:r>
              <a:rPr lang="en-CA" dirty="0">
                <a:solidFill>
                  <a:schemeClr val="accent2"/>
                </a:solidFill>
                <a:latin typeface="Roboto Slab"/>
                <a:ea typeface="Roboto Slab"/>
                <a:cs typeface="Roboto Slab"/>
                <a:sym typeface="Roboto Slab"/>
              </a:rPr>
              <a:t>Identify the test statistic</a:t>
            </a:r>
            <a:endParaRPr lang="en-CA" dirty="0">
              <a:solidFill>
                <a:schemeClr val="accent2"/>
              </a:solidFill>
              <a:latin typeface="Roboto Slab"/>
              <a:ea typeface="Fira Sans Extra Condensed Medium"/>
              <a:cs typeface="Fira Sans Extra Condensed Medium"/>
              <a:sym typeface="Fira Sans Extra Condensed Medium"/>
            </a:endParaRPr>
          </a:p>
        </p:txBody>
      </p:sp>
      <p:pic>
        <p:nvPicPr>
          <p:cNvPr id="7" name="Picture 6">
            <a:extLst>
              <a:ext uri="{FF2B5EF4-FFF2-40B4-BE49-F238E27FC236}">
                <a16:creationId xmlns:a16="http://schemas.microsoft.com/office/drawing/2014/main" id="{743DB5F8-D74E-449F-86F1-A90A8A837BC1}"/>
              </a:ext>
            </a:extLst>
          </p:cNvPr>
          <p:cNvPicPr>
            <a:picLocks noChangeAspect="1"/>
          </p:cNvPicPr>
          <p:nvPr/>
        </p:nvPicPr>
        <p:blipFill>
          <a:blip r:embed="rId4"/>
          <a:srcRect/>
          <a:stretch/>
        </p:blipFill>
        <p:spPr>
          <a:xfrm>
            <a:off x="1005258" y="1501591"/>
            <a:ext cx="7026154" cy="2001155"/>
          </a:xfrm>
          <a:prstGeom prst="rect">
            <a:avLst/>
          </a:prstGeom>
        </p:spPr>
      </p:pic>
      <p:grpSp>
        <p:nvGrpSpPr>
          <p:cNvPr id="30" name="Google Shape;693;p72">
            <a:extLst>
              <a:ext uri="{FF2B5EF4-FFF2-40B4-BE49-F238E27FC236}">
                <a16:creationId xmlns:a16="http://schemas.microsoft.com/office/drawing/2014/main" id="{0165E73D-167E-4EB2-A560-C1D0025310EA}"/>
              </a:ext>
            </a:extLst>
          </p:cNvPr>
          <p:cNvGrpSpPr/>
          <p:nvPr/>
        </p:nvGrpSpPr>
        <p:grpSpPr>
          <a:xfrm>
            <a:off x="1005258" y="3582935"/>
            <a:ext cx="1628006" cy="446626"/>
            <a:chOff x="4260510" y="2286954"/>
            <a:chExt cx="628501" cy="172422"/>
          </a:xfrm>
        </p:grpSpPr>
        <p:sp>
          <p:nvSpPr>
            <p:cNvPr id="31" name="Google Shape;694;p72">
              <a:extLst>
                <a:ext uri="{FF2B5EF4-FFF2-40B4-BE49-F238E27FC236}">
                  <a16:creationId xmlns:a16="http://schemas.microsoft.com/office/drawing/2014/main" id="{618AA296-7AFC-423A-870D-C761649F88A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 name="Google Shape;695;p72">
              <a:extLst>
                <a:ext uri="{FF2B5EF4-FFF2-40B4-BE49-F238E27FC236}">
                  <a16:creationId xmlns:a16="http://schemas.microsoft.com/office/drawing/2014/main" id="{EB240F91-EA11-4683-8382-4D73CE15DF1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96;p72">
              <a:extLst>
                <a:ext uri="{FF2B5EF4-FFF2-40B4-BE49-F238E27FC236}">
                  <a16:creationId xmlns:a16="http://schemas.microsoft.com/office/drawing/2014/main" id="{B592CACF-A900-45DB-AEC7-D68897D52139}"/>
                </a:ext>
              </a:extLst>
            </p:cNvPr>
            <p:cNvSpPr/>
            <p:nvPr/>
          </p:nvSpPr>
          <p:spPr>
            <a:xfrm>
              <a:off x="4370190" y="2286954"/>
              <a:ext cx="359937"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txBody>
            <a:bodyPr/>
            <a:lstStyle/>
            <a:p>
              <a:endParaRPr lang="en-CA" dirty="0"/>
            </a:p>
          </p:txBody>
        </p:sp>
      </p:grpSp>
      <p:sp>
        <p:nvSpPr>
          <p:cNvPr id="37" name="Google Shape;9746;p121">
            <a:extLst>
              <a:ext uri="{FF2B5EF4-FFF2-40B4-BE49-F238E27FC236}">
                <a16:creationId xmlns:a16="http://schemas.microsoft.com/office/drawing/2014/main" id="{C930D1F4-2772-46FC-9FCE-70D154C6A4B1}"/>
              </a:ext>
            </a:extLst>
          </p:cNvPr>
          <p:cNvSpPr/>
          <p:nvPr/>
        </p:nvSpPr>
        <p:spPr>
          <a:xfrm>
            <a:off x="1711360" y="3642376"/>
            <a:ext cx="162237" cy="327006"/>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TextBox 11">
            <a:extLst>
              <a:ext uri="{FF2B5EF4-FFF2-40B4-BE49-F238E27FC236}">
                <a16:creationId xmlns:a16="http://schemas.microsoft.com/office/drawing/2014/main" id="{EA046134-27C1-485F-8488-C067EBE97D0A}"/>
              </a:ext>
            </a:extLst>
          </p:cNvPr>
          <p:cNvSpPr txBox="1"/>
          <p:nvPr/>
        </p:nvSpPr>
        <p:spPr>
          <a:xfrm>
            <a:off x="1248092" y="4603500"/>
            <a:ext cx="7248293" cy="261610"/>
          </a:xfrm>
          <a:prstGeom prst="rect">
            <a:avLst/>
          </a:prstGeom>
          <a:noFill/>
        </p:spPr>
        <p:txBody>
          <a:bodyPr wrap="square" rtlCol="0">
            <a:spAutoFit/>
          </a:bodyPr>
          <a:lstStyle/>
          <a:p>
            <a:r>
              <a:rPr lang="fr-FR" sz="1100" dirty="0">
                <a:hlinkClick r:id="rId5"/>
              </a:rPr>
              <a:t>https://www.real-statistics.com/students-t-distribution/two-sample-t-test-uequal-variances/</a:t>
            </a:r>
            <a:r>
              <a:rPr lang="fr-FR" sz="1100" dirty="0"/>
              <a:t> </a:t>
            </a:r>
            <a:endParaRPr lang="en-CA" sz="1100" dirty="0"/>
          </a:p>
        </p:txBody>
      </p:sp>
    </p:spTree>
    <p:extLst>
      <p:ext uri="{BB962C8B-B14F-4D97-AF65-F5344CB8AC3E}">
        <p14:creationId xmlns:p14="http://schemas.microsoft.com/office/powerpoint/2010/main" val="660232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9" name="Picture 8">
            <a:extLst>
              <a:ext uri="{FF2B5EF4-FFF2-40B4-BE49-F238E27FC236}">
                <a16:creationId xmlns:a16="http://schemas.microsoft.com/office/drawing/2014/main" id="{97CC2A91-0486-468A-82C0-203762653832}"/>
              </a:ext>
            </a:extLst>
          </p:cNvPr>
          <p:cNvPicPr>
            <a:picLocks noChangeAspect="1"/>
          </p:cNvPicPr>
          <p:nvPr/>
        </p:nvPicPr>
        <p:blipFill>
          <a:blip r:embed="rId3"/>
          <a:srcRect/>
          <a:stretch/>
        </p:blipFill>
        <p:spPr>
          <a:xfrm>
            <a:off x="981436" y="1700930"/>
            <a:ext cx="7880066" cy="2074357"/>
          </a:xfrm>
          <a:prstGeom prst="rect">
            <a:avLst/>
          </a:prstGeom>
        </p:spPr>
      </p:pic>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1: Five-Step Process</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STEP 4 </a:t>
            </a:r>
            <a:r>
              <a:rPr lang="en-CA" sz="2000" dirty="0">
                <a:solidFill>
                  <a:schemeClr val="accent2"/>
                </a:solidFill>
                <a:latin typeface="Fira Sans Extra Condensed Medium"/>
                <a:ea typeface="Fira Sans Extra Condensed Medium"/>
                <a:cs typeface="Fira Sans Extra Condensed Medium"/>
                <a:sym typeface="Fira Sans Extra Condensed Medium"/>
              </a:rPr>
              <a:t>: </a:t>
            </a:r>
            <a:r>
              <a:rPr lang="en-US" dirty="0">
                <a:solidFill>
                  <a:schemeClr val="accent2"/>
                </a:solidFill>
                <a:latin typeface="Roboto Slab"/>
                <a:ea typeface="Roboto Slab"/>
                <a:cs typeface="Roboto Slab"/>
                <a:sym typeface="Roboto Slab"/>
              </a:rPr>
              <a:t>Calculate p-value</a:t>
            </a:r>
            <a:endParaRPr lang="en-CA" dirty="0">
              <a:solidFill>
                <a:schemeClr val="accent2"/>
              </a:solidFill>
              <a:latin typeface="Roboto Slab"/>
              <a:ea typeface="Fira Sans Extra Condensed Medium"/>
              <a:cs typeface="Fira Sans Extra Condensed Medium"/>
              <a:sym typeface="Fira Sans Extra Condensed Medium"/>
            </a:endParaRPr>
          </a:p>
        </p:txBody>
      </p:sp>
      <p:sp>
        <p:nvSpPr>
          <p:cNvPr id="58" name="Google Shape;737;p72">
            <a:extLst>
              <a:ext uri="{FF2B5EF4-FFF2-40B4-BE49-F238E27FC236}">
                <a16:creationId xmlns:a16="http://schemas.microsoft.com/office/drawing/2014/main" id="{A4D0E7B0-39E0-4EDD-B6B4-DFE56F8D16C4}"/>
              </a:ext>
            </a:extLst>
          </p:cNvPr>
          <p:cNvSpPr txBox="1"/>
          <p:nvPr/>
        </p:nvSpPr>
        <p:spPr>
          <a:xfrm>
            <a:off x="999179" y="3938516"/>
            <a:ext cx="4650772"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1"/>
                </a:solidFill>
                <a:latin typeface="Fira Sans Extra Condensed Medium"/>
                <a:ea typeface="Fira Sans Extra Condensed Medium"/>
                <a:cs typeface="Fira Sans Extra Condensed Medium"/>
                <a:sym typeface="Fira Sans Extra Condensed Medium"/>
              </a:rPr>
              <a:t>STEP 5: </a:t>
            </a:r>
            <a:r>
              <a:rPr lang="en-US" dirty="0">
                <a:solidFill>
                  <a:schemeClr val="accent2"/>
                </a:solidFill>
                <a:latin typeface="Roboto Slab"/>
                <a:ea typeface="Roboto Slab"/>
                <a:cs typeface="Roboto Slab"/>
                <a:sym typeface="Roboto Slab"/>
              </a:rPr>
              <a:t>Decision: Reject or Accept Null Hypothesis</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32" name="Google Shape;704;p72">
            <a:extLst>
              <a:ext uri="{FF2B5EF4-FFF2-40B4-BE49-F238E27FC236}">
                <a16:creationId xmlns:a16="http://schemas.microsoft.com/office/drawing/2014/main" id="{C9450BD5-8555-43BC-8D4E-57B09FD0707E}"/>
              </a:ext>
            </a:extLst>
          </p:cNvPr>
          <p:cNvGrpSpPr/>
          <p:nvPr/>
        </p:nvGrpSpPr>
        <p:grpSpPr>
          <a:xfrm>
            <a:off x="979641" y="1759900"/>
            <a:ext cx="1628006" cy="446983"/>
            <a:chOff x="4260510" y="2286814"/>
            <a:chExt cx="628501" cy="172560"/>
          </a:xfrm>
        </p:grpSpPr>
        <p:sp>
          <p:nvSpPr>
            <p:cNvPr id="33" name="Google Shape;705;p72">
              <a:extLst>
                <a:ext uri="{FF2B5EF4-FFF2-40B4-BE49-F238E27FC236}">
                  <a16:creationId xmlns:a16="http://schemas.microsoft.com/office/drawing/2014/main" id="{2B61E19A-B1C6-4FA4-9AB4-2C940420EC8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 name="Google Shape;706;p72">
              <a:extLst>
                <a:ext uri="{FF2B5EF4-FFF2-40B4-BE49-F238E27FC236}">
                  <a16:creationId xmlns:a16="http://schemas.microsoft.com/office/drawing/2014/main" id="{DEE7F90E-0693-4D58-8EA1-8AAAF3325A4B}"/>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707;p72">
              <a:extLst>
                <a:ext uri="{FF2B5EF4-FFF2-40B4-BE49-F238E27FC236}">
                  <a16:creationId xmlns:a16="http://schemas.microsoft.com/office/drawing/2014/main" id="{3A743A4B-6B9C-49A4-B133-E602B6C0C1FD}"/>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AE9D"/>
            </a:solidFill>
            <a:ln>
              <a:noFill/>
            </a:ln>
          </p:spPr>
        </p:sp>
      </p:grpSp>
      <p:grpSp>
        <p:nvGrpSpPr>
          <p:cNvPr id="40" name="Google Shape;719;p72">
            <a:extLst>
              <a:ext uri="{FF2B5EF4-FFF2-40B4-BE49-F238E27FC236}">
                <a16:creationId xmlns:a16="http://schemas.microsoft.com/office/drawing/2014/main" id="{8CE23EA3-CF5D-4D94-867F-8D8DEC414A92}"/>
              </a:ext>
            </a:extLst>
          </p:cNvPr>
          <p:cNvGrpSpPr/>
          <p:nvPr/>
        </p:nvGrpSpPr>
        <p:grpSpPr>
          <a:xfrm>
            <a:off x="983982" y="4472746"/>
            <a:ext cx="1628006" cy="446983"/>
            <a:chOff x="4260510" y="2286814"/>
            <a:chExt cx="628501" cy="172560"/>
          </a:xfrm>
        </p:grpSpPr>
        <p:sp>
          <p:nvSpPr>
            <p:cNvPr id="41" name="Google Shape;720;p72">
              <a:extLst>
                <a:ext uri="{FF2B5EF4-FFF2-40B4-BE49-F238E27FC236}">
                  <a16:creationId xmlns:a16="http://schemas.microsoft.com/office/drawing/2014/main" id="{E017A1F2-1BA1-4645-BD44-FC579F04B97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 name="Google Shape;721;p72">
              <a:extLst>
                <a:ext uri="{FF2B5EF4-FFF2-40B4-BE49-F238E27FC236}">
                  <a16:creationId xmlns:a16="http://schemas.microsoft.com/office/drawing/2014/main" id="{B33BABCD-0A9F-49D7-95DE-385A29BA973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722;p72">
              <a:extLst>
                <a:ext uri="{FF2B5EF4-FFF2-40B4-BE49-F238E27FC236}">
                  <a16:creationId xmlns:a16="http://schemas.microsoft.com/office/drawing/2014/main" id="{64793A4E-AAA4-4421-B09C-7E632564209A}"/>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D6C0"/>
            </a:solidFill>
            <a:ln>
              <a:noFill/>
            </a:ln>
          </p:spPr>
        </p:sp>
      </p:grpSp>
      <p:sp>
        <p:nvSpPr>
          <p:cNvPr id="47" name="Google Shape;737;p72">
            <a:extLst>
              <a:ext uri="{FF2B5EF4-FFF2-40B4-BE49-F238E27FC236}">
                <a16:creationId xmlns:a16="http://schemas.microsoft.com/office/drawing/2014/main" id="{C4787608-17B4-4EEA-9A76-18A5DF9CB42C}"/>
              </a:ext>
            </a:extLst>
          </p:cNvPr>
          <p:cNvSpPr txBox="1"/>
          <p:nvPr/>
        </p:nvSpPr>
        <p:spPr>
          <a:xfrm>
            <a:off x="2695285" y="4404558"/>
            <a:ext cx="6166218" cy="680398"/>
          </a:xfrm>
          <a:prstGeom prst="rect">
            <a:avLst/>
          </a:prstGeom>
          <a:noFill/>
          <a:ln>
            <a:noFill/>
          </a:ln>
        </p:spPr>
        <p:txBody>
          <a:bodyPr spcFirstLastPara="1" wrap="square" lIns="91425" tIns="182875" rIns="91425" bIns="0" anchor="ctr" anchorCtr="0">
            <a:noAutofit/>
          </a:bodyPr>
          <a:lstStyle/>
          <a:p>
            <a:pPr>
              <a:spcAft>
                <a:spcPts val="1600"/>
              </a:spcAft>
            </a:pPr>
            <a:r>
              <a:rPr lang="en-US" sz="1200" dirty="0">
                <a:solidFill>
                  <a:schemeClr val="accent2"/>
                </a:solidFill>
                <a:latin typeface="Roboto Slab"/>
                <a:ea typeface="Roboto Slab"/>
                <a:cs typeface="Roboto Slab"/>
                <a:sym typeface="Roboto Slab"/>
              </a:rPr>
              <a:t>Since P_onetailed (7.03e-283) &lt;&lt; 0.05 (alpha) we reject the null hypothesis and conclude that there is a statistically significant difference between the two means at the 95% confidence level. </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48" name="Google Shape;731;p72">
            <a:extLst>
              <a:ext uri="{FF2B5EF4-FFF2-40B4-BE49-F238E27FC236}">
                <a16:creationId xmlns:a16="http://schemas.microsoft.com/office/drawing/2014/main" id="{09C48F0A-0344-417C-B71F-78DEBB13665E}"/>
              </a:ext>
            </a:extLst>
          </p:cNvPr>
          <p:cNvSpPr/>
          <p:nvPr/>
        </p:nvSpPr>
        <p:spPr>
          <a:xfrm>
            <a:off x="1631526" y="4570404"/>
            <a:ext cx="246555" cy="251310"/>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9763;p121">
            <a:extLst>
              <a:ext uri="{FF2B5EF4-FFF2-40B4-BE49-F238E27FC236}">
                <a16:creationId xmlns:a16="http://schemas.microsoft.com/office/drawing/2014/main" id="{C889D332-EBED-4EF1-9412-FD6C973E5A64}"/>
              </a:ext>
            </a:extLst>
          </p:cNvPr>
          <p:cNvSpPr/>
          <p:nvPr/>
        </p:nvSpPr>
        <p:spPr>
          <a:xfrm>
            <a:off x="1631526" y="1848591"/>
            <a:ext cx="259936" cy="281907"/>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594F95C7-9CDE-4E8E-8FB5-A8A555CE47DB}"/>
              </a:ext>
            </a:extLst>
          </p:cNvPr>
          <p:cNvPicPr>
            <a:picLocks noChangeAspect="1"/>
          </p:cNvPicPr>
          <p:nvPr/>
        </p:nvPicPr>
        <p:blipFill>
          <a:blip r:embed="rId4"/>
          <a:srcRect/>
          <a:stretch/>
        </p:blipFill>
        <p:spPr>
          <a:xfrm rot="19903829">
            <a:off x="5503830" y="3884993"/>
            <a:ext cx="932688" cy="409857"/>
          </a:xfrm>
          <a:prstGeom prst="rect">
            <a:avLst/>
          </a:prstGeom>
        </p:spPr>
      </p:pic>
    </p:spTree>
    <p:extLst>
      <p:ext uri="{BB962C8B-B14F-4D97-AF65-F5344CB8AC3E}">
        <p14:creationId xmlns:p14="http://schemas.microsoft.com/office/powerpoint/2010/main" val="3637115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5">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1: Conclusion</a:t>
            </a:r>
            <a:endParaRPr dirty="0"/>
          </a:p>
        </p:txBody>
      </p:sp>
      <p:sp>
        <p:nvSpPr>
          <p:cNvPr id="858" name="Google Shape;858;p80"/>
          <p:cNvSpPr txBox="1">
            <a:spLocks noGrp="1"/>
          </p:cNvSpPr>
          <p:nvPr>
            <p:ph type="subTitle" idx="2"/>
          </p:nvPr>
        </p:nvSpPr>
        <p:spPr>
          <a:xfrm>
            <a:off x="127673" y="1758653"/>
            <a:ext cx="8943277" cy="24569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dirty="0">
                <a:solidFill>
                  <a:schemeClr val="lt1"/>
                </a:solidFill>
              </a:rPr>
              <a:t>We have demonstrated that the means are not equal with relative certainty. Our confidence level is set to 0.05, or 95% and the null hypothesis is rejected at this confidence level. We can accept the Alternate Hypothesis that there is a difference between the means of charges between smokers and non-smokers. Because we used a one-tailed test, we can also demonstrate with certainty that the mean charges of smokers is GREATER than the mean chargers of non-smokers. The t-stat reinforces this, because we can interpret it as meaning that there is almost 47 standard deviations between the two means. </a:t>
            </a:r>
            <a:br>
              <a:rPr lang="en-US" dirty="0">
                <a:solidFill>
                  <a:schemeClr val="lt1"/>
                </a:solidFill>
              </a:rPr>
            </a:br>
            <a:endParaRPr lang="en-US" dirty="0"/>
          </a:p>
        </p:txBody>
      </p:sp>
    </p:spTree>
    <p:extLst>
      <p:ext uri="{BB962C8B-B14F-4D97-AF65-F5344CB8AC3E}">
        <p14:creationId xmlns:p14="http://schemas.microsoft.com/office/powerpoint/2010/main" val="24128629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2">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1: Supplementary Question</a:t>
            </a:r>
            <a:endParaRPr dirty="0"/>
          </a:p>
        </p:txBody>
      </p:sp>
      <p:sp>
        <p:nvSpPr>
          <p:cNvPr id="858" name="Google Shape;858;p80"/>
          <p:cNvSpPr txBox="1">
            <a:spLocks noGrp="1"/>
          </p:cNvSpPr>
          <p:nvPr>
            <p:ph type="subTitle" idx="2"/>
          </p:nvPr>
        </p:nvSpPr>
        <p:spPr>
          <a:xfrm>
            <a:off x="3153370" y="2571750"/>
            <a:ext cx="2891883" cy="13646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dirty="0">
                <a:solidFill>
                  <a:schemeClr val="lt1"/>
                </a:solidFill>
              </a:rPr>
              <a:t>“How much greater </a:t>
            </a:r>
            <a:r>
              <a:rPr lang="en-US" sz="1800" dirty="0"/>
              <a:t>are the medical claims made by the people who </a:t>
            </a:r>
            <a:r>
              <a:rPr lang="en-US" sz="1800" dirty="0">
                <a:solidFill>
                  <a:schemeClr val="lt1"/>
                </a:solidFill>
              </a:rPr>
              <a:t>smoker?”</a:t>
            </a:r>
            <a:br>
              <a:rPr lang="en-US" dirty="0">
                <a:solidFill>
                  <a:schemeClr val="lt1"/>
                </a:solidFill>
              </a:rPr>
            </a:br>
            <a:endParaRPr lang="en-US" dirty="0"/>
          </a:p>
        </p:txBody>
      </p:sp>
      <p:grpSp>
        <p:nvGrpSpPr>
          <p:cNvPr id="14" name="Google Shape;10638;p123">
            <a:extLst>
              <a:ext uri="{FF2B5EF4-FFF2-40B4-BE49-F238E27FC236}">
                <a16:creationId xmlns:a16="http://schemas.microsoft.com/office/drawing/2014/main" id="{17D3CF0A-9A12-473F-A20A-4D76E9067E53}"/>
              </a:ext>
            </a:extLst>
          </p:cNvPr>
          <p:cNvGrpSpPr/>
          <p:nvPr/>
        </p:nvGrpSpPr>
        <p:grpSpPr>
          <a:xfrm>
            <a:off x="4413355" y="2100929"/>
            <a:ext cx="317290" cy="359303"/>
            <a:chOff x="-53670800" y="2296300"/>
            <a:chExt cx="279625" cy="316650"/>
          </a:xfrm>
          <a:solidFill>
            <a:schemeClr val="bg1"/>
          </a:solidFill>
        </p:grpSpPr>
        <p:sp>
          <p:nvSpPr>
            <p:cNvPr id="15" name="Google Shape;10639;p123">
              <a:extLst>
                <a:ext uri="{FF2B5EF4-FFF2-40B4-BE49-F238E27FC236}">
                  <a16:creationId xmlns:a16="http://schemas.microsoft.com/office/drawing/2014/main" id="{A81DDE3C-86B1-4089-B456-1538BFCC32B9}"/>
                </a:ext>
              </a:extLst>
            </p:cNvPr>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0640;p123">
              <a:extLst>
                <a:ext uri="{FF2B5EF4-FFF2-40B4-BE49-F238E27FC236}">
                  <a16:creationId xmlns:a16="http://schemas.microsoft.com/office/drawing/2014/main" id="{ECA521F8-9C38-4A8F-AB6A-F0FF290A36E4}"/>
                </a:ext>
              </a:extLst>
            </p:cNvPr>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0641;p123">
              <a:extLst>
                <a:ext uri="{FF2B5EF4-FFF2-40B4-BE49-F238E27FC236}">
                  <a16:creationId xmlns:a16="http://schemas.microsoft.com/office/drawing/2014/main" id="{C953BE31-20A3-44FC-B368-3310BBCF0E84}"/>
                </a:ext>
              </a:extLst>
            </p:cNvPr>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0642;p123">
              <a:extLst>
                <a:ext uri="{FF2B5EF4-FFF2-40B4-BE49-F238E27FC236}">
                  <a16:creationId xmlns:a16="http://schemas.microsoft.com/office/drawing/2014/main" id="{1D3398FB-E80A-4D1D-B824-3D8FB24ABFFC}"/>
                </a:ext>
              </a:extLst>
            </p:cNvPr>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2928912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1: Supplementary Question</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CA" sz="2000" dirty="0">
                <a:solidFill>
                  <a:schemeClr val="accent2"/>
                </a:solidFill>
                <a:latin typeface="Fira Sans Extra Condensed Medium"/>
                <a:ea typeface="Fira Sans Extra Condensed Medium"/>
                <a:cs typeface="Fira Sans Extra Condensed Medium"/>
                <a:sym typeface="Fira Sans Extra Condensed Medium"/>
              </a:rPr>
              <a:t>Supplementary Question:</a:t>
            </a:r>
            <a:endParaRPr lang="en-CA" dirty="0">
              <a:solidFill>
                <a:schemeClr val="accent2"/>
              </a:solidFill>
              <a:latin typeface="Roboto Slab"/>
              <a:ea typeface="Fira Sans Extra Condensed Medium"/>
              <a:cs typeface="Fira Sans Extra Condensed Medium"/>
              <a:sym typeface="Fira Sans Extra Condensed Medium"/>
            </a:endParaRPr>
          </a:p>
        </p:txBody>
      </p:sp>
      <p:sp>
        <p:nvSpPr>
          <p:cNvPr id="737" name="Google Shape;737;p72"/>
          <p:cNvSpPr txBox="1"/>
          <p:nvPr/>
        </p:nvSpPr>
        <p:spPr>
          <a:xfrm>
            <a:off x="912712" y="1611819"/>
            <a:ext cx="6417004" cy="475106"/>
          </a:xfrm>
          <a:prstGeom prst="rect">
            <a:avLst/>
          </a:prstGeom>
          <a:noFill/>
          <a:ln>
            <a:noFill/>
          </a:ln>
        </p:spPr>
        <p:txBody>
          <a:bodyPr spcFirstLastPara="1" wrap="square" lIns="91425" tIns="182875" rIns="91425" bIns="0" anchor="ctr" anchorCtr="0">
            <a:noAutofit/>
          </a:bodyPr>
          <a:lstStyle/>
          <a:p>
            <a:pPr>
              <a:spcAft>
                <a:spcPts val="1600"/>
              </a:spcAft>
            </a:pPr>
            <a:r>
              <a:rPr lang="en-US" sz="1400" dirty="0">
                <a:solidFill>
                  <a:schemeClr val="accent2"/>
                </a:solidFill>
                <a:latin typeface="Roboto Slab"/>
              </a:rPr>
              <a:t>“How much greater are the medical claims made by the people who smoker?”</a:t>
            </a:r>
            <a:endParaRPr sz="2000" dirty="0">
              <a:solidFill>
                <a:schemeClr val="accent2"/>
              </a:solidFill>
              <a:latin typeface="Roboto Slab"/>
              <a:ea typeface="Fira Sans Extra Condensed Medium"/>
              <a:cs typeface="Fira Sans Extra Condensed Medium"/>
              <a:sym typeface="Fira Sans Extra Condensed Medium"/>
            </a:endParaRPr>
          </a:p>
        </p:txBody>
      </p:sp>
      <p:sp>
        <p:nvSpPr>
          <p:cNvPr id="58" name="Google Shape;737;p72">
            <a:extLst>
              <a:ext uri="{FF2B5EF4-FFF2-40B4-BE49-F238E27FC236}">
                <a16:creationId xmlns:a16="http://schemas.microsoft.com/office/drawing/2014/main" id="{A4D0E7B0-39E0-4EDD-B6B4-DFE56F8D16C4}"/>
              </a:ext>
            </a:extLst>
          </p:cNvPr>
          <p:cNvSpPr txBox="1"/>
          <p:nvPr/>
        </p:nvSpPr>
        <p:spPr>
          <a:xfrm>
            <a:off x="928932" y="2158348"/>
            <a:ext cx="3659288"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2"/>
                </a:solidFill>
                <a:latin typeface="Fira Sans Extra Condensed Medium"/>
                <a:ea typeface="Fira Sans Extra Condensed Medium"/>
                <a:cs typeface="Fira Sans Extra Condensed Medium"/>
                <a:sym typeface="Fira Sans Extra Condensed Medium"/>
              </a:rPr>
              <a:t>Problem:</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74" name="Google Shape;9811;p121">
            <a:extLst>
              <a:ext uri="{FF2B5EF4-FFF2-40B4-BE49-F238E27FC236}">
                <a16:creationId xmlns:a16="http://schemas.microsoft.com/office/drawing/2014/main" id="{63E4078B-57AB-4A55-A5FE-E54EF2963665}"/>
              </a:ext>
            </a:extLst>
          </p:cNvPr>
          <p:cNvGrpSpPr/>
          <p:nvPr/>
        </p:nvGrpSpPr>
        <p:grpSpPr>
          <a:xfrm>
            <a:off x="1636550" y="2845384"/>
            <a:ext cx="193956" cy="250525"/>
            <a:chOff x="-38275925" y="1946600"/>
            <a:chExt cx="231600" cy="317450"/>
          </a:xfrm>
          <a:solidFill>
            <a:schemeClr val="bg1"/>
          </a:solidFill>
        </p:grpSpPr>
        <p:sp>
          <p:nvSpPr>
            <p:cNvPr id="75" name="Google Shape;9812;p121">
              <a:extLst>
                <a:ext uri="{FF2B5EF4-FFF2-40B4-BE49-F238E27FC236}">
                  <a16:creationId xmlns:a16="http://schemas.microsoft.com/office/drawing/2014/main" id="{D7840F2E-349D-453E-8ECD-9F6CC517D6C3}"/>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813;p121">
              <a:extLst>
                <a:ext uri="{FF2B5EF4-FFF2-40B4-BE49-F238E27FC236}">
                  <a16:creationId xmlns:a16="http://schemas.microsoft.com/office/drawing/2014/main" id="{FEB79C42-DD3C-45EC-9B6E-C7D912EE53C2}"/>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oogle Shape;9772;p121">
            <a:extLst>
              <a:ext uri="{FF2B5EF4-FFF2-40B4-BE49-F238E27FC236}">
                <a16:creationId xmlns:a16="http://schemas.microsoft.com/office/drawing/2014/main" id="{F15EB2DA-7AAA-4E91-8A4D-4A7725E24FE3}"/>
              </a:ext>
            </a:extLst>
          </p:cNvPr>
          <p:cNvSpPr/>
          <p:nvPr/>
        </p:nvSpPr>
        <p:spPr>
          <a:xfrm>
            <a:off x="1667007" y="4531096"/>
            <a:ext cx="200900" cy="28366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737;p72">
            <a:extLst>
              <a:ext uri="{FF2B5EF4-FFF2-40B4-BE49-F238E27FC236}">
                <a16:creationId xmlns:a16="http://schemas.microsoft.com/office/drawing/2014/main" id="{811A7689-9405-490F-9872-73605C01E1B2}"/>
              </a:ext>
            </a:extLst>
          </p:cNvPr>
          <p:cNvSpPr txBox="1"/>
          <p:nvPr/>
        </p:nvSpPr>
        <p:spPr>
          <a:xfrm>
            <a:off x="911249" y="2508393"/>
            <a:ext cx="6417004" cy="1021996"/>
          </a:xfrm>
          <a:prstGeom prst="rect">
            <a:avLst/>
          </a:prstGeom>
          <a:noFill/>
          <a:ln>
            <a:noFill/>
          </a:ln>
        </p:spPr>
        <p:txBody>
          <a:bodyPr spcFirstLastPara="1" wrap="square" lIns="91425" tIns="182875" rIns="91425" bIns="0" anchor="ctr" anchorCtr="0">
            <a:noAutofit/>
          </a:bodyPr>
          <a:lstStyle/>
          <a:p>
            <a:pPr>
              <a:spcAft>
                <a:spcPts val="1600"/>
              </a:spcAft>
            </a:pPr>
            <a:r>
              <a:rPr lang="en-US" sz="1400" dirty="0">
                <a:solidFill>
                  <a:schemeClr val="accent2"/>
                </a:solidFill>
                <a:latin typeface="Roboto Slab"/>
              </a:rPr>
              <a:t>A hypothesis test does not tell us anything about the size of the difference between the mean of medical claims made by people who smoke is greater than the mean of those who do not, it just shows that there is a difference between the two means. </a:t>
            </a:r>
            <a:endParaRPr lang="en-US" sz="2000" dirty="0">
              <a:solidFill>
                <a:schemeClr val="accent2"/>
              </a:solidFill>
              <a:latin typeface="Roboto Slab"/>
              <a:ea typeface="Fira Sans Extra Condensed Medium"/>
              <a:cs typeface="Fira Sans Extra Condensed Medium"/>
              <a:sym typeface="Fira Sans Extra Condensed Medium"/>
            </a:endParaRPr>
          </a:p>
        </p:txBody>
      </p:sp>
      <p:sp>
        <p:nvSpPr>
          <p:cNvPr id="21" name="Google Shape;737;p72">
            <a:extLst>
              <a:ext uri="{FF2B5EF4-FFF2-40B4-BE49-F238E27FC236}">
                <a16:creationId xmlns:a16="http://schemas.microsoft.com/office/drawing/2014/main" id="{AC13BD0C-8226-47E8-B5B8-D92EC467C451}"/>
              </a:ext>
            </a:extLst>
          </p:cNvPr>
          <p:cNvSpPr txBox="1"/>
          <p:nvPr/>
        </p:nvSpPr>
        <p:spPr>
          <a:xfrm>
            <a:off x="928932" y="3601812"/>
            <a:ext cx="3659288"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2"/>
                </a:solidFill>
                <a:latin typeface="Fira Sans Extra Condensed Medium"/>
                <a:ea typeface="Fira Sans Extra Condensed Medium"/>
                <a:cs typeface="Fira Sans Extra Condensed Medium"/>
                <a:sym typeface="Fira Sans Extra Condensed Medium"/>
              </a:rPr>
              <a:t>Approach:</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22" name="Google Shape;9811;p121">
            <a:extLst>
              <a:ext uri="{FF2B5EF4-FFF2-40B4-BE49-F238E27FC236}">
                <a16:creationId xmlns:a16="http://schemas.microsoft.com/office/drawing/2014/main" id="{5AD4C0F0-3FA7-4C85-8DCF-A838AD02E5F1}"/>
              </a:ext>
            </a:extLst>
          </p:cNvPr>
          <p:cNvGrpSpPr/>
          <p:nvPr/>
        </p:nvGrpSpPr>
        <p:grpSpPr>
          <a:xfrm>
            <a:off x="1636550" y="4288848"/>
            <a:ext cx="193956" cy="250525"/>
            <a:chOff x="-38275925" y="1946600"/>
            <a:chExt cx="231600" cy="317450"/>
          </a:xfrm>
          <a:solidFill>
            <a:schemeClr val="bg1"/>
          </a:solidFill>
        </p:grpSpPr>
        <p:sp>
          <p:nvSpPr>
            <p:cNvPr id="23" name="Google Shape;9812;p121">
              <a:extLst>
                <a:ext uri="{FF2B5EF4-FFF2-40B4-BE49-F238E27FC236}">
                  <a16:creationId xmlns:a16="http://schemas.microsoft.com/office/drawing/2014/main" id="{A6146B47-FAEB-4FF7-9909-93D8AD5ABFEC}"/>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9813;p121">
              <a:extLst>
                <a:ext uri="{FF2B5EF4-FFF2-40B4-BE49-F238E27FC236}">
                  <a16:creationId xmlns:a16="http://schemas.microsoft.com/office/drawing/2014/main" id="{537AE589-C215-48D3-94F8-2B85C1F60475}"/>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 name="Google Shape;737;p72">
            <a:extLst>
              <a:ext uri="{FF2B5EF4-FFF2-40B4-BE49-F238E27FC236}">
                <a16:creationId xmlns:a16="http://schemas.microsoft.com/office/drawing/2014/main" id="{6CE22E09-40CA-4EAA-8EA8-72939392D401}"/>
              </a:ext>
            </a:extLst>
          </p:cNvPr>
          <p:cNvSpPr txBox="1"/>
          <p:nvPr/>
        </p:nvSpPr>
        <p:spPr>
          <a:xfrm>
            <a:off x="928932" y="4028375"/>
            <a:ext cx="6417004" cy="1021996"/>
          </a:xfrm>
          <a:prstGeom prst="rect">
            <a:avLst/>
          </a:prstGeom>
          <a:noFill/>
          <a:ln>
            <a:noFill/>
          </a:ln>
        </p:spPr>
        <p:txBody>
          <a:bodyPr spcFirstLastPara="1" wrap="square" lIns="91425" tIns="182875" rIns="91425" bIns="0" anchor="ctr" anchorCtr="0">
            <a:noAutofit/>
          </a:bodyPr>
          <a:lstStyle/>
          <a:p>
            <a:pPr>
              <a:spcAft>
                <a:spcPts val="1600"/>
              </a:spcAft>
            </a:pPr>
            <a:r>
              <a:rPr lang="en-US" sz="1400" dirty="0">
                <a:solidFill>
                  <a:schemeClr val="accent2"/>
                </a:solidFill>
              </a:rPr>
              <a:t>A confidence interval gives a range of likely scenarios, which is exactly the type of information businesses need to make informed decisions.  A confidence interval for the difference in means can be constructed by starting with the observed statistic and then adding and subtracting a multiple of the standard error, where the multiple is based on the t-distribution.</a:t>
            </a:r>
            <a:endParaRPr lang="en-US" sz="2000" dirty="0">
              <a:solidFill>
                <a:schemeClr val="accent2"/>
              </a:solidFill>
              <a:latin typeface="Fira Sans Extra Condensed Medium"/>
              <a:ea typeface="Fira Sans Extra Condensed Medium"/>
              <a:cs typeface="Fira Sans Extra Condensed Medium"/>
              <a:sym typeface="Fira Sans Extra Condensed Medium"/>
            </a:endParaRPr>
          </a:p>
        </p:txBody>
      </p:sp>
    </p:spTree>
    <p:extLst>
      <p:ext uri="{BB962C8B-B14F-4D97-AF65-F5344CB8AC3E}">
        <p14:creationId xmlns:p14="http://schemas.microsoft.com/office/powerpoint/2010/main" val="1608253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1: Supplementary Question</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CA" sz="2000" dirty="0">
                <a:solidFill>
                  <a:schemeClr val="accent2"/>
                </a:solidFill>
                <a:latin typeface="Fira Sans Extra Condensed Medium"/>
                <a:ea typeface="Fira Sans Extra Condensed Medium"/>
                <a:cs typeface="Fira Sans Extra Condensed Medium"/>
                <a:sym typeface="Fira Sans Extra Condensed Medium"/>
              </a:rPr>
              <a:t>Mechanics:</a:t>
            </a:r>
            <a:endParaRPr lang="en-CA" dirty="0">
              <a:solidFill>
                <a:schemeClr val="accent2"/>
              </a:solidFill>
              <a:latin typeface="Roboto Slab"/>
              <a:ea typeface="Fira Sans Extra Condensed Medium"/>
              <a:cs typeface="Fira Sans Extra Condensed Medium"/>
              <a:sym typeface="Fira Sans Extra Condensed Medium"/>
            </a:endParaRPr>
          </a:p>
        </p:txBody>
      </p:sp>
      <p:grpSp>
        <p:nvGrpSpPr>
          <p:cNvPr id="74" name="Google Shape;9811;p121">
            <a:extLst>
              <a:ext uri="{FF2B5EF4-FFF2-40B4-BE49-F238E27FC236}">
                <a16:creationId xmlns:a16="http://schemas.microsoft.com/office/drawing/2014/main" id="{63E4078B-57AB-4A55-A5FE-E54EF2963665}"/>
              </a:ext>
            </a:extLst>
          </p:cNvPr>
          <p:cNvGrpSpPr/>
          <p:nvPr/>
        </p:nvGrpSpPr>
        <p:grpSpPr>
          <a:xfrm>
            <a:off x="1636550" y="2845384"/>
            <a:ext cx="193956" cy="250525"/>
            <a:chOff x="-38275925" y="1946600"/>
            <a:chExt cx="231600" cy="317450"/>
          </a:xfrm>
          <a:solidFill>
            <a:schemeClr val="bg1"/>
          </a:solidFill>
        </p:grpSpPr>
        <p:sp>
          <p:nvSpPr>
            <p:cNvPr id="75" name="Google Shape;9812;p121">
              <a:extLst>
                <a:ext uri="{FF2B5EF4-FFF2-40B4-BE49-F238E27FC236}">
                  <a16:creationId xmlns:a16="http://schemas.microsoft.com/office/drawing/2014/main" id="{D7840F2E-349D-453E-8ECD-9F6CC517D6C3}"/>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813;p121">
              <a:extLst>
                <a:ext uri="{FF2B5EF4-FFF2-40B4-BE49-F238E27FC236}">
                  <a16:creationId xmlns:a16="http://schemas.microsoft.com/office/drawing/2014/main" id="{FEB79C42-DD3C-45EC-9B6E-C7D912EE53C2}"/>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oogle Shape;9772;p121">
            <a:extLst>
              <a:ext uri="{FF2B5EF4-FFF2-40B4-BE49-F238E27FC236}">
                <a16:creationId xmlns:a16="http://schemas.microsoft.com/office/drawing/2014/main" id="{F15EB2DA-7AAA-4E91-8A4D-4A7725E24FE3}"/>
              </a:ext>
            </a:extLst>
          </p:cNvPr>
          <p:cNvSpPr/>
          <p:nvPr/>
        </p:nvSpPr>
        <p:spPr>
          <a:xfrm>
            <a:off x="1667007" y="4531096"/>
            <a:ext cx="200900" cy="28366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737;p72">
            <a:extLst>
              <a:ext uri="{FF2B5EF4-FFF2-40B4-BE49-F238E27FC236}">
                <a16:creationId xmlns:a16="http://schemas.microsoft.com/office/drawing/2014/main" id="{AC13BD0C-8226-47E8-B5B8-D92EC467C451}"/>
              </a:ext>
            </a:extLst>
          </p:cNvPr>
          <p:cNvSpPr txBox="1"/>
          <p:nvPr/>
        </p:nvSpPr>
        <p:spPr>
          <a:xfrm>
            <a:off x="928932" y="3601812"/>
            <a:ext cx="3659288"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2"/>
                </a:solidFill>
                <a:latin typeface="Fira Sans Extra Condensed Medium"/>
                <a:ea typeface="Fira Sans Extra Condensed Medium"/>
                <a:cs typeface="Fira Sans Extra Condensed Medium"/>
                <a:sym typeface="Fira Sans Extra Condensed Medium"/>
              </a:rPr>
              <a:t>Results:</a:t>
            </a:r>
            <a:endParaRPr sz="2000" dirty="0">
              <a:solidFill>
                <a:schemeClr val="accent2"/>
              </a:solidFill>
              <a:latin typeface="Fira Sans Extra Condensed Medium"/>
              <a:ea typeface="Fira Sans Extra Condensed Medium"/>
              <a:cs typeface="Fira Sans Extra Condensed Medium"/>
              <a:sym typeface="Fira Sans Extra Condensed Medium"/>
            </a:endParaRPr>
          </a:p>
        </p:txBody>
      </p:sp>
      <p:grpSp>
        <p:nvGrpSpPr>
          <p:cNvPr id="22" name="Google Shape;9811;p121">
            <a:extLst>
              <a:ext uri="{FF2B5EF4-FFF2-40B4-BE49-F238E27FC236}">
                <a16:creationId xmlns:a16="http://schemas.microsoft.com/office/drawing/2014/main" id="{5AD4C0F0-3FA7-4C85-8DCF-A838AD02E5F1}"/>
              </a:ext>
            </a:extLst>
          </p:cNvPr>
          <p:cNvGrpSpPr/>
          <p:nvPr/>
        </p:nvGrpSpPr>
        <p:grpSpPr>
          <a:xfrm>
            <a:off x="1636550" y="4288848"/>
            <a:ext cx="193956" cy="250525"/>
            <a:chOff x="-38275925" y="1946600"/>
            <a:chExt cx="231600" cy="317450"/>
          </a:xfrm>
          <a:solidFill>
            <a:schemeClr val="bg1"/>
          </a:solidFill>
        </p:grpSpPr>
        <p:sp>
          <p:nvSpPr>
            <p:cNvPr id="23" name="Google Shape;9812;p121">
              <a:extLst>
                <a:ext uri="{FF2B5EF4-FFF2-40B4-BE49-F238E27FC236}">
                  <a16:creationId xmlns:a16="http://schemas.microsoft.com/office/drawing/2014/main" id="{A6146B47-FAEB-4FF7-9909-93D8AD5ABFEC}"/>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9813;p121">
              <a:extLst>
                <a:ext uri="{FF2B5EF4-FFF2-40B4-BE49-F238E27FC236}">
                  <a16:creationId xmlns:a16="http://schemas.microsoft.com/office/drawing/2014/main" id="{537AE589-C215-48D3-94F8-2B85C1F60475}"/>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 name="Google Shape;737;p72">
            <a:extLst>
              <a:ext uri="{FF2B5EF4-FFF2-40B4-BE49-F238E27FC236}">
                <a16:creationId xmlns:a16="http://schemas.microsoft.com/office/drawing/2014/main" id="{6CE22E09-40CA-4EAA-8EA8-72939392D401}"/>
              </a:ext>
            </a:extLst>
          </p:cNvPr>
          <p:cNvSpPr txBox="1"/>
          <p:nvPr/>
        </p:nvSpPr>
        <p:spPr>
          <a:xfrm>
            <a:off x="928931" y="4028375"/>
            <a:ext cx="8135239" cy="786385"/>
          </a:xfrm>
          <a:prstGeom prst="rect">
            <a:avLst/>
          </a:prstGeom>
          <a:noFill/>
          <a:ln>
            <a:noFill/>
          </a:ln>
        </p:spPr>
        <p:txBody>
          <a:bodyPr spcFirstLastPara="1" wrap="square" lIns="91425" tIns="182875" rIns="91425" bIns="0" anchor="ctr" anchorCtr="0">
            <a:noAutofit/>
          </a:bodyPr>
          <a:lstStyle/>
          <a:p>
            <a:pPr>
              <a:spcAft>
                <a:spcPts val="1600"/>
              </a:spcAft>
            </a:pPr>
            <a:r>
              <a:rPr lang="en-US" sz="1200" dirty="0">
                <a:solidFill>
                  <a:schemeClr val="accent2"/>
                </a:solidFill>
                <a:latin typeface="Roboto Slab"/>
              </a:rPr>
              <a:t>The results from Investigation 1 yielded an observed difference between the two means of $23,609.57. Further analysis gives a 95% confidence interval of ($22,603.23, $24,615.91). In other words, it is expected with 95% confidence that under similar conditions the mean difference between medical claims made by smokers will be between $22,603.23 and $24,615.91 higher than non-smokers</a:t>
            </a:r>
            <a:endParaRPr lang="en-US" sz="1200" dirty="0">
              <a:solidFill>
                <a:schemeClr val="accent2"/>
              </a:solidFill>
              <a:latin typeface="Roboto Slab"/>
              <a:ea typeface="Fira Sans Extra Condensed Medium"/>
              <a:cs typeface="Fira Sans Extra Condensed Medium"/>
              <a:sym typeface="Fira Sans Extra Condensed Medium"/>
            </a:endParaRPr>
          </a:p>
        </p:txBody>
      </p:sp>
      <p:pic>
        <p:nvPicPr>
          <p:cNvPr id="3" name="Picture 2" descr="Graphical user interface, text, application, email&#10;&#10;Description automatically generated">
            <a:extLst>
              <a:ext uri="{FF2B5EF4-FFF2-40B4-BE49-F238E27FC236}">
                <a16:creationId xmlns:a16="http://schemas.microsoft.com/office/drawing/2014/main" id="{22AD2D0F-3C21-4FF9-BE50-3AADCF4E7B71}"/>
              </a:ext>
            </a:extLst>
          </p:cNvPr>
          <p:cNvPicPr>
            <a:picLocks noChangeAspect="1"/>
          </p:cNvPicPr>
          <p:nvPr/>
        </p:nvPicPr>
        <p:blipFill>
          <a:blip r:embed="rId3"/>
          <a:stretch>
            <a:fillRect/>
          </a:stretch>
        </p:blipFill>
        <p:spPr>
          <a:xfrm>
            <a:off x="912712" y="1700395"/>
            <a:ext cx="6532090" cy="1944404"/>
          </a:xfrm>
          <a:prstGeom prst="rect">
            <a:avLst/>
          </a:prstGeom>
        </p:spPr>
      </p:pic>
      <p:sp>
        <p:nvSpPr>
          <p:cNvPr id="18" name="TextBox 17">
            <a:extLst>
              <a:ext uri="{FF2B5EF4-FFF2-40B4-BE49-F238E27FC236}">
                <a16:creationId xmlns:a16="http://schemas.microsoft.com/office/drawing/2014/main" id="{731FD001-4CAB-4F04-9B3B-B4C6A56C7295}"/>
              </a:ext>
            </a:extLst>
          </p:cNvPr>
          <p:cNvSpPr txBox="1"/>
          <p:nvPr/>
        </p:nvSpPr>
        <p:spPr>
          <a:xfrm>
            <a:off x="928931" y="4911289"/>
            <a:ext cx="7248293" cy="261610"/>
          </a:xfrm>
          <a:prstGeom prst="rect">
            <a:avLst/>
          </a:prstGeom>
          <a:noFill/>
        </p:spPr>
        <p:txBody>
          <a:bodyPr wrap="square" rtlCol="0">
            <a:spAutoFit/>
          </a:bodyPr>
          <a:lstStyle/>
          <a:p>
            <a:r>
              <a:rPr lang="fr-FR" sz="1100" dirty="0">
                <a:solidFill>
                  <a:schemeClr val="accent2"/>
                </a:solidFill>
              </a:rPr>
              <a:t>Source: </a:t>
            </a:r>
            <a:r>
              <a:rPr lang="fr-FR" sz="1000" dirty="0">
                <a:solidFill>
                  <a:schemeClr val="accent2"/>
                </a:solidFill>
              </a:rPr>
              <a:t>Sharpe, N., et al. (2014).  </a:t>
            </a:r>
            <a:r>
              <a:rPr lang="fr-FR" sz="1000" i="1" dirty="0">
                <a:solidFill>
                  <a:schemeClr val="accent2"/>
                </a:solidFill>
              </a:rPr>
              <a:t>Business Statistics. </a:t>
            </a:r>
            <a:r>
              <a:rPr lang="fr-FR" sz="1000" dirty="0">
                <a:solidFill>
                  <a:schemeClr val="accent2"/>
                </a:solidFill>
              </a:rPr>
              <a:t>2</a:t>
            </a:r>
            <a:r>
              <a:rPr lang="fr-FR" sz="1000" baseline="30000" dirty="0">
                <a:solidFill>
                  <a:schemeClr val="accent2"/>
                </a:solidFill>
              </a:rPr>
              <a:t>nd</a:t>
            </a:r>
            <a:r>
              <a:rPr lang="fr-FR" sz="1000" dirty="0">
                <a:solidFill>
                  <a:schemeClr val="accent2"/>
                </a:solidFill>
              </a:rPr>
              <a:t> Canadian Edition. Toronto: Pearson </a:t>
            </a:r>
            <a:r>
              <a:rPr lang="fr-FR" sz="1000" i="1" dirty="0">
                <a:solidFill>
                  <a:schemeClr val="accent2"/>
                </a:solidFill>
              </a:rPr>
              <a:t> </a:t>
            </a:r>
            <a:endParaRPr lang="en-CA" sz="1000" dirty="0">
              <a:solidFill>
                <a:schemeClr val="accent2"/>
              </a:solidFill>
            </a:endParaRPr>
          </a:p>
        </p:txBody>
      </p:sp>
    </p:spTree>
    <p:extLst>
      <p:ext uri="{BB962C8B-B14F-4D97-AF65-F5344CB8AC3E}">
        <p14:creationId xmlns:p14="http://schemas.microsoft.com/office/powerpoint/2010/main" val="2531988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9"/>
        <p:cNvGrpSpPr/>
        <p:nvPr/>
      </p:nvGrpSpPr>
      <p:grpSpPr>
        <a:xfrm>
          <a:off x="0" y="0"/>
          <a:ext cx="0" cy="0"/>
          <a:chOff x="0" y="0"/>
          <a:chExt cx="0" cy="0"/>
        </a:xfrm>
      </p:grpSpPr>
      <p:sp>
        <p:nvSpPr>
          <p:cNvPr id="320" name="Google Shape;320;p43"/>
          <p:cNvSpPr txBox="1">
            <a:spLocks noGrp="1"/>
          </p:cNvSpPr>
          <p:nvPr>
            <p:ph type="title"/>
          </p:nvPr>
        </p:nvSpPr>
        <p:spPr>
          <a:xfrm>
            <a:off x="-104078" y="297366"/>
            <a:ext cx="3281618"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800" dirty="0">
                <a:solidFill>
                  <a:srgbClr val="45698A"/>
                </a:solidFill>
              </a:rPr>
              <a:t>Scope of Study</a:t>
            </a:r>
            <a:endParaRPr sz="3800" dirty="0">
              <a:solidFill>
                <a:srgbClr val="45698A"/>
              </a:solidFill>
            </a:endParaRPr>
          </a:p>
        </p:txBody>
      </p:sp>
      <p:sp>
        <p:nvSpPr>
          <p:cNvPr id="321" name="Google Shape;321;p43"/>
          <p:cNvSpPr txBox="1">
            <a:spLocks noGrp="1"/>
          </p:cNvSpPr>
          <p:nvPr>
            <p:ph type="subTitle" idx="1"/>
          </p:nvPr>
        </p:nvSpPr>
        <p:spPr>
          <a:xfrm flipH="1">
            <a:off x="123626" y="1493967"/>
            <a:ext cx="4121269" cy="202535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200" dirty="0"/>
              <a:t>This study, commissioned by the management team at Axis Insurance, attempts to gain increased insight into the claim patterns of key demographics. By using Inferential Statistics, we hope to shed light on four (4) key questions:</a:t>
            </a:r>
          </a:p>
          <a:p>
            <a:pPr marL="0" lvl="0" indent="0" algn="l" rtl="0">
              <a:spcBef>
                <a:spcPts val="0"/>
              </a:spcBef>
              <a:spcAft>
                <a:spcPts val="0"/>
              </a:spcAft>
              <a:buClr>
                <a:schemeClr val="dk1"/>
              </a:buClr>
              <a:buSzPts val="1100"/>
              <a:buFont typeface="Arial"/>
              <a:buNone/>
            </a:pPr>
            <a:r>
              <a:rPr lang="en" sz="1200" dirty="0"/>
              <a:t> </a:t>
            </a:r>
          </a:p>
          <a:p>
            <a:pPr marL="285750" lvl="0" indent="-285750" algn="l" rtl="0">
              <a:spcBef>
                <a:spcPts val="0"/>
              </a:spcBef>
              <a:spcAft>
                <a:spcPts val="0"/>
              </a:spcAft>
              <a:buClr>
                <a:schemeClr val="tx2"/>
              </a:buClr>
              <a:buSzPct val="100000"/>
              <a:buFont typeface="Arial" panose="020B0604020202020204" pitchFamily="34" charset="0"/>
              <a:buChar char="•"/>
            </a:pPr>
            <a:r>
              <a:rPr lang="en" sz="1200" dirty="0"/>
              <a:t>Are medical claims made by smokers higher than non-smokers?</a:t>
            </a:r>
          </a:p>
          <a:p>
            <a:pPr marL="285750" lvl="0" indent="-285750" algn="l" rtl="0">
              <a:spcBef>
                <a:spcPts val="0"/>
              </a:spcBef>
              <a:spcAft>
                <a:spcPts val="0"/>
              </a:spcAft>
              <a:buClr>
                <a:schemeClr val="tx2"/>
              </a:buClr>
              <a:buSzPct val="100000"/>
              <a:buFont typeface="Arial" panose="020B0604020202020204" pitchFamily="34" charset="0"/>
              <a:buChar char="•"/>
            </a:pPr>
            <a:r>
              <a:rPr lang="en" sz="1200" dirty="0"/>
              <a:t>Are key health metrics (bmi) different between men and women?</a:t>
            </a:r>
          </a:p>
          <a:p>
            <a:pPr marL="285750" lvl="0" indent="-285750" algn="l" rtl="0">
              <a:spcBef>
                <a:spcPts val="0"/>
              </a:spcBef>
              <a:spcAft>
                <a:spcPts val="0"/>
              </a:spcAft>
              <a:buClr>
                <a:schemeClr val="tx2"/>
              </a:buClr>
              <a:buSzPct val="100000"/>
              <a:buFont typeface="Arial" panose="020B0604020202020204" pitchFamily="34" charset="0"/>
              <a:buChar char="•"/>
            </a:pPr>
            <a:r>
              <a:rPr lang="en" sz="1200" dirty="0"/>
              <a:t>Are the proportions of smokers to non-smokers the same in different regions?</a:t>
            </a:r>
          </a:p>
          <a:p>
            <a:pPr marL="285750" lvl="0" indent="-285750" algn="l" rtl="0">
              <a:spcBef>
                <a:spcPts val="0"/>
              </a:spcBef>
              <a:spcAft>
                <a:spcPts val="0"/>
              </a:spcAft>
              <a:buClr>
                <a:schemeClr val="tx2"/>
              </a:buClr>
              <a:buSzPct val="100000"/>
              <a:buFont typeface="Arial" panose="020B0604020202020204" pitchFamily="34" charset="0"/>
              <a:buChar char="•"/>
            </a:pPr>
            <a:r>
              <a:rPr lang="en" sz="1200" dirty="0"/>
              <a:t>Are key health metrics (bmi) of women the same, regarless of the number of children? </a:t>
            </a:r>
            <a:endParaRPr sz="1200" dirty="0"/>
          </a:p>
        </p:txBody>
      </p:sp>
      <p:sp>
        <p:nvSpPr>
          <p:cNvPr id="4" name="Google Shape;321;p43">
            <a:extLst>
              <a:ext uri="{FF2B5EF4-FFF2-40B4-BE49-F238E27FC236}">
                <a16:creationId xmlns:a16="http://schemas.microsoft.com/office/drawing/2014/main" id="{5D085CF4-9108-4F06-A3DE-2C42E8AC10FC}"/>
              </a:ext>
            </a:extLst>
          </p:cNvPr>
          <p:cNvSpPr txBox="1">
            <a:spLocks/>
          </p:cNvSpPr>
          <p:nvPr/>
        </p:nvSpPr>
        <p:spPr>
          <a:xfrm flipH="1">
            <a:off x="4631470" y="1620347"/>
            <a:ext cx="4388904" cy="20253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Roboto Slab"/>
              <a:buNone/>
              <a:defRPr sz="1400" b="0" i="0" u="none" strike="noStrike" cap="none">
                <a:solidFill>
                  <a:schemeClr val="lt1"/>
                </a:solidFill>
                <a:latin typeface="Roboto Slab"/>
                <a:ea typeface="Roboto Slab"/>
                <a:cs typeface="Roboto Slab"/>
                <a:sym typeface="Roboto Slab"/>
              </a:defRPr>
            </a:lvl1pPr>
            <a:lvl2pPr marL="914400" marR="0" lvl="1" indent="-317500" algn="l" rtl="0">
              <a:lnSpc>
                <a:spcPct val="100000"/>
              </a:lnSpc>
              <a:spcBef>
                <a:spcPts val="0"/>
              </a:spcBef>
              <a:spcAft>
                <a:spcPts val="0"/>
              </a:spcAft>
              <a:buClr>
                <a:srgbClr val="434343"/>
              </a:buClr>
              <a:buSzPts val="2800"/>
              <a:buFont typeface="Arial"/>
              <a:buNone/>
              <a:defRPr sz="2800" b="0" i="0" u="none" strike="noStrike" cap="none">
                <a:solidFill>
                  <a:srgbClr val="434343"/>
                </a:solidFill>
                <a:latin typeface="Arial"/>
                <a:ea typeface="Arial"/>
                <a:cs typeface="Arial"/>
                <a:sym typeface="Arial"/>
              </a:defRPr>
            </a:lvl2pPr>
            <a:lvl3pPr marL="1371600" marR="0" lvl="2" indent="-317500" algn="l" rtl="0">
              <a:lnSpc>
                <a:spcPct val="100000"/>
              </a:lnSpc>
              <a:spcBef>
                <a:spcPts val="0"/>
              </a:spcBef>
              <a:spcAft>
                <a:spcPts val="0"/>
              </a:spcAft>
              <a:buClr>
                <a:srgbClr val="434343"/>
              </a:buClr>
              <a:buSzPts val="2800"/>
              <a:buFont typeface="Arial"/>
              <a:buNone/>
              <a:defRPr sz="2800" b="0" i="0" u="none" strike="noStrike" cap="none">
                <a:solidFill>
                  <a:srgbClr val="434343"/>
                </a:solidFill>
                <a:latin typeface="Arial"/>
                <a:ea typeface="Arial"/>
                <a:cs typeface="Arial"/>
                <a:sym typeface="Arial"/>
              </a:defRPr>
            </a:lvl3pPr>
            <a:lvl4pPr marL="1828800" marR="0" lvl="3" indent="-317500" algn="l" rtl="0">
              <a:lnSpc>
                <a:spcPct val="100000"/>
              </a:lnSpc>
              <a:spcBef>
                <a:spcPts val="0"/>
              </a:spcBef>
              <a:spcAft>
                <a:spcPts val="0"/>
              </a:spcAft>
              <a:buClr>
                <a:srgbClr val="434343"/>
              </a:buClr>
              <a:buSzPts val="2800"/>
              <a:buFont typeface="Arial"/>
              <a:buNone/>
              <a:defRPr sz="2800" b="0" i="0" u="none" strike="noStrike" cap="none">
                <a:solidFill>
                  <a:srgbClr val="434343"/>
                </a:solidFill>
                <a:latin typeface="Arial"/>
                <a:ea typeface="Arial"/>
                <a:cs typeface="Arial"/>
                <a:sym typeface="Arial"/>
              </a:defRPr>
            </a:lvl4pPr>
            <a:lvl5pPr marL="2286000" marR="0" lvl="4" indent="-317500" algn="l" rtl="0">
              <a:lnSpc>
                <a:spcPct val="100000"/>
              </a:lnSpc>
              <a:spcBef>
                <a:spcPts val="0"/>
              </a:spcBef>
              <a:spcAft>
                <a:spcPts val="0"/>
              </a:spcAft>
              <a:buClr>
                <a:srgbClr val="434343"/>
              </a:buClr>
              <a:buSzPts val="2800"/>
              <a:buFont typeface="Arial"/>
              <a:buNone/>
              <a:defRPr sz="2800" b="0" i="0" u="none" strike="noStrike" cap="none">
                <a:solidFill>
                  <a:srgbClr val="434343"/>
                </a:solidFill>
                <a:latin typeface="Arial"/>
                <a:ea typeface="Arial"/>
                <a:cs typeface="Arial"/>
                <a:sym typeface="Arial"/>
              </a:defRPr>
            </a:lvl5pPr>
            <a:lvl6pPr marL="2743200" marR="0" lvl="5" indent="-317500" algn="l" rtl="0">
              <a:lnSpc>
                <a:spcPct val="100000"/>
              </a:lnSpc>
              <a:spcBef>
                <a:spcPts val="0"/>
              </a:spcBef>
              <a:spcAft>
                <a:spcPts val="0"/>
              </a:spcAft>
              <a:buClr>
                <a:srgbClr val="434343"/>
              </a:buClr>
              <a:buSzPts val="2800"/>
              <a:buFont typeface="Arial"/>
              <a:buNone/>
              <a:defRPr sz="2800" b="0" i="0" u="none" strike="noStrike" cap="none">
                <a:solidFill>
                  <a:srgbClr val="434343"/>
                </a:solidFill>
                <a:latin typeface="Arial"/>
                <a:ea typeface="Arial"/>
                <a:cs typeface="Arial"/>
                <a:sym typeface="Arial"/>
              </a:defRPr>
            </a:lvl6pPr>
            <a:lvl7pPr marL="3200400" marR="0" lvl="6" indent="-317500" algn="l" rtl="0">
              <a:lnSpc>
                <a:spcPct val="100000"/>
              </a:lnSpc>
              <a:spcBef>
                <a:spcPts val="0"/>
              </a:spcBef>
              <a:spcAft>
                <a:spcPts val="0"/>
              </a:spcAft>
              <a:buClr>
                <a:srgbClr val="434343"/>
              </a:buClr>
              <a:buSzPts val="2800"/>
              <a:buFont typeface="Arial"/>
              <a:buNone/>
              <a:defRPr sz="2800" b="0" i="0" u="none" strike="noStrike" cap="none">
                <a:solidFill>
                  <a:srgbClr val="434343"/>
                </a:solidFill>
                <a:latin typeface="Arial"/>
                <a:ea typeface="Arial"/>
                <a:cs typeface="Arial"/>
                <a:sym typeface="Arial"/>
              </a:defRPr>
            </a:lvl7pPr>
            <a:lvl8pPr marL="3657600" marR="0" lvl="7" indent="-317500" algn="l" rtl="0">
              <a:lnSpc>
                <a:spcPct val="100000"/>
              </a:lnSpc>
              <a:spcBef>
                <a:spcPts val="0"/>
              </a:spcBef>
              <a:spcAft>
                <a:spcPts val="0"/>
              </a:spcAft>
              <a:buClr>
                <a:srgbClr val="434343"/>
              </a:buClr>
              <a:buSzPts val="2800"/>
              <a:buFont typeface="Arial"/>
              <a:buNone/>
              <a:defRPr sz="2800" b="0" i="0" u="none" strike="noStrike" cap="none">
                <a:solidFill>
                  <a:srgbClr val="434343"/>
                </a:solidFill>
                <a:latin typeface="Arial"/>
                <a:ea typeface="Arial"/>
                <a:cs typeface="Arial"/>
                <a:sym typeface="Arial"/>
              </a:defRPr>
            </a:lvl8pPr>
            <a:lvl9pPr marL="4114800" marR="0" lvl="8" indent="-317500" algn="l" rtl="0">
              <a:lnSpc>
                <a:spcPct val="100000"/>
              </a:lnSpc>
              <a:spcBef>
                <a:spcPts val="0"/>
              </a:spcBef>
              <a:spcAft>
                <a:spcPts val="0"/>
              </a:spcAft>
              <a:buClr>
                <a:srgbClr val="434343"/>
              </a:buClr>
              <a:buSzPts val="2800"/>
              <a:buFont typeface="Arial"/>
              <a:buNone/>
              <a:defRPr sz="2800" b="0" i="0" u="none" strike="noStrike" cap="none">
                <a:solidFill>
                  <a:srgbClr val="434343"/>
                </a:solidFill>
                <a:latin typeface="Arial"/>
                <a:ea typeface="Arial"/>
                <a:cs typeface="Arial"/>
                <a:sym typeface="Arial"/>
              </a:defRPr>
            </a:lvl9pPr>
          </a:lstStyle>
          <a:p>
            <a:pPr marL="0" indent="0">
              <a:buClr>
                <a:schemeClr val="dk1"/>
              </a:buClr>
              <a:buSzPts val="1100"/>
              <a:buFont typeface="Arial"/>
              <a:buNone/>
            </a:pPr>
            <a:r>
              <a:rPr lang="en-US" sz="1200" dirty="0"/>
              <a:t>Answering these questions will ameliorate our understanding of the unique insurance needs of specific demographics and allow us to build predictive forecasting models based on historical claims.  </a:t>
            </a:r>
          </a:p>
          <a:p>
            <a:pPr marL="0" indent="0">
              <a:buClr>
                <a:schemeClr val="dk1"/>
              </a:buClr>
              <a:buSzPts val="1100"/>
              <a:buFont typeface="Arial"/>
              <a:buNone/>
            </a:pPr>
            <a:endParaRPr lang="en-US" sz="1200" dirty="0"/>
          </a:p>
          <a:p>
            <a:pPr marL="0" indent="0">
              <a:buClr>
                <a:schemeClr val="dk1"/>
              </a:buClr>
              <a:buSzPts val="1100"/>
              <a:buFont typeface="Arial"/>
              <a:buNone/>
            </a:pPr>
            <a:r>
              <a:rPr lang="en-US" sz="1200" dirty="0"/>
              <a:t>Insight from this study will help us built a more equitable premiums billing structure for each demographic based on historical claims made. Groups that make lower or no claims should be charged the lowest premiums. </a:t>
            </a:r>
          </a:p>
          <a:p>
            <a:pPr marL="0" indent="0">
              <a:buClr>
                <a:schemeClr val="dk1"/>
              </a:buClr>
              <a:buSzPts val="1100"/>
              <a:buFont typeface="Arial"/>
              <a:buNone/>
            </a:pPr>
            <a:endParaRPr lang="en-US" sz="1200" dirty="0"/>
          </a:p>
          <a:p>
            <a:pPr marL="0" indent="0">
              <a:buClr>
                <a:schemeClr val="dk1"/>
              </a:buClr>
              <a:buSzPts val="1100"/>
              <a:buFont typeface="Arial"/>
              <a:buNone/>
            </a:pPr>
            <a:r>
              <a:rPr lang="en-US" sz="1200" dirty="0"/>
              <a:t>Conversely, high risk groups need to be charged sufficiently high premiums to offset medical claims. </a:t>
            </a:r>
          </a:p>
          <a:p>
            <a:pPr marL="0" indent="0">
              <a:buClr>
                <a:schemeClr val="dk1"/>
              </a:buClr>
              <a:buSzPts val="1100"/>
              <a:buFont typeface="Arial"/>
              <a:buNone/>
            </a:pPr>
            <a:endParaRPr lang="en-US" dirty="0"/>
          </a:p>
          <a:p>
            <a:pPr marL="0" indent="0">
              <a:buClr>
                <a:schemeClr val="dk1"/>
              </a:buClr>
              <a:buSzPts val="1100"/>
              <a:buFont typeface="Arial"/>
              <a:buNone/>
            </a:pPr>
            <a:r>
              <a:rPr lang="en-US" dirty="0"/>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5">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1: Supplementary Question</a:t>
            </a:r>
            <a:endParaRPr dirty="0"/>
          </a:p>
        </p:txBody>
      </p:sp>
      <p:sp>
        <p:nvSpPr>
          <p:cNvPr id="858" name="Google Shape;858;p80"/>
          <p:cNvSpPr txBox="1">
            <a:spLocks noGrp="1"/>
          </p:cNvSpPr>
          <p:nvPr>
            <p:ph type="subTitle" idx="2"/>
          </p:nvPr>
        </p:nvSpPr>
        <p:spPr>
          <a:xfrm>
            <a:off x="127673" y="1758653"/>
            <a:ext cx="8943277" cy="24569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dirty="0">
                <a:solidFill>
                  <a:schemeClr val="lt1"/>
                </a:solidFill>
              </a:rPr>
              <a:t>Using the above approach, we </a:t>
            </a:r>
            <a:r>
              <a:rPr lang="en-US" sz="1800" dirty="0"/>
              <a:t>were able to show the size of the difference between the two means with 95% certainty.  The confidence interval shows that the mean difference between medical claims made by smokers will be between $22,603.23 and $24,615.91 higher than non-smokers at this confidence level. </a:t>
            </a:r>
            <a:br>
              <a:rPr lang="en-US" dirty="0">
                <a:solidFill>
                  <a:schemeClr val="lt1"/>
                </a:solidFill>
              </a:rPr>
            </a:br>
            <a:endParaRPr lang="en-US" dirty="0"/>
          </a:p>
        </p:txBody>
      </p:sp>
    </p:spTree>
    <p:extLst>
      <p:ext uri="{BB962C8B-B14F-4D97-AF65-F5344CB8AC3E}">
        <p14:creationId xmlns:p14="http://schemas.microsoft.com/office/powerpoint/2010/main" val="41460384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2">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2: Question</a:t>
            </a:r>
            <a:endParaRPr dirty="0"/>
          </a:p>
        </p:txBody>
      </p:sp>
      <p:sp>
        <p:nvSpPr>
          <p:cNvPr id="858" name="Google Shape;858;p80"/>
          <p:cNvSpPr txBox="1">
            <a:spLocks noGrp="1"/>
          </p:cNvSpPr>
          <p:nvPr>
            <p:ph type="subTitle" idx="2"/>
          </p:nvPr>
        </p:nvSpPr>
        <p:spPr>
          <a:xfrm>
            <a:off x="3153370" y="2571750"/>
            <a:ext cx="2891883" cy="13646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dirty="0">
                <a:solidFill>
                  <a:schemeClr val="lt1"/>
                </a:solidFill>
              </a:rPr>
              <a:t>“The BMI of females is different from that of males...”</a:t>
            </a:r>
            <a:br>
              <a:rPr lang="en-US" dirty="0">
                <a:solidFill>
                  <a:schemeClr val="lt1"/>
                </a:solidFill>
              </a:rPr>
            </a:br>
            <a:endParaRPr lang="en-US" dirty="0"/>
          </a:p>
        </p:txBody>
      </p:sp>
      <p:grpSp>
        <p:nvGrpSpPr>
          <p:cNvPr id="11" name="Google Shape;9852;p121">
            <a:extLst>
              <a:ext uri="{FF2B5EF4-FFF2-40B4-BE49-F238E27FC236}">
                <a16:creationId xmlns:a16="http://schemas.microsoft.com/office/drawing/2014/main" id="{F25CC11B-45C5-43CB-B025-4E8DF41FD58F}"/>
              </a:ext>
            </a:extLst>
          </p:cNvPr>
          <p:cNvGrpSpPr/>
          <p:nvPr/>
        </p:nvGrpSpPr>
        <p:grpSpPr>
          <a:xfrm>
            <a:off x="4422257" y="2060812"/>
            <a:ext cx="354107" cy="355063"/>
            <a:chOff x="-28467625" y="2331750"/>
            <a:chExt cx="296150" cy="296950"/>
          </a:xfrm>
          <a:solidFill>
            <a:schemeClr val="bg1"/>
          </a:solidFill>
        </p:grpSpPr>
        <p:sp>
          <p:nvSpPr>
            <p:cNvPr id="12" name="Google Shape;9853;p121">
              <a:extLst>
                <a:ext uri="{FF2B5EF4-FFF2-40B4-BE49-F238E27FC236}">
                  <a16:creationId xmlns:a16="http://schemas.microsoft.com/office/drawing/2014/main" id="{04F4D2B8-5EFC-4CD2-93B3-A56E8645F850}"/>
                </a:ext>
              </a:extLst>
            </p:cNvPr>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9854;p121">
              <a:extLst>
                <a:ext uri="{FF2B5EF4-FFF2-40B4-BE49-F238E27FC236}">
                  <a16:creationId xmlns:a16="http://schemas.microsoft.com/office/drawing/2014/main" id="{82548E51-7222-4AC5-9513-A648BDAA87B9}"/>
                </a:ext>
              </a:extLst>
            </p:cNvPr>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4213432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2: Five-Step Process</a:t>
            </a:r>
            <a:endParaRPr dirty="0"/>
          </a:p>
        </p:txBody>
      </p:sp>
      <p:grpSp>
        <p:nvGrpSpPr>
          <p:cNvPr id="688" name="Google Shape;688;p72"/>
          <p:cNvGrpSpPr/>
          <p:nvPr/>
        </p:nvGrpSpPr>
        <p:grpSpPr>
          <a:xfrm>
            <a:off x="981436" y="2745926"/>
            <a:ext cx="1628006" cy="446983"/>
            <a:chOff x="4260510" y="2286814"/>
            <a:chExt cx="628501" cy="172560"/>
          </a:xfrm>
        </p:grpSpPr>
        <p:sp>
          <p:nvSpPr>
            <p:cNvPr id="689" name="Google Shape;689;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90" name="Google Shape;690;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73763"/>
            </a:solidFill>
            <a:ln>
              <a:noFill/>
            </a:ln>
          </p:spPr>
          <p:txBody>
            <a:bodyPr/>
            <a:lstStyle/>
            <a:p>
              <a:endParaRPr lang="en-CA" dirty="0"/>
            </a:p>
          </p:txBody>
        </p:sp>
      </p:gr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CA" sz="2000" dirty="0">
                <a:solidFill>
                  <a:schemeClr val="accent2"/>
                </a:solidFill>
                <a:latin typeface="Fira Sans Extra Condensed Medium"/>
                <a:ea typeface="Fira Sans Extra Condensed Medium"/>
                <a:cs typeface="Fira Sans Extra Condensed Medium"/>
                <a:sym typeface="Fira Sans Extra Condensed Medium"/>
              </a:rPr>
              <a:t>STEP 1: </a:t>
            </a:r>
            <a:r>
              <a:rPr lang="en-CA" dirty="0">
                <a:solidFill>
                  <a:schemeClr val="accent2"/>
                </a:solidFill>
                <a:latin typeface="Roboto Slab"/>
                <a:ea typeface="Fira Sans Extra Condensed Medium"/>
                <a:cs typeface="Fira Sans Extra Condensed Medium"/>
                <a:sym typeface="Fira Sans Extra Condensed Medium"/>
              </a:rPr>
              <a:t>Formulate the Hypotheses</a:t>
            </a:r>
          </a:p>
        </p:txBody>
      </p:sp>
      <p:sp>
        <p:nvSpPr>
          <p:cNvPr id="737" name="Google Shape;737;p72"/>
          <p:cNvSpPr txBox="1"/>
          <p:nvPr/>
        </p:nvSpPr>
        <p:spPr>
          <a:xfrm>
            <a:off x="912710" y="1695298"/>
            <a:ext cx="7857909" cy="876452"/>
          </a:xfrm>
          <a:prstGeom prst="rect">
            <a:avLst/>
          </a:prstGeom>
          <a:noFill/>
          <a:ln>
            <a:noFill/>
          </a:ln>
        </p:spPr>
        <p:txBody>
          <a:bodyPr spcFirstLastPara="1" wrap="square" lIns="91425" tIns="182875" rIns="91425" bIns="0" anchor="ctr" anchorCtr="0">
            <a:noAutofit/>
          </a:bodyPr>
          <a:lstStyle/>
          <a:p>
            <a:pPr>
              <a:spcAft>
                <a:spcPts val="1600"/>
              </a:spcAft>
            </a:pPr>
            <a:r>
              <a:rPr lang="en-US" dirty="0">
                <a:solidFill>
                  <a:schemeClr val="accent2"/>
                </a:solidFill>
                <a:latin typeface="Roboto Slab"/>
                <a:ea typeface="Roboto Slab"/>
                <a:cs typeface="Roboto Slab"/>
                <a:sym typeface="Roboto Slab"/>
              </a:rPr>
              <a:t>Similarly, the second question to be investigated already has an assumed outcome. The assumption, based on the wording of the question, is that the BMI of females </a:t>
            </a:r>
            <a:r>
              <a:rPr lang="en-US" i="1" dirty="0">
                <a:solidFill>
                  <a:schemeClr val="accent2"/>
                </a:solidFill>
                <a:latin typeface="Roboto Slab"/>
                <a:ea typeface="Roboto Slab"/>
                <a:cs typeface="Roboto Slab"/>
                <a:sym typeface="Roboto Slab"/>
              </a:rPr>
              <a:t>IS</a:t>
            </a:r>
            <a:r>
              <a:rPr lang="en-US" dirty="0">
                <a:solidFill>
                  <a:schemeClr val="accent2"/>
                </a:solidFill>
                <a:latin typeface="Roboto Slab"/>
                <a:ea typeface="Roboto Slab"/>
                <a:cs typeface="Roboto Slab"/>
                <a:sym typeface="Roboto Slab"/>
              </a:rPr>
              <a:t> different from the BMI of males. This assumption is beyond what we already know from exploratory data analysis, therefore, we can set the Alternate Hypothesis to reflect this assumed outcome: </a:t>
            </a:r>
          </a:p>
        </p:txBody>
      </p:sp>
      <p:pic>
        <p:nvPicPr>
          <p:cNvPr id="3" name="Picture 2">
            <a:extLst>
              <a:ext uri="{FF2B5EF4-FFF2-40B4-BE49-F238E27FC236}">
                <a16:creationId xmlns:a16="http://schemas.microsoft.com/office/drawing/2014/main" id="{86B0A408-F25C-4BBB-A395-29ADF02D1F34}"/>
              </a:ext>
            </a:extLst>
          </p:cNvPr>
          <p:cNvPicPr>
            <a:picLocks noChangeAspect="1"/>
          </p:cNvPicPr>
          <p:nvPr/>
        </p:nvPicPr>
        <p:blipFill>
          <a:blip r:embed="rId3"/>
          <a:srcRect/>
          <a:stretch/>
        </p:blipFill>
        <p:spPr>
          <a:xfrm>
            <a:off x="3222065" y="2693879"/>
            <a:ext cx="5210456" cy="807720"/>
          </a:xfrm>
          <a:prstGeom prst="rect">
            <a:avLst/>
          </a:prstGeom>
        </p:spPr>
      </p:pic>
      <p:sp>
        <p:nvSpPr>
          <p:cNvPr id="58" name="Google Shape;737;p72">
            <a:extLst>
              <a:ext uri="{FF2B5EF4-FFF2-40B4-BE49-F238E27FC236}">
                <a16:creationId xmlns:a16="http://schemas.microsoft.com/office/drawing/2014/main" id="{A4D0E7B0-39E0-4EDD-B6B4-DFE56F8D16C4}"/>
              </a:ext>
            </a:extLst>
          </p:cNvPr>
          <p:cNvSpPr txBox="1"/>
          <p:nvPr/>
        </p:nvSpPr>
        <p:spPr>
          <a:xfrm>
            <a:off x="999179" y="3938516"/>
            <a:ext cx="3659288"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3"/>
                </a:solidFill>
                <a:latin typeface="Fira Sans Extra Condensed Medium"/>
                <a:ea typeface="Fira Sans Extra Condensed Medium"/>
                <a:cs typeface="Fira Sans Extra Condensed Medium"/>
                <a:sym typeface="Fira Sans Extra Condensed Medium"/>
              </a:rPr>
              <a:t>STEP 2: </a:t>
            </a:r>
            <a:r>
              <a:rPr lang="en-CA" dirty="0">
                <a:solidFill>
                  <a:schemeClr val="accent2"/>
                </a:solidFill>
                <a:latin typeface="Roboto Slab"/>
                <a:ea typeface="Roboto Slab"/>
                <a:cs typeface="Roboto Slab"/>
                <a:sym typeface="Roboto Slab"/>
              </a:rPr>
              <a:t>Decide the significance level</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pic>
        <p:nvPicPr>
          <p:cNvPr id="5" name="Picture 4">
            <a:extLst>
              <a:ext uri="{FF2B5EF4-FFF2-40B4-BE49-F238E27FC236}">
                <a16:creationId xmlns:a16="http://schemas.microsoft.com/office/drawing/2014/main" id="{303AC6FC-02D1-49C0-99A6-E13FA04BF039}"/>
              </a:ext>
            </a:extLst>
          </p:cNvPr>
          <p:cNvPicPr>
            <a:picLocks noChangeAspect="1"/>
          </p:cNvPicPr>
          <p:nvPr/>
        </p:nvPicPr>
        <p:blipFill>
          <a:blip r:embed="rId4"/>
          <a:stretch>
            <a:fillRect/>
          </a:stretch>
        </p:blipFill>
        <p:spPr>
          <a:xfrm>
            <a:off x="2828823" y="4577466"/>
            <a:ext cx="4221846" cy="388654"/>
          </a:xfrm>
          <a:prstGeom prst="rect">
            <a:avLst/>
          </a:prstGeom>
        </p:spPr>
      </p:pic>
      <p:grpSp>
        <p:nvGrpSpPr>
          <p:cNvPr id="61" name="Google Shape;699;p72">
            <a:extLst>
              <a:ext uri="{FF2B5EF4-FFF2-40B4-BE49-F238E27FC236}">
                <a16:creationId xmlns:a16="http://schemas.microsoft.com/office/drawing/2014/main" id="{E1927CD6-AECA-42ED-A8C1-D0C8784989E9}"/>
              </a:ext>
            </a:extLst>
          </p:cNvPr>
          <p:cNvGrpSpPr/>
          <p:nvPr/>
        </p:nvGrpSpPr>
        <p:grpSpPr>
          <a:xfrm>
            <a:off x="999179" y="4449615"/>
            <a:ext cx="1628006" cy="446983"/>
            <a:chOff x="4260510" y="2286814"/>
            <a:chExt cx="628501" cy="172560"/>
          </a:xfrm>
        </p:grpSpPr>
        <p:sp>
          <p:nvSpPr>
            <p:cNvPr id="62" name="Google Shape;700;p72">
              <a:extLst>
                <a:ext uri="{FF2B5EF4-FFF2-40B4-BE49-F238E27FC236}">
                  <a16:creationId xmlns:a16="http://schemas.microsoft.com/office/drawing/2014/main" id="{0202BE31-5657-4041-B086-A0E861B4342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3" name="Google Shape;701;p72">
              <a:extLst>
                <a:ext uri="{FF2B5EF4-FFF2-40B4-BE49-F238E27FC236}">
                  <a16:creationId xmlns:a16="http://schemas.microsoft.com/office/drawing/2014/main" id="{661E6BB4-DE19-4893-A616-E1C8BDC4868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702;p72">
              <a:extLst>
                <a:ext uri="{FF2B5EF4-FFF2-40B4-BE49-F238E27FC236}">
                  <a16:creationId xmlns:a16="http://schemas.microsoft.com/office/drawing/2014/main" id="{1C3ECDA0-1873-4F12-82B5-0DBAAAF1B377}"/>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B5394"/>
            </a:solidFill>
            <a:ln>
              <a:noFill/>
            </a:ln>
          </p:spPr>
        </p:sp>
      </p:grpSp>
      <p:grpSp>
        <p:nvGrpSpPr>
          <p:cNvPr id="74" name="Google Shape;9811;p121">
            <a:extLst>
              <a:ext uri="{FF2B5EF4-FFF2-40B4-BE49-F238E27FC236}">
                <a16:creationId xmlns:a16="http://schemas.microsoft.com/office/drawing/2014/main" id="{63E4078B-57AB-4A55-A5FE-E54EF2963665}"/>
              </a:ext>
            </a:extLst>
          </p:cNvPr>
          <p:cNvGrpSpPr/>
          <p:nvPr/>
        </p:nvGrpSpPr>
        <p:grpSpPr>
          <a:xfrm>
            <a:off x="1636550" y="2845384"/>
            <a:ext cx="193956" cy="250525"/>
            <a:chOff x="-38275925" y="1946600"/>
            <a:chExt cx="231600" cy="317450"/>
          </a:xfrm>
          <a:solidFill>
            <a:schemeClr val="bg1"/>
          </a:solidFill>
        </p:grpSpPr>
        <p:sp>
          <p:nvSpPr>
            <p:cNvPr id="75" name="Google Shape;9812;p121">
              <a:extLst>
                <a:ext uri="{FF2B5EF4-FFF2-40B4-BE49-F238E27FC236}">
                  <a16:creationId xmlns:a16="http://schemas.microsoft.com/office/drawing/2014/main" id="{D7840F2E-349D-453E-8ECD-9F6CC517D6C3}"/>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813;p121">
              <a:extLst>
                <a:ext uri="{FF2B5EF4-FFF2-40B4-BE49-F238E27FC236}">
                  <a16:creationId xmlns:a16="http://schemas.microsoft.com/office/drawing/2014/main" id="{FEB79C42-DD3C-45EC-9B6E-C7D912EE53C2}"/>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oogle Shape;9772;p121">
            <a:extLst>
              <a:ext uri="{FF2B5EF4-FFF2-40B4-BE49-F238E27FC236}">
                <a16:creationId xmlns:a16="http://schemas.microsoft.com/office/drawing/2014/main" id="{F15EB2DA-7AAA-4E91-8A4D-4A7725E24FE3}"/>
              </a:ext>
            </a:extLst>
          </p:cNvPr>
          <p:cNvSpPr/>
          <p:nvPr/>
        </p:nvSpPr>
        <p:spPr>
          <a:xfrm>
            <a:off x="1667007" y="4531096"/>
            <a:ext cx="200900" cy="28366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1597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9" name="Picture 8">
            <a:extLst>
              <a:ext uri="{FF2B5EF4-FFF2-40B4-BE49-F238E27FC236}">
                <a16:creationId xmlns:a16="http://schemas.microsoft.com/office/drawing/2014/main" id="{D0A8F1B1-3C3C-4038-B22C-B11E37C5F538}"/>
              </a:ext>
            </a:extLst>
          </p:cNvPr>
          <p:cNvPicPr>
            <a:picLocks noChangeAspect="1"/>
          </p:cNvPicPr>
          <p:nvPr/>
        </p:nvPicPr>
        <p:blipFill>
          <a:blip r:embed="rId3"/>
          <a:srcRect/>
          <a:stretch/>
        </p:blipFill>
        <p:spPr>
          <a:xfrm>
            <a:off x="1005258" y="3488152"/>
            <a:ext cx="7699286" cy="1504762"/>
          </a:xfrm>
          <a:prstGeom prst="rect">
            <a:avLst/>
          </a:prstGeom>
        </p:spPr>
      </p:pic>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2: Five-Step Process</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STEP 3: </a:t>
            </a:r>
            <a:r>
              <a:rPr lang="en-CA" dirty="0">
                <a:solidFill>
                  <a:schemeClr val="accent2"/>
                </a:solidFill>
                <a:latin typeface="Roboto Slab"/>
                <a:ea typeface="Roboto Slab"/>
                <a:cs typeface="Roboto Slab"/>
                <a:sym typeface="Roboto Slab"/>
              </a:rPr>
              <a:t>Identify the test statistic</a:t>
            </a:r>
            <a:endParaRPr lang="en-CA" dirty="0">
              <a:solidFill>
                <a:schemeClr val="accent2"/>
              </a:solidFill>
              <a:latin typeface="Roboto Slab"/>
              <a:ea typeface="Fira Sans Extra Condensed Medium"/>
              <a:cs typeface="Fira Sans Extra Condensed Medium"/>
              <a:sym typeface="Fira Sans Extra Condensed Medium"/>
            </a:endParaRPr>
          </a:p>
        </p:txBody>
      </p:sp>
      <p:pic>
        <p:nvPicPr>
          <p:cNvPr id="7" name="Picture 6">
            <a:extLst>
              <a:ext uri="{FF2B5EF4-FFF2-40B4-BE49-F238E27FC236}">
                <a16:creationId xmlns:a16="http://schemas.microsoft.com/office/drawing/2014/main" id="{743DB5F8-D74E-449F-86F1-A90A8A837BC1}"/>
              </a:ext>
            </a:extLst>
          </p:cNvPr>
          <p:cNvPicPr>
            <a:picLocks noChangeAspect="1"/>
          </p:cNvPicPr>
          <p:nvPr/>
        </p:nvPicPr>
        <p:blipFill>
          <a:blip r:embed="rId4"/>
          <a:srcRect/>
          <a:stretch/>
        </p:blipFill>
        <p:spPr>
          <a:xfrm>
            <a:off x="912712" y="1491698"/>
            <a:ext cx="8231288" cy="1991752"/>
          </a:xfrm>
          <a:prstGeom prst="rect">
            <a:avLst/>
          </a:prstGeom>
        </p:spPr>
      </p:pic>
      <p:grpSp>
        <p:nvGrpSpPr>
          <p:cNvPr id="30" name="Google Shape;693;p72">
            <a:extLst>
              <a:ext uri="{FF2B5EF4-FFF2-40B4-BE49-F238E27FC236}">
                <a16:creationId xmlns:a16="http://schemas.microsoft.com/office/drawing/2014/main" id="{0165E73D-167E-4EB2-A560-C1D0025310EA}"/>
              </a:ext>
            </a:extLst>
          </p:cNvPr>
          <p:cNvGrpSpPr/>
          <p:nvPr/>
        </p:nvGrpSpPr>
        <p:grpSpPr>
          <a:xfrm>
            <a:off x="1005258" y="3582566"/>
            <a:ext cx="1628006" cy="446983"/>
            <a:chOff x="4260510" y="2286814"/>
            <a:chExt cx="628501" cy="172560"/>
          </a:xfrm>
        </p:grpSpPr>
        <p:sp>
          <p:nvSpPr>
            <p:cNvPr id="31" name="Google Shape;694;p72">
              <a:extLst>
                <a:ext uri="{FF2B5EF4-FFF2-40B4-BE49-F238E27FC236}">
                  <a16:creationId xmlns:a16="http://schemas.microsoft.com/office/drawing/2014/main" id="{618AA296-7AFC-423A-870D-C761649F88A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 name="Google Shape;695;p72">
              <a:extLst>
                <a:ext uri="{FF2B5EF4-FFF2-40B4-BE49-F238E27FC236}">
                  <a16:creationId xmlns:a16="http://schemas.microsoft.com/office/drawing/2014/main" id="{EB240F91-EA11-4683-8382-4D73CE15DF1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96;p72">
              <a:extLst>
                <a:ext uri="{FF2B5EF4-FFF2-40B4-BE49-F238E27FC236}">
                  <a16:creationId xmlns:a16="http://schemas.microsoft.com/office/drawing/2014/main" id="{B592CACF-A900-45DB-AEC7-D68897D52139}"/>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sp>
      </p:grpSp>
      <p:sp>
        <p:nvSpPr>
          <p:cNvPr id="37" name="Google Shape;9746;p121">
            <a:extLst>
              <a:ext uri="{FF2B5EF4-FFF2-40B4-BE49-F238E27FC236}">
                <a16:creationId xmlns:a16="http://schemas.microsoft.com/office/drawing/2014/main" id="{C930D1F4-2772-46FC-9FCE-70D154C6A4B1}"/>
              </a:ext>
            </a:extLst>
          </p:cNvPr>
          <p:cNvSpPr/>
          <p:nvPr/>
        </p:nvSpPr>
        <p:spPr>
          <a:xfrm>
            <a:off x="1711360" y="3642376"/>
            <a:ext cx="162237" cy="327006"/>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94BDB4DC-F32E-4ED4-92FA-FB48E73D2418}"/>
              </a:ext>
            </a:extLst>
          </p:cNvPr>
          <p:cNvSpPr txBox="1"/>
          <p:nvPr/>
        </p:nvSpPr>
        <p:spPr>
          <a:xfrm>
            <a:off x="1175707" y="4868265"/>
            <a:ext cx="7248293" cy="261610"/>
          </a:xfrm>
          <a:prstGeom prst="rect">
            <a:avLst/>
          </a:prstGeom>
          <a:noFill/>
        </p:spPr>
        <p:txBody>
          <a:bodyPr wrap="square" rtlCol="0">
            <a:spAutoFit/>
          </a:bodyPr>
          <a:lstStyle/>
          <a:p>
            <a:r>
              <a:rPr lang="fr-FR" sz="1100" dirty="0"/>
              <a:t>Source: </a:t>
            </a:r>
            <a:r>
              <a:rPr lang="fr-FR" sz="1100" dirty="0">
                <a:hlinkClick r:id="rId5"/>
              </a:rPr>
              <a:t>https://www.real-statistics.com/students-t-distribution/two-sample-t-test-equal-variances/</a:t>
            </a:r>
            <a:r>
              <a:rPr lang="fr-FR" sz="1100" dirty="0"/>
              <a:t> </a:t>
            </a:r>
            <a:endParaRPr lang="en-CA" sz="1100" dirty="0"/>
          </a:p>
        </p:txBody>
      </p:sp>
    </p:spTree>
    <p:extLst>
      <p:ext uri="{BB962C8B-B14F-4D97-AF65-F5344CB8AC3E}">
        <p14:creationId xmlns:p14="http://schemas.microsoft.com/office/powerpoint/2010/main" val="2930666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9" name="Picture 8">
            <a:extLst>
              <a:ext uri="{FF2B5EF4-FFF2-40B4-BE49-F238E27FC236}">
                <a16:creationId xmlns:a16="http://schemas.microsoft.com/office/drawing/2014/main" id="{97CC2A91-0486-468A-82C0-203762653832}"/>
              </a:ext>
            </a:extLst>
          </p:cNvPr>
          <p:cNvPicPr>
            <a:picLocks noChangeAspect="1"/>
          </p:cNvPicPr>
          <p:nvPr/>
        </p:nvPicPr>
        <p:blipFill>
          <a:blip r:embed="rId3"/>
          <a:srcRect/>
          <a:stretch/>
        </p:blipFill>
        <p:spPr>
          <a:xfrm>
            <a:off x="995671" y="1700930"/>
            <a:ext cx="7851596" cy="2074357"/>
          </a:xfrm>
          <a:prstGeom prst="rect">
            <a:avLst/>
          </a:prstGeom>
        </p:spPr>
      </p:pic>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2: Five-Step Process</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STEP 4 </a:t>
            </a:r>
            <a:r>
              <a:rPr lang="en-CA" sz="2000" dirty="0">
                <a:solidFill>
                  <a:schemeClr val="accent2"/>
                </a:solidFill>
                <a:latin typeface="Fira Sans Extra Condensed Medium"/>
                <a:ea typeface="Fira Sans Extra Condensed Medium"/>
                <a:cs typeface="Fira Sans Extra Condensed Medium"/>
                <a:sym typeface="Fira Sans Extra Condensed Medium"/>
              </a:rPr>
              <a:t>: </a:t>
            </a:r>
            <a:r>
              <a:rPr lang="en-US" dirty="0">
                <a:solidFill>
                  <a:schemeClr val="accent2"/>
                </a:solidFill>
                <a:latin typeface="Roboto Slab"/>
                <a:ea typeface="Roboto Slab"/>
                <a:cs typeface="Roboto Slab"/>
                <a:sym typeface="Roboto Slab"/>
              </a:rPr>
              <a:t>Calculate p-value</a:t>
            </a:r>
            <a:endParaRPr lang="en-CA" dirty="0">
              <a:solidFill>
                <a:schemeClr val="accent2"/>
              </a:solidFill>
              <a:latin typeface="Roboto Slab"/>
              <a:ea typeface="Fira Sans Extra Condensed Medium"/>
              <a:cs typeface="Fira Sans Extra Condensed Medium"/>
              <a:sym typeface="Fira Sans Extra Condensed Medium"/>
            </a:endParaRPr>
          </a:p>
        </p:txBody>
      </p:sp>
      <p:sp>
        <p:nvSpPr>
          <p:cNvPr id="58" name="Google Shape;737;p72">
            <a:extLst>
              <a:ext uri="{FF2B5EF4-FFF2-40B4-BE49-F238E27FC236}">
                <a16:creationId xmlns:a16="http://schemas.microsoft.com/office/drawing/2014/main" id="{A4D0E7B0-39E0-4EDD-B6B4-DFE56F8D16C4}"/>
              </a:ext>
            </a:extLst>
          </p:cNvPr>
          <p:cNvSpPr txBox="1"/>
          <p:nvPr/>
        </p:nvSpPr>
        <p:spPr>
          <a:xfrm>
            <a:off x="999179" y="3938516"/>
            <a:ext cx="4650772"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1"/>
                </a:solidFill>
                <a:latin typeface="Fira Sans Extra Condensed Medium"/>
                <a:ea typeface="Fira Sans Extra Condensed Medium"/>
                <a:cs typeface="Fira Sans Extra Condensed Medium"/>
                <a:sym typeface="Fira Sans Extra Condensed Medium"/>
              </a:rPr>
              <a:t>STEP 5: </a:t>
            </a:r>
            <a:r>
              <a:rPr lang="en-US" dirty="0">
                <a:solidFill>
                  <a:schemeClr val="accent2"/>
                </a:solidFill>
                <a:latin typeface="Roboto Slab"/>
                <a:ea typeface="Roboto Slab"/>
                <a:cs typeface="Roboto Slab"/>
                <a:sym typeface="Roboto Slab"/>
              </a:rPr>
              <a:t>Decision: Reject or Accept Null Hypothesis</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32" name="Google Shape;704;p72">
            <a:extLst>
              <a:ext uri="{FF2B5EF4-FFF2-40B4-BE49-F238E27FC236}">
                <a16:creationId xmlns:a16="http://schemas.microsoft.com/office/drawing/2014/main" id="{C9450BD5-8555-43BC-8D4E-57B09FD0707E}"/>
              </a:ext>
            </a:extLst>
          </p:cNvPr>
          <p:cNvGrpSpPr/>
          <p:nvPr/>
        </p:nvGrpSpPr>
        <p:grpSpPr>
          <a:xfrm>
            <a:off x="979641" y="1759900"/>
            <a:ext cx="1628006" cy="446983"/>
            <a:chOff x="4260510" y="2286814"/>
            <a:chExt cx="628501" cy="172560"/>
          </a:xfrm>
        </p:grpSpPr>
        <p:sp>
          <p:nvSpPr>
            <p:cNvPr id="33" name="Google Shape;705;p72">
              <a:extLst>
                <a:ext uri="{FF2B5EF4-FFF2-40B4-BE49-F238E27FC236}">
                  <a16:creationId xmlns:a16="http://schemas.microsoft.com/office/drawing/2014/main" id="{2B61E19A-B1C6-4FA4-9AB4-2C940420EC8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 name="Google Shape;706;p72">
              <a:extLst>
                <a:ext uri="{FF2B5EF4-FFF2-40B4-BE49-F238E27FC236}">
                  <a16:creationId xmlns:a16="http://schemas.microsoft.com/office/drawing/2014/main" id="{DEE7F90E-0693-4D58-8EA1-8AAAF3325A4B}"/>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707;p72">
              <a:extLst>
                <a:ext uri="{FF2B5EF4-FFF2-40B4-BE49-F238E27FC236}">
                  <a16:creationId xmlns:a16="http://schemas.microsoft.com/office/drawing/2014/main" id="{3A743A4B-6B9C-49A4-B133-E602B6C0C1FD}"/>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AE9D"/>
            </a:solidFill>
            <a:ln>
              <a:noFill/>
            </a:ln>
          </p:spPr>
        </p:sp>
      </p:grpSp>
      <p:grpSp>
        <p:nvGrpSpPr>
          <p:cNvPr id="40" name="Google Shape;719;p72">
            <a:extLst>
              <a:ext uri="{FF2B5EF4-FFF2-40B4-BE49-F238E27FC236}">
                <a16:creationId xmlns:a16="http://schemas.microsoft.com/office/drawing/2014/main" id="{8CE23EA3-CF5D-4D94-867F-8D8DEC414A92}"/>
              </a:ext>
            </a:extLst>
          </p:cNvPr>
          <p:cNvGrpSpPr/>
          <p:nvPr/>
        </p:nvGrpSpPr>
        <p:grpSpPr>
          <a:xfrm>
            <a:off x="983982" y="4472746"/>
            <a:ext cx="1628006" cy="446983"/>
            <a:chOff x="4260510" y="2286814"/>
            <a:chExt cx="628501" cy="172560"/>
          </a:xfrm>
        </p:grpSpPr>
        <p:sp>
          <p:nvSpPr>
            <p:cNvPr id="41" name="Google Shape;720;p72">
              <a:extLst>
                <a:ext uri="{FF2B5EF4-FFF2-40B4-BE49-F238E27FC236}">
                  <a16:creationId xmlns:a16="http://schemas.microsoft.com/office/drawing/2014/main" id="{E017A1F2-1BA1-4645-BD44-FC579F04B97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 name="Google Shape;721;p72">
              <a:extLst>
                <a:ext uri="{FF2B5EF4-FFF2-40B4-BE49-F238E27FC236}">
                  <a16:creationId xmlns:a16="http://schemas.microsoft.com/office/drawing/2014/main" id="{B33BABCD-0A9F-49D7-95DE-385A29BA973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722;p72">
              <a:extLst>
                <a:ext uri="{FF2B5EF4-FFF2-40B4-BE49-F238E27FC236}">
                  <a16:creationId xmlns:a16="http://schemas.microsoft.com/office/drawing/2014/main" id="{64793A4E-AAA4-4421-B09C-7E632564209A}"/>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D6C0"/>
            </a:solidFill>
            <a:ln>
              <a:noFill/>
            </a:ln>
          </p:spPr>
        </p:sp>
      </p:grpSp>
      <p:sp>
        <p:nvSpPr>
          <p:cNvPr id="47" name="Google Shape;737;p72">
            <a:extLst>
              <a:ext uri="{FF2B5EF4-FFF2-40B4-BE49-F238E27FC236}">
                <a16:creationId xmlns:a16="http://schemas.microsoft.com/office/drawing/2014/main" id="{C4787608-17B4-4EEA-9A76-18A5DF9CB42C}"/>
              </a:ext>
            </a:extLst>
          </p:cNvPr>
          <p:cNvSpPr txBox="1"/>
          <p:nvPr/>
        </p:nvSpPr>
        <p:spPr>
          <a:xfrm>
            <a:off x="2695285" y="4404558"/>
            <a:ext cx="6166218" cy="680398"/>
          </a:xfrm>
          <a:prstGeom prst="rect">
            <a:avLst/>
          </a:prstGeom>
          <a:noFill/>
          <a:ln>
            <a:noFill/>
          </a:ln>
        </p:spPr>
        <p:txBody>
          <a:bodyPr spcFirstLastPara="1" wrap="square" lIns="91425" tIns="182875" rIns="91425" bIns="0" anchor="ctr" anchorCtr="0">
            <a:noAutofit/>
          </a:bodyPr>
          <a:lstStyle/>
          <a:p>
            <a:pPr>
              <a:spcAft>
                <a:spcPts val="1600"/>
              </a:spcAft>
            </a:pPr>
            <a:r>
              <a:rPr lang="en-US" sz="1200" dirty="0">
                <a:solidFill>
                  <a:schemeClr val="accent2"/>
                </a:solidFill>
                <a:latin typeface="Roboto Slab"/>
                <a:ea typeface="Roboto Slab"/>
                <a:cs typeface="Roboto Slab"/>
                <a:sym typeface="Roboto Slab"/>
              </a:rPr>
              <a:t>Since p-value = 0.0899 &gt; 0.05 (alpha) we cannot reject the null hypothesis. Therefore, we conclude that there is no statistical difference between the two means at the 95% confidence level. In other words, there is no difference between the BMI of females and the BMI of males at the 95% confidence level. </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48" name="Google Shape;731;p72">
            <a:extLst>
              <a:ext uri="{FF2B5EF4-FFF2-40B4-BE49-F238E27FC236}">
                <a16:creationId xmlns:a16="http://schemas.microsoft.com/office/drawing/2014/main" id="{09C48F0A-0344-417C-B71F-78DEBB13665E}"/>
              </a:ext>
            </a:extLst>
          </p:cNvPr>
          <p:cNvSpPr/>
          <p:nvPr/>
        </p:nvSpPr>
        <p:spPr>
          <a:xfrm>
            <a:off x="1631526" y="4570404"/>
            <a:ext cx="246555" cy="251310"/>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9763;p121">
            <a:extLst>
              <a:ext uri="{FF2B5EF4-FFF2-40B4-BE49-F238E27FC236}">
                <a16:creationId xmlns:a16="http://schemas.microsoft.com/office/drawing/2014/main" id="{C889D332-EBED-4EF1-9412-FD6C973E5A64}"/>
              </a:ext>
            </a:extLst>
          </p:cNvPr>
          <p:cNvSpPr/>
          <p:nvPr/>
        </p:nvSpPr>
        <p:spPr>
          <a:xfrm>
            <a:off x="1631526" y="1848591"/>
            <a:ext cx="259936" cy="281907"/>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7" name="Picture 16">
            <a:extLst>
              <a:ext uri="{FF2B5EF4-FFF2-40B4-BE49-F238E27FC236}">
                <a16:creationId xmlns:a16="http://schemas.microsoft.com/office/drawing/2014/main" id="{7E6D8482-5DE8-43D3-B68F-19B6848C7091}"/>
              </a:ext>
            </a:extLst>
          </p:cNvPr>
          <p:cNvPicPr>
            <a:picLocks noChangeAspect="1"/>
          </p:cNvPicPr>
          <p:nvPr/>
        </p:nvPicPr>
        <p:blipFill>
          <a:blip r:embed="rId4"/>
          <a:srcRect/>
          <a:stretch/>
        </p:blipFill>
        <p:spPr>
          <a:xfrm rot="20302182">
            <a:off x="5503830" y="3939808"/>
            <a:ext cx="932688" cy="300228"/>
          </a:xfrm>
          <a:prstGeom prst="rect">
            <a:avLst/>
          </a:prstGeom>
        </p:spPr>
      </p:pic>
    </p:spTree>
    <p:extLst>
      <p:ext uri="{BB962C8B-B14F-4D97-AF65-F5344CB8AC3E}">
        <p14:creationId xmlns:p14="http://schemas.microsoft.com/office/powerpoint/2010/main" val="28460552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5">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2: Conclusion</a:t>
            </a:r>
            <a:endParaRPr dirty="0"/>
          </a:p>
        </p:txBody>
      </p:sp>
      <p:sp>
        <p:nvSpPr>
          <p:cNvPr id="858" name="Google Shape;858;p80"/>
          <p:cNvSpPr txBox="1">
            <a:spLocks noGrp="1"/>
          </p:cNvSpPr>
          <p:nvPr>
            <p:ph type="subTitle" idx="2"/>
          </p:nvPr>
        </p:nvSpPr>
        <p:spPr>
          <a:xfrm>
            <a:off x="127673" y="1758653"/>
            <a:ext cx="8943277" cy="24569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dirty="0">
                <a:solidFill>
                  <a:schemeClr val="lt1"/>
                </a:solidFill>
              </a:rPr>
              <a:t>Using the above approach, we have demonstrated that the means are approximately equal with relative certainty. Our confidence level is set to 0.05, or 95% and the null hypothesis cannot be rejected at this confidence level. Therefore, there is no difference between the BMI of females and the BMI of males. The small t-stat also suggests that there is less than 2 standard deviations between the mean of BMI of females and the mean of BMI for males. </a:t>
            </a:r>
            <a:br>
              <a:rPr lang="en-US" dirty="0">
                <a:solidFill>
                  <a:schemeClr val="lt1"/>
                </a:solidFill>
              </a:rPr>
            </a:br>
            <a:endParaRPr lang="en-US" dirty="0"/>
          </a:p>
        </p:txBody>
      </p:sp>
    </p:spTree>
    <p:extLst>
      <p:ext uri="{BB962C8B-B14F-4D97-AF65-F5344CB8AC3E}">
        <p14:creationId xmlns:p14="http://schemas.microsoft.com/office/powerpoint/2010/main" val="17329449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2">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3: Question</a:t>
            </a:r>
            <a:endParaRPr dirty="0"/>
          </a:p>
        </p:txBody>
      </p:sp>
      <p:sp>
        <p:nvSpPr>
          <p:cNvPr id="858" name="Google Shape;858;p80"/>
          <p:cNvSpPr txBox="1">
            <a:spLocks noGrp="1"/>
          </p:cNvSpPr>
          <p:nvPr>
            <p:ph type="subTitle" idx="2"/>
          </p:nvPr>
        </p:nvSpPr>
        <p:spPr>
          <a:xfrm>
            <a:off x="3153370" y="2571750"/>
            <a:ext cx="2891883" cy="13646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dirty="0">
                <a:solidFill>
                  <a:schemeClr val="lt1"/>
                </a:solidFill>
              </a:rPr>
              <a:t>"Is the Proportion of Smokers Different Across Different Regions?"</a:t>
            </a:r>
            <a:br>
              <a:rPr lang="en-US" dirty="0">
                <a:solidFill>
                  <a:schemeClr val="lt1"/>
                </a:solidFill>
              </a:rPr>
            </a:br>
            <a:endParaRPr lang="en-US" dirty="0"/>
          </a:p>
        </p:txBody>
      </p:sp>
      <p:sp>
        <p:nvSpPr>
          <p:cNvPr id="19" name="Google Shape;9984;p121">
            <a:extLst>
              <a:ext uri="{FF2B5EF4-FFF2-40B4-BE49-F238E27FC236}">
                <a16:creationId xmlns:a16="http://schemas.microsoft.com/office/drawing/2014/main" id="{D77CEE58-83B5-41AA-9B97-9C87EAE42351}"/>
              </a:ext>
            </a:extLst>
          </p:cNvPr>
          <p:cNvSpPr/>
          <p:nvPr/>
        </p:nvSpPr>
        <p:spPr>
          <a:xfrm>
            <a:off x="4395410" y="2216687"/>
            <a:ext cx="353180" cy="355063"/>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0905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3: Five-Step Process</a:t>
            </a:r>
            <a:endParaRPr dirty="0"/>
          </a:p>
        </p:txBody>
      </p:sp>
      <p:grpSp>
        <p:nvGrpSpPr>
          <p:cNvPr id="688" name="Google Shape;688;p72"/>
          <p:cNvGrpSpPr/>
          <p:nvPr/>
        </p:nvGrpSpPr>
        <p:grpSpPr>
          <a:xfrm>
            <a:off x="981436" y="2745926"/>
            <a:ext cx="1628006" cy="446983"/>
            <a:chOff x="4260510" y="2286814"/>
            <a:chExt cx="628501" cy="172560"/>
          </a:xfrm>
        </p:grpSpPr>
        <p:sp>
          <p:nvSpPr>
            <p:cNvPr id="689" name="Google Shape;689;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90" name="Google Shape;690;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73763"/>
            </a:solidFill>
            <a:ln>
              <a:noFill/>
            </a:ln>
          </p:spPr>
          <p:txBody>
            <a:bodyPr/>
            <a:lstStyle/>
            <a:p>
              <a:endParaRPr lang="en-CA" dirty="0"/>
            </a:p>
          </p:txBody>
        </p:sp>
      </p:gr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CA" sz="2000" dirty="0">
                <a:solidFill>
                  <a:schemeClr val="accent2"/>
                </a:solidFill>
                <a:latin typeface="Fira Sans Extra Condensed Medium"/>
                <a:ea typeface="Fira Sans Extra Condensed Medium"/>
                <a:cs typeface="Fira Sans Extra Condensed Medium"/>
                <a:sym typeface="Fira Sans Extra Condensed Medium"/>
              </a:rPr>
              <a:t>STEP 1: </a:t>
            </a:r>
            <a:r>
              <a:rPr lang="en-CA" dirty="0">
                <a:solidFill>
                  <a:schemeClr val="accent2"/>
                </a:solidFill>
                <a:latin typeface="Roboto Slab"/>
                <a:ea typeface="Fira Sans Extra Condensed Medium"/>
                <a:cs typeface="Fira Sans Extra Condensed Medium"/>
                <a:sym typeface="Fira Sans Extra Condensed Medium"/>
              </a:rPr>
              <a:t>Formulate the Hypotheses</a:t>
            </a:r>
          </a:p>
        </p:txBody>
      </p:sp>
      <p:sp>
        <p:nvSpPr>
          <p:cNvPr id="737" name="Google Shape;737;p72"/>
          <p:cNvSpPr txBox="1"/>
          <p:nvPr/>
        </p:nvSpPr>
        <p:spPr>
          <a:xfrm>
            <a:off x="912712" y="1670923"/>
            <a:ext cx="7857909" cy="876452"/>
          </a:xfrm>
          <a:prstGeom prst="rect">
            <a:avLst/>
          </a:prstGeom>
          <a:noFill/>
          <a:ln>
            <a:noFill/>
          </a:ln>
        </p:spPr>
        <p:txBody>
          <a:bodyPr spcFirstLastPara="1" wrap="square" lIns="91425" tIns="182875" rIns="91425" bIns="0" anchor="ctr" anchorCtr="0">
            <a:noAutofit/>
          </a:bodyPr>
          <a:lstStyle/>
          <a:p>
            <a:pPr>
              <a:spcAft>
                <a:spcPts val="1600"/>
              </a:spcAft>
            </a:pPr>
            <a:r>
              <a:rPr lang="en-US" dirty="0">
                <a:solidFill>
                  <a:schemeClr val="accent2"/>
                </a:solidFill>
                <a:latin typeface="Roboto Slab"/>
                <a:ea typeface="Roboto Slab"/>
                <a:cs typeface="Roboto Slab"/>
                <a:sym typeface="Roboto Slab"/>
              </a:rPr>
              <a:t>There is no previously stated assumption made by Axis stating that the regions are not equal or that at least one region is not equal to the others, so the Null Hypothesis would be that all regions are equal. Conversely, the Alternate Hypothesis will be that AT LEAST one region is not equal to the others. </a:t>
            </a:r>
          </a:p>
        </p:txBody>
      </p:sp>
      <p:pic>
        <p:nvPicPr>
          <p:cNvPr id="3" name="Picture 2">
            <a:extLst>
              <a:ext uri="{FF2B5EF4-FFF2-40B4-BE49-F238E27FC236}">
                <a16:creationId xmlns:a16="http://schemas.microsoft.com/office/drawing/2014/main" id="{86B0A408-F25C-4BBB-A395-29ADF02D1F34}"/>
              </a:ext>
            </a:extLst>
          </p:cNvPr>
          <p:cNvPicPr>
            <a:picLocks noChangeAspect="1"/>
          </p:cNvPicPr>
          <p:nvPr/>
        </p:nvPicPr>
        <p:blipFill>
          <a:blip r:embed="rId3"/>
          <a:srcRect/>
          <a:stretch/>
        </p:blipFill>
        <p:spPr>
          <a:xfrm>
            <a:off x="2895177" y="2637539"/>
            <a:ext cx="4702479" cy="807720"/>
          </a:xfrm>
          <a:prstGeom prst="rect">
            <a:avLst/>
          </a:prstGeom>
        </p:spPr>
      </p:pic>
      <p:sp>
        <p:nvSpPr>
          <p:cNvPr id="58" name="Google Shape;737;p72">
            <a:extLst>
              <a:ext uri="{FF2B5EF4-FFF2-40B4-BE49-F238E27FC236}">
                <a16:creationId xmlns:a16="http://schemas.microsoft.com/office/drawing/2014/main" id="{A4D0E7B0-39E0-4EDD-B6B4-DFE56F8D16C4}"/>
              </a:ext>
            </a:extLst>
          </p:cNvPr>
          <p:cNvSpPr txBox="1"/>
          <p:nvPr/>
        </p:nvSpPr>
        <p:spPr>
          <a:xfrm>
            <a:off x="999179" y="3938516"/>
            <a:ext cx="3659288"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3"/>
                </a:solidFill>
                <a:latin typeface="Fira Sans Extra Condensed Medium"/>
                <a:ea typeface="Fira Sans Extra Condensed Medium"/>
                <a:cs typeface="Fira Sans Extra Condensed Medium"/>
                <a:sym typeface="Fira Sans Extra Condensed Medium"/>
              </a:rPr>
              <a:t>STEP 2: </a:t>
            </a:r>
            <a:r>
              <a:rPr lang="en-CA" dirty="0">
                <a:solidFill>
                  <a:schemeClr val="accent2"/>
                </a:solidFill>
                <a:latin typeface="Roboto Slab"/>
                <a:ea typeface="Roboto Slab"/>
                <a:cs typeface="Roboto Slab"/>
                <a:sym typeface="Roboto Slab"/>
              </a:rPr>
              <a:t>Decide the significance level</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pic>
        <p:nvPicPr>
          <p:cNvPr id="5" name="Picture 4">
            <a:extLst>
              <a:ext uri="{FF2B5EF4-FFF2-40B4-BE49-F238E27FC236}">
                <a16:creationId xmlns:a16="http://schemas.microsoft.com/office/drawing/2014/main" id="{303AC6FC-02D1-49C0-99A6-E13FA04BF039}"/>
              </a:ext>
            </a:extLst>
          </p:cNvPr>
          <p:cNvPicPr>
            <a:picLocks noChangeAspect="1"/>
          </p:cNvPicPr>
          <p:nvPr/>
        </p:nvPicPr>
        <p:blipFill>
          <a:blip r:embed="rId4"/>
          <a:stretch>
            <a:fillRect/>
          </a:stretch>
        </p:blipFill>
        <p:spPr>
          <a:xfrm>
            <a:off x="2828823" y="4577466"/>
            <a:ext cx="4221846" cy="388654"/>
          </a:xfrm>
          <a:prstGeom prst="rect">
            <a:avLst/>
          </a:prstGeom>
        </p:spPr>
      </p:pic>
      <p:grpSp>
        <p:nvGrpSpPr>
          <p:cNvPr id="61" name="Google Shape;699;p72">
            <a:extLst>
              <a:ext uri="{FF2B5EF4-FFF2-40B4-BE49-F238E27FC236}">
                <a16:creationId xmlns:a16="http://schemas.microsoft.com/office/drawing/2014/main" id="{E1927CD6-AECA-42ED-A8C1-D0C8784989E9}"/>
              </a:ext>
            </a:extLst>
          </p:cNvPr>
          <p:cNvGrpSpPr/>
          <p:nvPr/>
        </p:nvGrpSpPr>
        <p:grpSpPr>
          <a:xfrm>
            <a:off x="999179" y="4449615"/>
            <a:ext cx="1628006" cy="446983"/>
            <a:chOff x="4260510" y="2286814"/>
            <a:chExt cx="628501" cy="172560"/>
          </a:xfrm>
        </p:grpSpPr>
        <p:sp>
          <p:nvSpPr>
            <p:cNvPr id="62" name="Google Shape;700;p72">
              <a:extLst>
                <a:ext uri="{FF2B5EF4-FFF2-40B4-BE49-F238E27FC236}">
                  <a16:creationId xmlns:a16="http://schemas.microsoft.com/office/drawing/2014/main" id="{0202BE31-5657-4041-B086-A0E861B4342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3" name="Google Shape;701;p72">
              <a:extLst>
                <a:ext uri="{FF2B5EF4-FFF2-40B4-BE49-F238E27FC236}">
                  <a16:creationId xmlns:a16="http://schemas.microsoft.com/office/drawing/2014/main" id="{661E6BB4-DE19-4893-A616-E1C8BDC4868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702;p72">
              <a:extLst>
                <a:ext uri="{FF2B5EF4-FFF2-40B4-BE49-F238E27FC236}">
                  <a16:creationId xmlns:a16="http://schemas.microsoft.com/office/drawing/2014/main" id="{1C3ECDA0-1873-4F12-82B5-0DBAAAF1B377}"/>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B5394"/>
            </a:solidFill>
            <a:ln>
              <a:noFill/>
            </a:ln>
          </p:spPr>
        </p:sp>
      </p:grpSp>
      <p:grpSp>
        <p:nvGrpSpPr>
          <p:cNvPr id="74" name="Google Shape;9811;p121">
            <a:extLst>
              <a:ext uri="{FF2B5EF4-FFF2-40B4-BE49-F238E27FC236}">
                <a16:creationId xmlns:a16="http://schemas.microsoft.com/office/drawing/2014/main" id="{63E4078B-57AB-4A55-A5FE-E54EF2963665}"/>
              </a:ext>
            </a:extLst>
          </p:cNvPr>
          <p:cNvGrpSpPr/>
          <p:nvPr/>
        </p:nvGrpSpPr>
        <p:grpSpPr>
          <a:xfrm>
            <a:off x="1636550" y="2845384"/>
            <a:ext cx="193956" cy="250525"/>
            <a:chOff x="-38275925" y="1946600"/>
            <a:chExt cx="231600" cy="317450"/>
          </a:xfrm>
          <a:solidFill>
            <a:schemeClr val="bg1"/>
          </a:solidFill>
        </p:grpSpPr>
        <p:sp>
          <p:nvSpPr>
            <p:cNvPr id="75" name="Google Shape;9812;p121">
              <a:extLst>
                <a:ext uri="{FF2B5EF4-FFF2-40B4-BE49-F238E27FC236}">
                  <a16:creationId xmlns:a16="http://schemas.microsoft.com/office/drawing/2014/main" id="{D7840F2E-349D-453E-8ECD-9F6CC517D6C3}"/>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813;p121">
              <a:extLst>
                <a:ext uri="{FF2B5EF4-FFF2-40B4-BE49-F238E27FC236}">
                  <a16:creationId xmlns:a16="http://schemas.microsoft.com/office/drawing/2014/main" id="{FEB79C42-DD3C-45EC-9B6E-C7D912EE53C2}"/>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oogle Shape;9772;p121">
            <a:extLst>
              <a:ext uri="{FF2B5EF4-FFF2-40B4-BE49-F238E27FC236}">
                <a16:creationId xmlns:a16="http://schemas.microsoft.com/office/drawing/2014/main" id="{F15EB2DA-7AAA-4E91-8A4D-4A7725E24FE3}"/>
              </a:ext>
            </a:extLst>
          </p:cNvPr>
          <p:cNvSpPr/>
          <p:nvPr/>
        </p:nvSpPr>
        <p:spPr>
          <a:xfrm>
            <a:off x="1667007" y="4531096"/>
            <a:ext cx="200900" cy="28366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5054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3: Five-Step Process</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CA" sz="2000" dirty="0">
                <a:solidFill>
                  <a:schemeClr val="accent2"/>
                </a:solidFill>
                <a:latin typeface="Fira Sans Extra Condensed Medium"/>
                <a:ea typeface="Fira Sans Extra Condensed Medium"/>
                <a:cs typeface="Fira Sans Extra Condensed Medium"/>
                <a:sym typeface="Fira Sans Extra Condensed Medium"/>
              </a:rPr>
              <a:t>STEP 3: </a:t>
            </a:r>
            <a:r>
              <a:rPr lang="en-CA" dirty="0">
                <a:solidFill>
                  <a:schemeClr val="accent2"/>
                </a:solidFill>
                <a:latin typeface="Roboto Slab"/>
                <a:ea typeface="Roboto Slab"/>
                <a:cs typeface="Roboto Slab"/>
                <a:sym typeface="Roboto Slab"/>
              </a:rPr>
              <a:t>Identify the test statistic</a:t>
            </a:r>
            <a:endParaRPr lang="en-CA" dirty="0">
              <a:solidFill>
                <a:schemeClr val="accent2"/>
              </a:solidFill>
              <a:latin typeface="Roboto Slab"/>
              <a:ea typeface="Fira Sans Extra Condensed Medium"/>
              <a:cs typeface="Fira Sans Extra Condensed Medium"/>
              <a:sym typeface="Fira Sans Extra Condensed Medium"/>
            </a:endParaRPr>
          </a:p>
        </p:txBody>
      </p:sp>
      <p:sp>
        <p:nvSpPr>
          <p:cNvPr id="737" name="Google Shape;737;p72"/>
          <p:cNvSpPr txBox="1"/>
          <p:nvPr/>
        </p:nvSpPr>
        <p:spPr>
          <a:xfrm>
            <a:off x="912712" y="1615206"/>
            <a:ext cx="7857909" cy="876452"/>
          </a:xfrm>
          <a:prstGeom prst="rect">
            <a:avLst/>
          </a:prstGeom>
          <a:noFill/>
          <a:ln>
            <a:noFill/>
          </a:ln>
        </p:spPr>
        <p:txBody>
          <a:bodyPr spcFirstLastPara="1" wrap="square" lIns="91425" tIns="182875" rIns="91425" bIns="0" anchor="ctr" anchorCtr="0">
            <a:noAutofit/>
          </a:bodyPr>
          <a:lstStyle/>
          <a:p>
            <a:pPr>
              <a:spcAft>
                <a:spcPts val="1600"/>
              </a:spcAft>
            </a:pPr>
            <a:r>
              <a:rPr lang="en-US" sz="1050" dirty="0">
                <a:solidFill>
                  <a:schemeClr val="accent2"/>
                </a:solidFill>
                <a:latin typeface="Roboto Slab"/>
                <a:ea typeface="Roboto Slab"/>
                <a:cs typeface="Roboto Slab"/>
                <a:sym typeface="Roboto Slab"/>
              </a:rPr>
              <a:t>At first glance, an equal distribution would mean that 25% of ALL smokers are present in EACH region. However, this would only be true IF all regions are equal in size. We already know from univariate analysis of the region data that this is not the case. We can approach this problem two ways: by calculating the distribution of the expected values and testing to see if the groups match this distribution (chi square goodness of fit test) or we can assume that we do not know the underlying distribution but want to test whether the groups have the same distribution (chi square test of independence). We can, therefore, attempt to answer this question in two different ways:</a:t>
            </a:r>
          </a:p>
        </p:txBody>
      </p:sp>
      <p:sp>
        <p:nvSpPr>
          <p:cNvPr id="11" name="Arrow: Bent 10">
            <a:extLst>
              <a:ext uri="{FF2B5EF4-FFF2-40B4-BE49-F238E27FC236}">
                <a16:creationId xmlns:a16="http://schemas.microsoft.com/office/drawing/2014/main" id="{4F32C677-0060-4762-8079-2EDC00466B69}"/>
              </a:ext>
            </a:extLst>
          </p:cNvPr>
          <p:cNvSpPr/>
          <p:nvPr/>
        </p:nvSpPr>
        <p:spPr>
          <a:xfrm>
            <a:off x="1714180" y="2628954"/>
            <a:ext cx="1765758" cy="1000172"/>
          </a:xfrm>
          <a:prstGeom prst="bentArrow">
            <a:avLst/>
          </a:prstGeom>
          <a:solidFill>
            <a:srgbClr val="3D8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sp>
        <p:nvSpPr>
          <p:cNvPr id="39" name="Arrow: Bent 38">
            <a:extLst>
              <a:ext uri="{FF2B5EF4-FFF2-40B4-BE49-F238E27FC236}">
                <a16:creationId xmlns:a16="http://schemas.microsoft.com/office/drawing/2014/main" id="{408C5DB1-DD2E-4F38-AC57-165BCE8324FE}"/>
              </a:ext>
            </a:extLst>
          </p:cNvPr>
          <p:cNvSpPr/>
          <p:nvPr/>
        </p:nvSpPr>
        <p:spPr>
          <a:xfrm flipV="1">
            <a:off x="1714180" y="3629126"/>
            <a:ext cx="1765758" cy="1000172"/>
          </a:xfrm>
          <a:prstGeom prst="bentArrow">
            <a:avLst/>
          </a:prstGeom>
          <a:solidFill>
            <a:srgbClr val="3D85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tx1"/>
              </a:solidFill>
            </a:endParaRPr>
          </a:p>
        </p:txBody>
      </p:sp>
      <p:grpSp>
        <p:nvGrpSpPr>
          <p:cNvPr id="40" name="Google Shape;693;p72">
            <a:extLst>
              <a:ext uri="{FF2B5EF4-FFF2-40B4-BE49-F238E27FC236}">
                <a16:creationId xmlns:a16="http://schemas.microsoft.com/office/drawing/2014/main" id="{01BB82E5-6D99-45AA-AA02-7A2FF9E4C283}"/>
              </a:ext>
            </a:extLst>
          </p:cNvPr>
          <p:cNvGrpSpPr/>
          <p:nvPr/>
        </p:nvGrpSpPr>
        <p:grpSpPr>
          <a:xfrm>
            <a:off x="720000" y="3405633"/>
            <a:ext cx="1206204" cy="446986"/>
            <a:chOff x="4260510" y="2286814"/>
            <a:chExt cx="465662" cy="172561"/>
          </a:xfrm>
        </p:grpSpPr>
        <p:sp>
          <p:nvSpPr>
            <p:cNvPr id="42" name="Google Shape;695;p72">
              <a:extLst>
                <a:ext uri="{FF2B5EF4-FFF2-40B4-BE49-F238E27FC236}">
                  <a16:creationId xmlns:a16="http://schemas.microsoft.com/office/drawing/2014/main" id="{7A7BA9DF-C6AD-4CB0-B803-AC6BE0935BBC}"/>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96;p72">
              <a:extLst>
                <a:ext uri="{FF2B5EF4-FFF2-40B4-BE49-F238E27FC236}">
                  <a16:creationId xmlns:a16="http://schemas.microsoft.com/office/drawing/2014/main" id="{F8C967D9-5A9B-4FA9-BA7E-64C3300FDAC9}"/>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sp>
      </p:grpSp>
      <p:sp>
        <p:nvSpPr>
          <p:cNvPr id="14" name="TextBox 13">
            <a:extLst>
              <a:ext uri="{FF2B5EF4-FFF2-40B4-BE49-F238E27FC236}">
                <a16:creationId xmlns:a16="http://schemas.microsoft.com/office/drawing/2014/main" id="{0D49AD47-9451-430B-95BD-D4B63F33E5DB}"/>
              </a:ext>
            </a:extLst>
          </p:cNvPr>
          <p:cNvSpPr txBox="1"/>
          <p:nvPr/>
        </p:nvSpPr>
        <p:spPr>
          <a:xfrm>
            <a:off x="3725879" y="2403448"/>
            <a:ext cx="5418120" cy="1369606"/>
          </a:xfrm>
          <a:prstGeom prst="rect">
            <a:avLst/>
          </a:prstGeom>
          <a:noFill/>
        </p:spPr>
        <p:txBody>
          <a:bodyPr wrap="square" rtlCol="0">
            <a:spAutoFit/>
          </a:bodyPr>
          <a:lstStyle/>
          <a:p>
            <a:r>
              <a:rPr lang="en-US" b="1" dirty="0">
                <a:solidFill>
                  <a:schemeClr val="accent6"/>
                </a:solidFill>
              </a:rPr>
              <a:t>Method 1:</a:t>
            </a:r>
          </a:p>
          <a:p>
            <a:endParaRPr lang="en-US" b="1" dirty="0">
              <a:solidFill>
                <a:schemeClr val="tx1"/>
              </a:solidFill>
            </a:endParaRPr>
          </a:p>
          <a:p>
            <a:pPr marL="285750" indent="-285750">
              <a:buAutoNum type="romanLcPeriod"/>
            </a:pPr>
            <a:r>
              <a:rPr lang="en-US" sz="1050" dirty="0">
                <a:solidFill>
                  <a:schemeClr val="tx1"/>
                </a:solidFill>
              </a:rPr>
              <a:t>Find the observed values of smokers for each region</a:t>
            </a:r>
          </a:p>
          <a:p>
            <a:pPr marL="285750" indent="-285750">
              <a:buAutoNum type="romanLcPeriod"/>
            </a:pPr>
            <a:r>
              <a:rPr lang="en-US" sz="1050" dirty="0">
                <a:solidFill>
                  <a:schemeClr val="tx1"/>
                </a:solidFill>
              </a:rPr>
              <a:t>Calculate the expected values for each region: (total number of smokers/total customers) x total customers per region</a:t>
            </a:r>
          </a:p>
          <a:p>
            <a:pPr marL="285750" indent="-285750">
              <a:buAutoNum type="romanLcPeriod"/>
            </a:pPr>
            <a:r>
              <a:rPr lang="en-US" sz="1050" dirty="0">
                <a:solidFill>
                  <a:schemeClr val="tx1"/>
                </a:solidFill>
              </a:rPr>
              <a:t>Run a Chi square goodness of fit test using the expected numbers calculated above against the observed numbers in each region</a:t>
            </a:r>
            <a:endParaRPr lang="en-CA" sz="1050" dirty="0">
              <a:solidFill>
                <a:schemeClr val="tx1"/>
              </a:solidFill>
            </a:endParaRPr>
          </a:p>
        </p:txBody>
      </p:sp>
      <p:sp>
        <p:nvSpPr>
          <p:cNvPr id="48" name="TextBox 47">
            <a:extLst>
              <a:ext uri="{FF2B5EF4-FFF2-40B4-BE49-F238E27FC236}">
                <a16:creationId xmlns:a16="http://schemas.microsoft.com/office/drawing/2014/main" id="{AFD7F72C-1ED5-4732-997F-E8DA8F3965C7}"/>
              </a:ext>
            </a:extLst>
          </p:cNvPr>
          <p:cNvSpPr txBox="1"/>
          <p:nvPr/>
        </p:nvSpPr>
        <p:spPr>
          <a:xfrm>
            <a:off x="3695698" y="3781815"/>
            <a:ext cx="5448301" cy="1331134"/>
          </a:xfrm>
          <a:prstGeom prst="rect">
            <a:avLst/>
          </a:prstGeom>
          <a:noFill/>
        </p:spPr>
        <p:txBody>
          <a:bodyPr wrap="square" rtlCol="0">
            <a:spAutoFit/>
          </a:bodyPr>
          <a:lstStyle/>
          <a:p>
            <a:r>
              <a:rPr lang="en-US" b="1" dirty="0">
                <a:solidFill>
                  <a:schemeClr val="accent1"/>
                </a:solidFill>
              </a:rPr>
              <a:t>Method 2:</a:t>
            </a:r>
          </a:p>
          <a:p>
            <a:endParaRPr lang="en-US" b="1" dirty="0"/>
          </a:p>
          <a:p>
            <a:pPr marL="285750" indent="-285750">
              <a:buAutoNum type="romanLcPeriod"/>
            </a:pPr>
            <a:r>
              <a:rPr lang="en-US" sz="1050" dirty="0"/>
              <a:t>Create distinct data frames for each region</a:t>
            </a:r>
          </a:p>
          <a:p>
            <a:pPr marL="285750" indent="-285750">
              <a:buAutoNum type="romanLcPeriod"/>
            </a:pPr>
            <a:r>
              <a:rPr lang="en-US" sz="1050" dirty="0"/>
              <a:t>Create Contingency Tables showing values for the number and proportion of smokers and non-smokers in each region</a:t>
            </a:r>
          </a:p>
          <a:p>
            <a:pPr marL="285750" indent="-285750">
              <a:buAutoNum type="romanLcPeriod"/>
            </a:pPr>
            <a:r>
              <a:rPr lang="en-US" sz="1050" dirty="0"/>
              <a:t>Perform a Chi square test of independence using a contingency table showing the frequency of smokers to the number of total customers in each specific region</a:t>
            </a:r>
            <a:endParaRPr lang="en-CA" sz="1050" dirty="0"/>
          </a:p>
        </p:txBody>
      </p:sp>
    </p:spTree>
    <p:extLst>
      <p:ext uri="{BB962C8B-B14F-4D97-AF65-F5344CB8AC3E}">
        <p14:creationId xmlns:p14="http://schemas.microsoft.com/office/powerpoint/2010/main" val="1552513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9" name="Picture 8">
            <a:extLst>
              <a:ext uri="{FF2B5EF4-FFF2-40B4-BE49-F238E27FC236}">
                <a16:creationId xmlns:a16="http://schemas.microsoft.com/office/drawing/2014/main" id="{D0A8F1B1-3C3C-4038-B22C-B11E37C5F538}"/>
              </a:ext>
            </a:extLst>
          </p:cNvPr>
          <p:cNvPicPr>
            <a:picLocks noChangeAspect="1"/>
          </p:cNvPicPr>
          <p:nvPr/>
        </p:nvPicPr>
        <p:blipFill>
          <a:blip r:embed="rId3"/>
          <a:srcRect/>
          <a:stretch/>
        </p:blipFill>
        <p:spPr>
          <a:xfrm>
            <a:off x="1064261" y="3411881"/>
            <a:ext cx="7074481" cy="1380112"/>
          </a:xfrm>
          <a:prstGeom prst="rect">
            <a:avLst/>
          </a:prstGeom>
        </p:spPr>
      </p:pic>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3: Five-Step Process</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STEP 3: </a:t>
            </a:r>
            <a:r>
              <a:rPr lang="en-CA" dirty="0">
                <a:solidFill>
                  <a:schemeClr val="accent2"/>
                </a:solidFill>
                <a:latin typeface="Roboto Slab"/>
                <a:ea typeface="Roboto Slab"/>
                <a:cs typeface="Roboto Slab"/>
                <a:sym typeface="Roboto Slab"/>
              </a:rPr>
              <a:t>Identify the test statistic</a:t>
            </a:r>
            <a:endParaRPr lang="en-CA" dirty="0">
              <a:solidFill>
                <a:schemeClr val="accent2"/>
              </a:solidFill>
              <a:latin typeface="Roboto Slab"/>
              <a:ea typeface="Fira Sans Extra Condensed Medium"/>
              <a:cs typeface="Fira Sans Extra Condensed Medium"/>
              <a:sym typeface="Fira Sans Extra Condensed Medium"/>
            </a:endParaRPr>
          </a:p>
        </p:txBody>
      </p:sp>
      <p:grpSp>
        <p:nvGrpSpPr>
          <p:cNvPr id="30" name="Google Shape;693;p72">
            <a:extLst>
              <a:ext uri="{FF2B5EF4-FFF2-40B4-BE49-F238E27FC236}">
                <a16:creationId xmlns:a16="http://schemas.microsoft.com/office/drawing/2014/main" id="{0165E73D-167E-4EB2-A560-C1D0025310EA}"/>
              </a:ext>
            </a:extLst>
          </p:cNvPr>
          <p:cNvGrpSpPr/>
          <p:nvPr/>
        </p:nvGrpSpPr>
        <p:grpSpPr>
          <a:xfrm>
            <a:off x="1005258" y="3582566"/>
            <a:ext cx="1628006" cy="446983"/>
            <a:chOff x="4260510" y="2286814"/>
            <a:chExt cx="628501" cy="172560"/>
          </a:xfrm>
        </p:grpSpPr>
        <p:sp>
          <p:nvSpPr>
            <p:cNvPr id="31" name="Google Shape;694;p72">
              <a:extLst>
                <a:ext uri="{FF2B5EF4-FFF2-40B4-BE49-F238E27FC236}">
                  <a16:creationId xmlns:a16="http://schemas.microsoft.com/office/drawing/2014/main" id="{618AA296-7AFC-423A-870D-C761649F88A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 name="Google Shape;695;p72">
              <a:extLst>
                <a:ext uri="{FF2B5EF4-FFF2-40B4-BE49-F238E27FC236}">
                  <a16:creationId xmlns:a16="http://schemas.microsoft.com/office/drawing/2014/main" id="{EB240F91-EA11-4683-8382-4D73CE15DF1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96;p72">
              <a:extLst>
                <a:ext uri="{FF2B5EF4-FFF2-40B4-BE49-F238E27FC236}">
                  <a16:creationId xmlns:a16="http://schemas.microsoft.com/office/drawing/2014/main" id="{B592CACF-A900-45DB-AEC7-D68897D52139}"/>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sp>
      </p:grpSp>
      <p:sp>
        <p:nvSpPr>
          <p:cNvPr id="37" name="Google Shape;9746;p121">
            <a:extLst>
              <a:ext uri="{FF2B5EF4-FFF2-40B4-BE49-F238E27FC236}">
                <a16:creationId xmlns:a16="http://schemas.microsoft.com/office/drawing/2014/main" id="{C930D1F4-2772-46FC-9FCE-70D154C6A4B1}"/>
              </a:ext>
            </a:extLst>
          </p:cNvPr>
          <p:cNvSpPr/>
          <p:nvPr/>
        </p:nvSpPr>
        <p:spPr>
          <a:xfrm>
            <a:off x="1711360" y="3642376"/>
            <a:ext cx="162237" cy="327006"/>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94BDB4DC-F32E-4ED4-92FA-FB48E73D2418}"/>
              </a:ext>
            </a:extLst>
          </p:cNvPr>
          <p:cNvSpPr txBox="1"/>
          <p:nvPr/>
        </p:nvSpPr>
        <p:spPr>
          <a:xfrm>
            <a:off x="1175707" y="4868265"/>
            <a:ext cx="7248293" cy="261610"/>
          </a:xfrm>
          <a:prstGeom prst="rect">
            <a:avLst/>
          </a:prstGeom>
          <a:noFill/>
        </p:spPr>
        <p:txBody>
          <a:bodyPr wrap="square" rtlCol="0">
            <a:spAutoFit/>
          </a:bodyPr>
          <a:lstStyle/>
          <a:p>
            <a:r>
              <a:rPr lang="en-US" sz="1100" dirty="0"/>
              <a:t>Source: Anova and Chi square-1.ipynb (available at: </a:t>
            </a:r>
            <a:r>
              <a:rPr lang="en-US" sz="1100" dirty="0">
                <a:hlinkClick r:id="rId4"/>
              </a:rPr>
              <a:t>https://olympus.greatlearning.in/courses/29240</a:t>
            </a:r>
            <a:r>
              <a:rPr lang="en-US" sz="1100" dirty="0"/>
              <a:t>) </a:t>
            </a:r>
            <a:endParaRPr lang="en-CA" sz="1100" dirty="0"/>
          </a:p>
        </p:txBody>
      </p:sp>
      <p:pic>
        <p:nvPicPr>
          <p:cNvPr id="5" name="Picture 4">
            <a:extLst>
              <a:ext uri="{FF2B5EF4-FFF2-40B4-BE49-F238E27FC236}">
                <a16:creationId xmlns:a16="http://schemas.microsoft.com/office/drawing/2014/main" id="{331FD57C-9410-42B5-BD64-BED3F31EBE72}"/>
              </a:ext>
            </a:extLst>
          </p:cNvPr>
          <p:cNvPicPr>
            <a:picLocks noChangeAspect="1"/>
          </p:cNvPicPr>
          <p:nvPr/>
        </p:nvPicPr>
        <p:blipFill>
          <a:blip r:embed="rId5"/>
          <a:srcRect/>
          <a:stretch/>
        </p:blipFill>
        <p:spPr>
          <a:xfrm>
            <a:off x="1064261" y="1934997"/>
            <a:ext cx="5189482" cy="1524000"/>
          </a:xfrm>
          <a:prstGeom prst="rect">
            <a:avLst/>
          </a:prstGeom>
        </p:spPr>
      </p:pic>
      <p:sp>
        <p:nvSpPr>
          <p:cNvPr id="16" name="Google Shape;517;p60">
            <a:extLst>
              <a:ext uri="{FF2B5EF4-FFF2-40B4-BE49-F238E27FC236}">
                <a16:creationId xmlns:a16="http://schemas.microsoft.com/office/drawing/2014/main" id="{A7AB8192-4A3F-4DD7-A2F0-D912D4C205ED}"/>
              </a:ext>
            </a:extLst>
          </p:cNvPr>
          <p:cNvSpPr txBox="1"/>
          <p:nvPr/>
        </p:nvSpPr>
        <p:spPr>
          <a:xfrm>
            <a:off x="1156802" y="1725781"/>
            <a:ext cx="26010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dirty="0">
                <a:solidFill>
                  <a:schemeClr val="accent2"/>
                </a:solidFill>
                <a:latin typeface="Fira Sans Extra Condensed"/>
                <a:ea typeface="Fira Sans Extra Condensed"/>
                <a:cs typeface="Fira Sans Extra Condensed"/>
                <a:sym typeface="Fira Sans Extra Condensed"/>
              </a:rPr>
              <a:t>METHOD 1:</a:t>
            </a:r>
            <a:endParaRPr dirty="0">
              <a:solidFill>
                <a:schemeClr val="accent2"/>
              </a:solidFill>
              <a:latin typeface="Fira Sans Extra Condensed"/>
              <a:ea typeface="Fira Sans Extra Condensed"/>
              <a:cs typeface="Fira Sans Extra Condensed"/>
              <a:sym typeface="Fira Sans Extra Condensed"/>
            </a:endParaRPr>
          </a:p>
        </p:txBody>
      </p:sp>
      <p:sp>
        <p:nvSpPr>
          <p:cNvPr id="17" name="Google Shape;517;p60">
            <a:extLst>
              <a:ext uri="{FF2B5EF4-FFF2-40B4-BE49-F238E27FC236}">
                <a16:creationId xmlns:a16="http://schemas.microsoft.com/office/drawing/2014/main" id="{FEEF3E72-7765-4E8B-AD06-1E3FF31F192E}"/>
              </a:ext>
            </a:extLst>
          </p:cNvPr>
          <p:cNvSpPr txBox="1"/>
          <p:nvPr/>
        </p:nvSpPr>
        <p:spPr>
          <a:xfrm>
            <a:off x="7508676" y="13625"/>
            <a:ext cx="1260132" cy="38065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000" b="1" dirty="0">
                <a:solidFill>
                  <a:schemeClr val="accent6"/>
                </a:solidFill>
                <a:latin typeface="Fira Sans Extra Condensed"/>
                <a:ea typeface="Fira Sans Extra Condensed"/>
                <a:cs typeface="Fira Sans Extra Condensed"/>
                <a:sym typeface="Fira Sans Extra Condensed"/>
              </a:rPr>
              <a:t>METHOD 1</a:t>
            </a:r>
            <a:endParaRPr sz="2000" b="1" dirty="0">
              <a:solidFill>
                <a:schemeClr val="accent6"/>
              </a:solidFill>
              <a:latin typeface="Fira Sans Extra Condensed"/>
              <a:ea typeface="Fira Sans Extra Condensed"/>
              <a:cs typeface="Fira Sans Extra Condensed"/>
              <a:sym typeface="Fira Sans Extra Condensed"/>
            </a:endParaRPr>
          </a:p>
        </p:txBody>
      </p:sp>
    </p:spTree>
    <p:extLst>
      <p:ext uri="{BB962C8B-B14F-4D97-AF65-F5344CB8AC3E}">
        <p14:creationId xmlns:p14="http://schemas.microsoft.com/office/powerpoint/2010/main" val="2540196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9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Primary Research Questions</a:t>
            </a:r>
            <a:endParaRPr dirty="0"/>
          </a:p>
        </p:txBody>
      </p:sp>
      <p:cxnSp>
        <p:nvCxnSpPr>
          <p:cNvPr id="1024" name="Google Shape;1024;p92"/>
          <p:cNvCxnSpPr>
            <a:cxnSpLocks/>
          </p:cNvCxnSpPr>
          <p:nvPr/>
        </p:nvCxnSpPr>
        <p:spPr>
          <a:xfrm flipH="1">
            <a:off x="1152294" y="2906751"/>
            <a:ext cx="3342300" cy="0"/>
          </a:xfrm>
          <a:prstGeom prst="straightConnector1">
            <a:avLst/>
          </a:prstGeom>
          <a:noFill/>
          <a:ln w="31750" cap="flat" cmpd="sng">
            <a:solidFill>
              <a:srgbClr val="008275"/>
            </a:solidFill>
            <a:prstDash val="solid"/>
            <a:round/>
            <a:headEnd type="none" w="med" len="med"/>
            <a:tailEnd type="diamond" w="med" len="med"/>
          </a:ln>
          <a:effectLst>
            <a:outerShdw blurRad="357188" dist="19050" dir="5400000" algn="bl" rotWithShape="0">
              <a:srgbClr val="000000">
                <a:alpha val="73000"/>
              </a:srgbClr>
            </a:outerShdw>
          </a:effectLst>
        </p:spPr>
      </p:cxnSp>
      <p:sp>
        <p:nvSpPr>
          <p:cNvPr id="1032" name="Google Shape;1032;p92"/>
          <p:cNvSpPr txBox="1"/>
          <p:nvPr/>
        </p:nvSpPr>
        <p:spPr>
          <a:xfrm>
            <a:off x="1152294" y="1874625"/>
            <a:ext cx="2259980" cy="439800"/>
          </a:xfrm>
          <a:prstGeom prst="rect">
            <a:avLst/>
          </a:prstGeom>
          <a:noFill/>
          <a:ln>
            <a:noFill/>
          </a:ln>
        </p:spPr>
        <p:txBody>
          <a:bodyPr spcFirstLastPara="1" wrap="square" lIns="0" tIns="6700" rIns="0" bIns="0" anchor="t" anchorCtr="0">
            <a:noAutofit/>
          </a:bodyPr>
          <a:lstStyle/>
          <a:p>
            <a:pPr marL="0" lvl="0" indent="0" rtl="0">
              <a:spcBef>
                <a:spcPts val="0"/>
              </a:spcBef>
              <a:spcAft>
                <a:spcPts val="0"/>
              </a:spcAft>
              <a:buClr>
                <a:srgbClr val="000000"/>
              </a:buClr>
              <a:buFont typeface="Arial"/>
              <a:buNone/>
            </a:pPr>
            <a:r>
              <a:rPr lang="en-US" sz="1200" dirty="0">
                <a:solidFill>
                  <a:schemeClr val="accent2"/>
                </a:solidFill>
                <a:latin typeface="Roboto Slab"/>
                <a:ea typeface="Roboto Slab"/>
                <a:cs typeface="Roboto Slab"/>
                <a:sym typeface="Roboto Slab"/>
              </a:rPr>
              <a:t>"Medical claims made by the people who smoke are greater than those who don't..."</a:t>
            </a:r>
            <a:br>
              <a:rPr lang="en" dirty="0">
                <a:solidFill>
                  <a:schemeClr val="accent2"/>
                </a:solidFill>
                <a:latin typeface="Roboto Slab"/>
                <a:ea typeface="Roboto Slab"/>
                <a:cs typeface="Roboto Slab"/>
                <a:sym typeface="Roboto Slab"/>
              </a:rPr>
            </a:br>
            <a:endParaRPr dirty="0">
              <a:solidFill>
                <a:schemeClr val="accent2"/>
              </a:solidFill>
              <a:latin typeface="Roboto Slab"/>
              <a:ea typeface="Roboto Slab"/>
              <a:cs typeface="Roboto Slab"/>
              <a:sym typeface="Roboto Slab"/>
            </a:endParaRPr>
          </a:p>
        </p:txBody>
      </p:sp>
      <p:sp>
        <p:nvSpPr>
          <p:cNvPr id="1033" name="Google Shape;1033;p92"/>
          <p:cNvSpPr txBox="1"/>
          <p:nvPr/>
        </p:nvSpPr>
        <p:spPr>
          <a:xfrm>
            <a:off x="5731728" y="1874625"/>
            <a:ext cx="2274848" cy="439800"/>
          </a:xfrm>
          <a:prstGeom prst="rect">
            <a:avLst/>
          </a:prstGeom>
          <a:noFill/>
          <a:ln>
            <a:noFill/>
          </a:ln>
        </p:spPr>
        <p:txBody>
          <a:bodyPr spcFirstLastPara="1" wrap="square" lIns="0" tIns="6700" rIns="0" bIns="0" anchor="t" anchorCtr="0">
            <a:noAutofit/>
          </a:bodyPr>
          <a:lstStyle/>
          <a:p>
            <a:pPr marL="0" lvl="0" indent="0" algn="r" rtl="0">
              <a:spcBef>
                <a:spcPts val="0"/>
              </a:spcBef>
              <a:spcAft>
                <a:spcPts val="0"/>
              </a:spcAft>
              <a:buClr>
                <a:srgbClr val="000000"/>
              </a:buClr>
              <a:buFont typeface="Arial"/>
              <a:buNone/>
            </a:pPr>
            <a:r>
              <a:rPr lang="en-US" sz="1200" dirty="0">
                <a:solidFill>
                  <a:schemeClr val="accent2"/>
                </a:solidFill>
                <a:latin typeface="Roboto Slab"/>
                <a:ea typeface="Roboto Slab"/>
                <a:cs typeface="Roboto Slab"/>
                <a:sym typeface="Roboto Slab"/>
              </a:rPr>
              <a:t>"The BMIs of females is different than that of males...”</a:t>
            </a:r>
            <a:endParaRPr sz="1200" dirty="0">
              <a:solidFill>
                <a:schemeClr val="accent2"/>
              </a:solidFill>
              <a:latin typeface="Roboto Slab"/>
              <a:ea typeface="Roboto Slab"/>
              <a:cs typeface="Roboto Slab"/>
              <a:sym typeface="Roboto Slab"/>
            </a:endParaRPr>
          </a:p>
        </p:txBody>
      </p:sp>
      <p:cxnSp>
        <p:nvCxnSpPr>
          <p:cNvPr id="27" name="Google Shape;1024;p92">
            <a:extLst>
              <a:ext uri="{FF2B5EF4-FFF2-40B4-BE49-F238E27FC236}">
                <a16:creationId xmlns:a16="http://schemas.microsoft.com/office/drawing/2014/main" id="{A9B801EE-8BA9-48BC-B13E-A412DDD132D1}"/>
              </a:ext>
            </a:extLst>
          </p:cNvPr>
          <p:cNvCxnSpPr>
            <a:cxnSpLocks/>
          </p:cNvCxnSpPr>
          <p:nvPr/>
        </p:nvCxnSpPr>
        <p:spPr>
          <a:xfrm flipH="1">
            <a:off x="1152294" y="2750169"/>
            <a:ext cx="3342300" cy="0"/>
          </a:xfrm>
          <a:prstGeom prst="straightConnector1">
            <a:avLst/>
          </a:prstGeom>
          <a:noFill/>
          <a:ln w="31750" cap="flat" cmpd="sng">
            <a:solidFill>
              <a:srgbClr val="3D85C6"/>
            </a:solidFill>
            <a:prstDash val="solid"/>
            <a:round/>
            <a:headEnd type="none" w="med" len="med"/>
            <a:tailEnd type="diamond" w="med" len="med"/>
          </a:ln>
          <a:effectLst>
            <a:outerShdw blurRad="357188" dist="19050" dir="5400000" algn="bl" rotWithShape="0">
              <a:srgbClr val="000000">
                <a:alpha val="73000"/>
              </a:srgbClr>
            </a:outerShdw>
          </a:effectLst>
        </p:spPr>
      </p:cxnSp>
      <p:cxnSp>
        <p:nvCxnSpPr>
          <p:cNvPr id="28" name="Google Shape;1024;p92">
            <a:extLst>
              <a:ext uri="{FF2B5EF4-FFF2-40B4-BE49-F238E27FC236}">
                <a16:creationId xmlns:a16="http://schemas.microsoft.com/office/drawing/2014/main" id="{71203037-1EAA-47AF-A584-D588B10AFE9E}"/>
              </a:ext>
            </a:extLst>
          </p:cNvPr>
          <p:cNvCxnSpPr>
            <a:cxnSpLocks/>
          </p:cNvCxnSpPr>
          <p:nvPr/>
        </p:nvCxnSpPr>
        <p:spPr>
          <a:xfrm>
            <a:off x="4668644" y="2750169"/>
            <a:ext cx="3337932" cy="0"/>
          </a:xfrm>
          <a:prstGeom prst="straightConnector1">
            <a:avLst/>
          </a:prstGeom>
          <a:noFill/>
          <a:ln w="31750" cap="flat" cmpd="sng">
            <a:solidFill>
              <a:srgbClr val="00D6C0"/>
            </a:solidFill>
            <a:prstDash val="solid"/>
            <a:round/>
            <a:headEnd type="none" w="med" len="med"/>
            <a:tailEnd type="diamond" w="med" len="med"/>
          </a:ln>
          <a:effectLst>
            <a:outerShdw blurRad="357188" dist="19050" dir="5400000" algn="bl" rotWithShape="0">
              <a:srgbClr val="000000">
                <a:alpha val="73000"/>
              </a:srgbClr>
            </a:outerShdw>
          </a:effectLst>
        </p:spPr>
      </p:cxnSp>
      <p:cxnSp>
        <p:nvCxnSpPr>
          <p:cNvPr id="36" name="Google Shape;1024;p92">
            <a:extLst>
              <a:ext uri="{FF2B5EF4-FFF2-40B4-BE49-F238E27FC236}">
                <a16:creationId xmlns:a16="http://schemas.microsoft.com/office/drawing/2014/main" id="{D3306B0C-F80B-4BDC-AD22-A71C0E921CEA}"/>
              </a:ext>
            </a:extLst>
          </p:cNvPr>
          <p:cNvCxnSpPr>
            <a:cxnSpLocks/>
          </p:cNvCxnSpPr>
          <p:nvPr/>
        </p:nvCxnSpPr>
        <p:spPr>
          <a:xfrm>
            <a:off x="4668644" y="2906751"/>
            <a:ext cx="3337932" cy="0"/>
          </a:xfrm>
          <a:prstGeom prst="straightConnector1">
            <a:avLst/>
          </a:prstGeom>
          <a:noFill/>
          <a:ln w="31750" cap="flat" cmpd="sng">
            <a:solidFill>
              <a:srgbClr val="0B5394"/>
            </a:solidFill>
            <a:prstDash val="solid"/>
            <a:round/>
            <a:headEnd type="none" w="med" len="med"/>
            <a:tailEnd type="diamond" w="med" len="med"/>
          </a:ln>
          <a:effectLst>
            <a:outerShdw blurRad="357188" dist="19050" dir="5400000" algn="bl" rotWithShape="0">
              <a:srgbClr val="000000">
                <a:alpha val="73000"/>
              </a:srgbClr>
            </a:outerShdw>
          </a:effectLst>
        </p:spPr>
      </p:cxnSp>
      <p:sp>
        <p:nvSpPr>
          <p:cNvPr id="42" name="Google Shape;1032;p92">
            <a:extLst>
              <a:ext uri="{FF2B5EF4-FFF2-40B4-BE49-F238E27FC236}">
                <a16:creationId xmlns:a16="http://schemas.microsoft.com/office/drawing/2014/main" id="{FC1BE0BE-62C7-4A2E-8960-73CE0ED16EF6}"/>
              </a:ext>
            </a:extLst>
          </p:cNvPr>
          <p:cNvSpPr txBox="1"/>
          <p:nvPr/>
        </p:nvSpPr>
        <p:spPr>
          <a:xfrm>
            <a:off x="1152293" y="4163700"/>
            <a:ext cx="2259981" cy="439800"/>
          </a:xfrm>
          <a:prstGeom prst="rect">
            <a:avLst/>
          </a:prstGeom>
          <a:noFill/>
          <a:ln>
            <a:noFill/>
          </a:ln>
        </p:spPr>
        <p:txBody>
          <a:bodyPr spcFirstLastPara="1" wrap="square" lIns="0" tIns="6700" rIns="0" bIns="0" anchor="t" anchorCtr="0">
            <a:noAutofit/>
          </a:bodyPr>
          <a:lstStyle/>
          <a:p>
            <a:pPr marL="0" lvl="0" indent="0" rtl="0">
              <a:spcBef>
                <a:spcPts val="0"/>
              </a:spcBef>
              <a:spcAft>
                <a:spcPts val="0"/>
              </a:spcAft>
              <a:buClr>
                <a:srgbClr val="000000"/>
              </a:buClr>
              <a:buFont typeface="Arial"/>
              <a:buNone/>
            </a:pPr>
            <a:r>
              <a:rPr lang="en-US" sz="1200" dirty="0">
                <a:solidFill>
                  <a:schemeClr val="accent2"/>
                </a:solidFill>
                <a:latin typeface="Roboto Slab"/>
                <a:ea typeface="Roboto Slab"/>
                <a:cs typeface="Roboto Slab"/>
                <a:sym typeface="Roboto Slab"/>
              </a:rPr>
              <a:t>"Is the Proportion of Smokers Different Across Different Regions?”</a:t>
            </a:r>
            <a:br>
              <a:rPr lang="en" dirty="0">
                <a:solidFill>
                  <a:schemeClr val="accent2"/>
                </a:solidFill>
                <a:latin typeface="Roboto Slab"/>
                <a:ea typeface="Roboto Slab"/>
                <a:cs typeface="Roboto Slab"/>
                <a:sym typeface="Roboto Slab"/>
              </a:rPr>
            </a:br>
            <a:endParaRPr dirty="0">
              <a:solidFill>
                <a:schemeClr val="accent2"/>
              </a:solidFill>
              <a:latin typeface="Roboto Slab"/>
              <a:ea typeface="Roboto Slab"/>
              <a:cs typeface="Roboto Slab"/>
              <a:sym typeface="Roboto Slab"/>
            </a:endParaRPr>
          </a:p>
        </p:txBody>
      </p:sp>
      <p:sp>
        <p:nvSpPr>
          <p:cNvPr id="43" name="Google Shape;1033;p92">
            <a:extLst>
              <a:ext uri="{FF2B5EF4-FFF2-40B4-BE49-F238E27FC236}">
                <a16:creationId xmlns:a16="http://schemas.microsoft.com/office/drawing/2014/main" id="{E6B9C6F4-8FB3-48C5-B075-617D5427A111}"/>
              </a:ext>
            </a:extLst>
          </p:cNvPr>
          <p:cNvSpPr txBox="1"/>
          <p:nvPr/>
        </p:nvSpPr>
        <p:spPr>
          <a:xfrm>
            <a:off x="5731728" y="4163700"/>
            <a:ext cx="2274848" cy="439800"/>
          </a:xfrm>
          <a:prstGeom prst="rect">
            <a:avLst/>
          </a:prstGeom>
          <a:noFill/>
          <a:ln>
            <a:noFill/>
          </a:ln>
        </p:spPr>
        <p:txBody>
          <a:bodyPr spcFirstLastPara="1" wrap="square" lIns="0" tIns="6700" rIns="0" bIns="0" anchor="t" anchorCtr="0">
            <a:noAutofit/>
          </a:bodyPr>
          <a:lstStyle/>
          <a:p>
            <a:pPr marL="0" lvl="0" indent="0" algn="r" rtl="0">
              <a:spcBef>
                <a:spcPts val="0"/>
              </a:spcBef>
              <a:spcAft>
                <a:spcPts val="0"/>
              </a:spcAft>
              <a:buClr>
                <a:srgbClr val="000000"/>
              </a:buClr>
              <a:buFont typeface="Arial"/>
              <a:buNone/>
            </a:pPr>
            <a:r>
              <a:rPr lang="en-US" sz="1200" dirty="0">
                <a:solidFill>
                  <a:schemeClr val="accent2"/>
                </a:solidFill>
                <a:latin typeface="Roboto Slab"/>
                <a:ea typeface="Roboto Slab"/>
                <a:cs typeface="Roboto Slab"/>
                <a:sym typeface="Roboto Slab"/>
              </a:rPr>
              <a:t>"Is the mean of BMI of women with no children, one child and two children the same?"</a:t>
            </a:r>
            <a:endParaRPr sz="1200" dirty="0">
              <a:solidFill>
                <a:schemeClr val="accent2"/>
              </a:solidFill>
              <a:latin typeface="Roboto Slab"/>
              <a:ea typeface="Roboto Slab"/>
              <a:cs typeface="Roboto Slab"/>
              <a:sym typeface="Roboto Slab"/>
            </a:endParaRPr>
          </a:p>
        </p:txBody>
      </p:sp>
      <p:sp>
        <p:nvSpPr>
          <p:cNvPr id="11" name="Google Shape;517;p60">
            <a:extLst>
              <a:ext uri="{FF2B5EF4-FFF2-40B4-BE49-F238E27FC236}">
                <a16:creationId xmlns:a16="http://schemas.microsoft.com/office/drawing/2014/main" id="{11BAC6A3-AA3F-4CF9-AD26-CB0E2EB12FB2}"/>
              </a:ext>
            </a:extLst>
          </p:cNvPr>
          <p:cNvSpPr txBox="1"/>
          <p:nvPr/>
        </p:nvSpPr>
        <p:spPr>
          <a:xfrm>
            <a:off x="1152293" y="1274994"/>
            <a:ext cx="26010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1800" dirty="0">
                <a:solidFill>
                  <a:srgbClr val="3D85C6"/>
                </a:solidFill>
                <a:latin typeface="Fira Sans Extra Condensed"/>
                <a:ea typeface="Fira Sans Extra Condensed"/>
                <a:cs typeface="Fira Sans Extra Condensed"/>
                <a:sym typeface="Fira Sans Extra Condensed"/>
              </a:rPr>
              <a:t>Investigation 1:</a:t>
            </a:r>
            <a:endParaRPr sz="1800" dirty="0">
              <a:solidFill>
                <a:srgbClr val="3D85C6"/>
              </a:solidFill>
              <a:latin typeface="Fira Sans Extra Condensed"/>
              <a:ea typeface="Fira Sans Extra Condensed"/>
              <a:cs typeface="Fira Sans Extra Condensed"/>
              <a:sym typeface="Fira Sans Extra Condensed"/>
            </a:endParaRPr>
          </a:p>
        </p:txBody>
      </p:sp>
      <p:sp>
        <p:nvSpPr>
          <p:cNvPr id="12" name="Google Shape;517;p60">
            <a:extLst>
              <a:ext uri="{FF2B5EF4-FFF2-40B4-BE49-F238E27FC236}">
                <a16:creationId xmlns:a16="http://schemas.microsoft.com/office/drawing/2014/main" id="{D6326C17-501F-4A20-8D0D-AAF9D6843804}"/>
              </a:ext>
            </a:extLst>
          </p:cNvPr>
          <p:cNvSpPr txBox="1"/>
          <p:nvPr/>
        </p:nvSpPr>
        <p:spPr>
          <a:xfrm>
            <a:off x="1152293" y="3655807"/>
            <a:ext cx="26010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1800" dirty="0">
                <a:solidFill>
                  <a:srgbClr val="008275"/>
                </a:solidFill>
                <a:latin typeface="Fira Sans Extra Condensed"/>
                <a:ea typeface="Fira Sans Extra Condensed"/>
                <a:cs typeface="Fira Sans Extra Condensed"/>
                <a:sym typeface="Fira Sans Extra Condensed"/>
              </a:rPr>
              <a:t>Investigation 3:</a:t>
            </a:r>
            <a:endParaRPr sz="1800" dirty="0">
              <a:solidFill>
                <a:srgbClr val="008275"/>
              </a:solidFill>
              <a:latin typeface="Fira Sans Extra Condensed"/>
              <a:ea typeface="Fira Sans Extra Condensed"/>
              <a:cs typeface="Fira Sans Extra Condensed"/>
              <a:sym typeface="Fira Sans Extra Condensed"/>
            </a:endParaRPr>
          </a:p>
        </p:txBody>
      </p:sp>
      <p:sp>
        <p:nvSpPr>
          <p:cNvPr id="13" name="Google Shape;517;p60">
            <a:extLst>
              <a:ext uri="{FF2B5EF4-FFF2-40B4-BE49-F238E27FC236}">
                <a16:creationId xmlns:a16="http://schemas.microsoft.com/office/drawing/2014/main" id="{B8970932-B1D0-49BC-8B4E-DA18CE091399}"/>
              </a:ext>
            </a:extLst>
          </p:cNvPr>
          <p:cNvSpPr txBox="1"/>
          <p:nvPr/>
        </p:nvSpPr>
        <p:spPr>
          <a:xfrm>
            <a:off x="5404624" y="1274994"/>
            <a:ext cx="2601000" cy="2127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 sz="1800" dirty="0">
                <a:solidFill>
                  <a:srgbClr val="00D6C0"/>
                </a:solidFill>
                <a:latin typeface="Fira Sans Extra Condensed"/>
                <a:ea typeface="Fira Sans Extra Condensed"/>
                <a:cs typeface="Fira Sans Extra Condensed"/>
                <a:sym typeface="Fira Sans Extra Condensed"/>
              </a:rPr>
              <a:t>Investigation 2:</a:t>
            </a:r>
            <a:endParaRPr sz="1800" dirty="0">
              <a:solidFill>
                <a:srgbClr val="00D6C0"/>
              </a:solidFill>
              <a:latin typeface="Fira Sans Extra Condensed"/>
              <a:ea typeface="Fira Sans Extra Condensed"/>
              <a:cs typeface="Fira Sans Extra Condensed"/>
              <a:sym typeface="Fira Sans Extra Condensed"/>
            </a:endParaRPr>
          </a:p>
        </p:txBody>
      </p:sp>
      <p:sp>
        <p:nvSpPr>
          <p:cNvPr id="14" name="Google Shape;517;p60">
            <a:extLst>
              <a:ext uri="{FF2B5EF4-FFF2-40B4-BE49-F238E27FC236}">
                <a16:creationId xmlns:a16="http://schemas.microsoft.com/office/drawing/2014/main" id="{88D92D51-8B6E-4EEB-9EEB-FFC97F8BD017}"/>
              </a:ext>
            </a:extLst>
          </p:cNvPr>
          <p:cNvSpPr txBox="1"/>
          <p:nvPr/>
        </p:nvSpPr>
        <p:spPr>
          <a:xfrm>
            <a:off x="5404624" y="3655807"/>
            <a:ext cx="2601000" cy="2127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 sz="1800" dirty="0">
                <a:solidFill>
                  <a:srgbClr val="0B5394"/>
                </a:solidFill>
                <a:latin typeface="Fira Sans Extra Condensed"/>
                <a:ea typeface="Fira Sans Extra Condensed"/>
                <a:cs typeface="Fira Sans Extra Condensed"/>
                <a:sym typeface="Fira Sans Extra Condensed"/>
              </a:rPr>
              <a:t>Investigation 4:</a:t>
            </a:r>
            <a:endParaRPr sz="1800" dirty="0">
              <a:solidFill>
                <a:srgbClr val="0B5394"/>
              </a:solidFill>
              <a:latin typeface="Fira Sans Extra Condensed"/>
              <a:ea typeface="Fira Sans Extra Condensed"/>
              <a:cs typeface="Fira Sans Extra Condensed"/>
              <a:sym typeface="Fira Sans Extra Condensed"/>
            </a:endParaRPr>
          </a:p>
        </p:txBody>
      </p:sp>
      <p:graphicFrame>
        <p:nvGraphicFramePr>
          <p:cNvPr id="4" name="Chart 3">
            <a:extLst>
              <a:ext uri="{FF2B5EF4-FFF2-40B4-BE49-F238E27FC236}">
                <a16:creationId xmlns:a16="http://schemas.microsoft.com/office/drawing/2014/main" id="{36F8FA4D-40D3-4B17-A28D-B519F1CFFA6F}"/>
              </a:ext>
            </a:extLst>
          </p:cNvPr>
          <p:cNvGraphicFramePr/>
          <p:nvPr>
            <p:extLst>
              <p:ext uri="{D42A27DB-BD31-4B8C-83A1-F6EECF244321}">
                <p14:modId xmlns:p14="http://schemas.microsoft.com/office/powerpoint/2010/main" val="455207668"/>
              </p:ext>
            </p:extLst>
          </p:nvPr>
        </p:nvGraphicFramePr>
        <p:xfrm>
          <a:off x="2688590" y="1629298"/>
          <a:ext cx="3780738" cy="2399556"/>
        </p:xfrm>
        <a:graphic>
          <a:graphicData uri="http://schemas.openxmlformats.org/drawingml/2006/chart">
            <c:chart xmlns:c="http://schemas.openxmlformats.org/drawingml/2006/chart" xmlns:r="http://schemas.openxmlformats.org/officeDocument/2006/relationships" r:id="rId3"/>
          </a:graphicData>
        </a:graphic>
      </p:graphicFrame>
      <p:grpSp>
        <p:nvGrpSpPr>
          <p:cNvPr id="18" name="Google Shape;9852;p121">
            <a:extLst>
              <a:ext uri="{FF2B5EF4-FFF2-40B4-BE49-F238E27FC236}">
                <a16:creationId xmlns:a16="http://schemas.microsoft.com/office/drawing/2014/main" id="{F6D31E9D-80BF-48C8-BEA5-9D4996B01E3A}"/>
              </a:ext>
            </a:extLst>
          </p:cNvPr>
          <p:cNvGrpSpPr/>
          <p:nvPr/>
        </p:nvGrpSpPr>
        <p:grpSpPr>
          <a:xfrm>
            <a:off x="5095122" y="2053257"/>
            <a:ext cx="354107" cy="355063"/>
            <a:chOff x="-28467625" y="2331750"/>
            <a:chExt cx="296150" cy="296950"/>
          </a:xfrm>
          <a:solidFill>
            <a:schemeClr val="bg1"/>
          </a:solidFill>
        </p:grpSpPr>
        <p:sp>
          <p:nvSpPr>
            <p:cNvPr id="19" name="Google Shape;9853;p121">
              <a:extLst>
                <a:ext uri="{FF2B5EF4-FFF2-40B4-BE49-F238E27FC236}">
                  <a16:creationId xmlns:a16="http://schemas.microsoft.com/office/drawing/2014/main" id="{EA6C880A-A287-47D2-AF1D-E65426C07225}"/>
                </a:ext>
              </a:extLst>
            </p:cNvPr>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9854;p121">
              <a:extLst>
                <a:ext uri="{FF2B5EF4-FFF2-40B4-BE49-F238E27FC236}">
                  <a16:creationId xmlns:a16="http://schemas.microsoft.com/office/drawing/2014/main" id="{823E0083-13F8-47EF-8FAD-FB7FBEAAA835}"/>
                </a:ext>
              </a:extLst>
            </p:cNvPr>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 name="Google Shape;10183;p122">
            <a:extLst>
              <a:ext uri="{FF2B5EF4-FFF2-40B4-BE49-F238E27FC236}">
                <a16:creationId xmlns:a16="http://schemas.microsoft.com/office/drawing/2014/main" id="{7A8E8800-FEFC-47E7-995A-F97CB36FB1AC}"/>
              </a:ext>
            </a:extLst>
          </p:cNvPr>
          <p:cNvGrpSpPr/>
          <p:nvPr/>
        </p:nvGrpSpPr>
        <p:grpSpPr>
          <a:xfrm>
            <a:off x="3713072" y="2051783"/>
            <a:ext cx="369913" cy="368554"/>
            <a:chOff x="-63666550" y="2278975"/>
            <a:chExt cx="319800" cy="318625"/>
          </a:xfrm>
          <a:solidFill>
            <a:schemeClr val="bg1"/>
          </a:solidFill>
        </p:grpSpPr>
        <p:sp>
          <p:nvSpPr>
            <p:cNvPr id="22" name="Google Shape;10184;p122">
              <a:extLst>
                <a:ext uri="{FF2B5EF4-FFF2-40B4-BE49-F238E27FC236}">
                  <a16:creationId xmlns:a16="http://schemas.microsoft.com/office/drawing/2014/main" id="{012E1491-5CFA-4DD8-8933-3A9D3637D74F}"/>
                </a:ext>
              </a:extLst>
            </p:cNvPr>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23" name="Google Shape;10185;p122">
              <a:extLst>
                <a:ext uri="{FF2B5EF4-FFF2-40B4-BE49-F238E27FC236}">
                  <a16:creationId xmlns:a16="http://schemas.microsoft.com/office/drawing/2014/main" id="{1DA8341F-C589-4CF0-97C5-7342796238EC}"/>
                </a:ext>
              </a:extLst>
            </p:cNvPr>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grpSp>
        <p:nvGrpSpPr>
          <p:cNvPr id="29" name="Google Shape;10638;p123">
            <a:extLst>
              <a:ext uri="{FF2B5EF4-FFF2-40B4-BE49-F238E27FC236}">
                <a16:creationId xmlns:a16="http://schemas.microsoft.com/office/drawing/2014/main" id="{67AB579E-E016-4CEF-8136-53C29B7DDD4D}"/>
              </a:ext>
            </a:extLst>
          </p:cNvPr>
          <p:cNvGrpSpPr/>
          <p:nvPr/>
        </p:nvGrpSpPr>
        <p:grpSpPr>
          <a:xfrm>
            <a:off x="5087334" y="3254216"/>
            <a:ext cx="317290" cy="359303"/>
            <a:chOff x="-53670800" y="2296300"/>
            <a:chExt cx="279625" cy="316650"/>
          </a:xfrm>
          <a:solidFill>
            <a:schemeClr val="bg1"/>
          </a:solidFill>
        </p:grpSpPr>
        <p:sp>
          <p:nvSpPr>
            <p:cNvPr id="30" name="Google Shape;10639;p123">
              <a:extLst>
                <a:ext uri="{FF2B5EF4-FFF2-40B4-BE49-F238E27FC236}">
                  <a16:creationId xmlns:a16="http://schemas.microsoft.com/office/drawing/2014/main" id="{4762D12D-8A79-4959-B0D3-5243226FCFE4}"/>
                </a:ext>
              </a:extLst>
            </p:cNvPr>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0640;p123">
              <a:extLst>
                <a:ext uri="{FF2B5EF4-FFF2-40B4-BE49-F238E27FC236}">
                  <a16:creationId xmlns:a16="http://schemas.microsoft.com/office/drawing/2014/main" id="{EECC8B43-8B77-4BE1-A253-E14EC5526468}"/>
                </a:ext>
              </a:extLst>
            </p:cNvPr>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0641;p123">
              <a:extLst>
                <a:ext uri="{FF2B5EF4-FFF2-40B4-BE49-F238E27FC236}">
                  <a16:creationId xmlns:a16="http://schemas.microsoft.com/office/drawing/2014/main" id="{28742398-2DED-4FDD-87B4-357910770597}"/>
                </a:ext>
              </a:extLst>
            </p:cNvPr>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0642;p123">
              <a:extLst>
                <a:ext uri="{FF2B5EF4-FFF2-40B4-BE49-F238E27FC236}">
                  <a16:creationId xmlns:a16="http://schemas.microsoft.com/office/drawing/2014/main" id="{652A0353-CAA7-4D47-84BA-A3FC4F0C5CC4}"/>
                </a:ext>
              </a:extLst>
            </p:cNvPr>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 name="Google Shape;9984;p121">
            <a:extLst>
              <a:ext uri="{FF2B5EF4-FFF2-40B4-BE49-F238E27FC236}">
                <a16:creationId xmlns:a16="http://schemas.microsoft.com/office/drawing/2014/main" id="{16097517-DF5E-4F9E-85D8-E97C8160678D}"/>
              </a:ext>
            </a:extLst>
          </p:cNvPr>
          <p:cNvSpPr/>
          <p:nvPr/>
        </p:nvSpPr>
        <p:spPr>
          <a:xfrm>
            <a:off x="3755875" y="3304717"/>
            <a:ext cx="353180" cy="355063"/>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02816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9" name="Picture 8">
            <a:extLst>
              <a:ext uri="{FF2B5EF4-FFF2-40B4-BE49-F238E27FC236}">
                <a16:creationId xmlns:a16="http://schemas.microsoft.com/office/drawing/2014/main" id="{97CC2A91-0486-468A-82C0-203762653832}"/>
              </a:ext>
            </a:extLst>
          </p:cNvPr>
          <p:cNvPicPr>
            <a:picLocks noChangeAspect="1"/>
          </p:cNvPicPr>
          <p:nvPr/>
        </p:nvPicPr>
        <p:blipFill>
          <a:blip r:embed="rId3"/>
          <a:srcRect/>
          <a:stretch/>
        </p:blipFill>
        <p:spPr>
          <a:xfrm>
            <a:off x="1328184" y="1700930"/>
            <a:ext cx="7186570" cy="2074357"/>
          </a:xfrm>
          <a:prstGeom prst="rect">
            <a:avLst/>
          </a:prstGeom>
        </p:spPr>
      </p:pic>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3: Five-Step Process</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STEP 4 </a:t>
            </a:r>
            <a:r>
              <a:rPr lang="en-CA" sz="2000" dirty="0">
                <a:solidFill>
                  <a:schemeClr val="accent2"/>
                </a:solidFill>
                <a:latin typeface="Fira Sans Extra Condensed Medium"/>
                <a:ea typeface="Fira Sans Extra Condensed Medium"/>
                <a:cs typeface="Fira Sans Extra Condensed Medium"/>
                <a:sym typeface="Fira Sans Extra Condensed Medium"/>
              </a:rPr>
              <a:t>: </a:t>
            </a:r>
            <a:r>
              <a:rPr lang="en-US" dirty="0">
                <a:solidFill>
                  <a:schemeClr val="accent2"/>
                </a:solidFill>
                <a:latin typeface="Roboto Slab"/>
                <a:ea typeface="Roboto Slab"/>
                <a:cs typeface="Roboto Slab"/>
                <a:sym typeface="Roboto Slab"/>
              </a:rPr>
              <a:t>Calculate p value or chi-square statistic value</a:t>
            </a:r>
            <a:endParaRPr lang="en-CA" dirty="0">
              <a:solidFill>
                <a:schemeClr val="accent2"/>
              </a:solidFill>
              <a:latin typeface="Roboto Slab"/>
              <a:ea typeface="Fira Sans Extra Condensed Medium"/>
              <a:cs typeface="Fira Sans Extra Condensed Medium"/>
              <a:sym typeface="Fira Sans Extra Condensed Medium"/>
            </a:endParaRPr>
          </a:p>
        </p:txBody>
      </p:sp>
      <p:sp>
        <p:nvSpPr>
          <p:cNvPr id="58" name="Google Shape;737;p72">
            <a:extLst>
              <a:ext uri="{FF2B5EF4-FFF2-40B4-BE49-F238E27FC236}">
                <a16:creationId xmlns:a16="http://schemas.microsoft.com/office/drawing/2014/main" id="{A4D0E7B0-39E0-4EDD-B6B4-DFE56F8D16C4}"/>
              </a:ext>
            </a:extLst>
          </p:cNvPr>
          <p:cNvSpPr txBox="1"/>
          <p:nvPr/>
        </p:nvSpPr>
        <p:spPr>
          <a:xfrm>
            <a:off x="999179" y="3938516"/>
            <a:ext cx="4650772"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1"/>
                </a:solidFill>
                <a:latin typeface="Fira Sans Extra Condensed Medium"/>
                <a:ea typeface="Fira Sans Extra Condensed Medium"/>
                <a:cs typeface="Fira Sans Extra Condensed Medium"/>
                <a:sym typeface="Fira Sans Extra Condensed Medium"/>
              </a:rPr>
              <a:t>STEP 5: </a:t>
            </a:r>
            <a:r>
              <a:rPr lang="en-US" dirty="0">
                <a:solidFill>
                  <a:schemeClr val="accent2"/>
                </a:solidFill>
                <a:latin typeface="Roboto Slab"/>
                <a:ea typeface="Roboto Slab"/>
                <a:cs typeface="Roboto Slab"/>
                <a:sym typeface="Roboto Slab"/>
              </a:rPr>
              <a:t>Decision: Reject or Accept Null Hypothesis</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32" name="Google Shape;704;p72">
            <a:extLst>
              <a:ext uri="{FF2B5EF4-FFF2-40B4-BE49-F238E27FC236}">
                <a16:creationId xmlns:a16="http://schemas.microsoft.com/office/drawing/2014/main" id="{C9450BD5-8555-43BC-8D4E-57B09FD0707E}"/>
              </a:ext>
            </a:extLst>
          </p:cNvPr>
          <p:cNvGrpSpPr/>
          <p:nvPr/>
        </p:nvGrpSpPr>
        <p:grpSpPr>
          <a:xfrm>
            <a:off x="979641" y="1759900"/>
            <a:ext cx="1628006" cy="446983"/>
            <a:chOff x="4260510" y="2286814"/>
            <a:chExt cx="628501" cy="172560"/>
          </a:xfrm>
        </p:grpSpPr>
        <p:sp>
          <p:nvSpPr>
            <p:cNvPr id="33" name="Google Shape;705;p72">
              <a:extLst>
                <a:ext uri="{FF2B5EF4-FFF2-40B4-BE49-F238E27FC236}">
                  <a16:creationId xmlns:a16="http://schemas.microsoft.com/office/drawing/2014/main" id="{2B61E19A-B1C6-4FA4-9AB4-2C940420EC8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 name="Google Shape;706;p72">
              <a:extLst>
                <a:ext uri="{FF2B5EF4-FFF2-40B4-BE49-F238E27FC236}">
                  <a16:creationId xmlns:a16="http://schemas.microsoft.com/office/drawing/2014/main" id="{DEE7F90E-0693-4D58-8EA1-8AAAF3325A4B}"/>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707;p72">
              <a:extLst>
                <a:ext uri="{FF2B5EF4-FFF2-40B4-BE49-F238E27FC236}">
                  <a16:creationId xmlns:a16="http://schemas.microsoft.com/office/drawing/2014/main" id="{3A743A4B-6B9C-49A4-B133-E602B6C0C1FD}"/>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AE9D"/>
            </a:solidFill>
            <a:ln>
              <a:noFill/>
            </a:ln>
          </p:spPr>
        </p:sp>
      </p:grpSp>
      <p:grpSp>
        <p:nvGrpSpPr>
          <p:cNvPr id="40" name="Google Shape;719;p72">
            <a:extLst>
              <a:ext uri="{FF2B5EF4-FFF2-40B4-BE49-F238E27FC236}">
                <a16:creationId xmlns:a16="http://schemas.microsoft.com/office/drawing/2014/main" id="{8CE23EA3-CF5D-4D94-867F-8D8DEC414A92}"/>
              </a:ext>
            </a:extLst>
          </p:cNvPr>
          <p:cNvGrpSpPr/>
          <p:nvPr/>
        </p:nvGrpSpPr>
        <p:grpSpPr>
          <a:xfrm>
            <a:off x="983982" y="4472746"/>
            <a:ext cx="1628006" cy="446983"/>
            <a:chOff x="4260510" y="2286814"/>
            <a:chExt cx="628501" cy="172560"/>
          </a:xfrm>
        </p:grpSpPr>
        <p:sp>
          <p:nvSpPr>
            <p:cNvPr id="41" name="Google Shape;720;p72">
              <a:extLst>
                <a:ext uri="{FF2B5EF4-FFF2-40B4-BE49-F238E27FC236}">
                  <a16:creationId xmlns:a16="http://schemas.microsoft.com/office/drawing/2014/main" id="{E017A1F2-1BA1-4645-BD44-FC579F04B97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 name="Google Shape;721;p72">
              <a:extLst>
                <a:ext uri="{FF2B5EF4-FFF2-40B4-BE49-F238E27FC236}">
                  <a16:creationId xmlns:a16="http://schemas.microsoft.com/office/drawing/2014/main" id="{B33BABCD-0A9F-49D7-95DE-385A29BA973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722;p72">
              <a:extLst>
                <a:ext uri="{FF2B5EF4-FFF2-40B4-BE49-F238E27FC236}">
                  <a16:creationId xmlns:a16="http://schemas.microsoft.com/office/drawing/2014/main" id="{64793A4E-AAA4-4421-B09C-7E632564209A}"/>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D6C0"/>
            </a:solidFill>
            <a:ln>
              <a:noFill/>
            </a:ln>
          </p:spPr>
        </p:sp>
      </p:grpSp>
      <p:sp>
        <p:nvSpPr>
          <p:cNvPr id="47" name="Google Shape;737;p72">
            <a:extLst>
              <a:ext uri="{FF2B5EF4-FFF2-40B4-BE49-F238E27FC236}">
                <a16:creationId xmlns:a16="http://schemas.microsoft.com/office/drawing/2014/main" id="{C4787608-17B4-4EEA-9A76-18A5DF9CB42C}"/>
              </a:ext>
            </a:extLst>
          </p:cNvPr>
          <p:cNvSpPr txBox="1"/>
          <p:nvPr/>
        </p:nvSpPr>
        <p:spPr>
          <a:xfrm>
            <a:off x="2695285" y="4404558"/>
            <a:ext cx="6166218" cy="680398"/>
          </a:xfrm>
          <a:prstGeom prst="rect">
            <a:avLst/>
          </a:prstGeom>
          <a:noFill/>
          <a:ln>
            <a:noFill/>
          </a:ln>
        </p:spPr>
        <p:txBody>
          <a:bodyPr spcFirstLastPara="1" wrap="square" lIns="91425" tIns="182875" rIns="91425" bIns="0" anchor="ctr" anchorCtr="0">
            <a:noAutofit/>
          </a:bodyPr>
          <a:lstStyle/>
          <a:p>
            <a:pPr>
              <a:spcAft>
                <a:spcPts val="1600"/>
              </a:spcAft>
            </a:pPr>
            <a:r>
              <a:rPr lang="en-US" sz="1200" dirty="0">
                <a:solidFill>
                  <a:schemeClr val="accent2"/>
                </a:solidFill>
                <a:latin typeface="Roboto Slab"/>
                <a:ea typeface="Roboto Slab"/>
                <a:cs typeface="Roboto Slab"/>
                <a:sym typeface="Roboto Slab"/>
              </a:rPr>
              <a:t>The p value is 0.1225 and is &gt; than 0.05, therefore we cannot reject the null hypothesis. The proportion of smokers in each region are statistically equal at the 95% confidence level. </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48" name="Google Shape;731;p72">
            <a:extLst>
              <a:ext uri="{FF2B5EF4-FFF2-40B4-BE49-F238E27FC236}">
                <a16:creationId xmlns:a16="http://schemas.microsoft.com/office/drawing/2014/main" id="{09C48F0A-0344-417C-B71F-78DEBB13665E}"/>
              </a:ext>
            </a:extLst>
          </p:cNvPr>
          <p:cNvSpPr/>
          <p:nvPr/>
        </p:nvSpPr>
        <p:spPr>
          <a:xfrm>
            <a:off x="1631526" y="4570404"/>
            <a:ext cx="246555" cy="251310"/>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9763;p121">
            <a:extLst>
              <a:ext uri="{FF2B5EF4-FFF2-40B4-BE49-F238E27FC236}">
                <a16:creationId xmlns:a16="http://schemas.microsoft.com/office/drawing/2014/main" id="{C889D332-EBED-4EF1-9412-FD6C973E5A64}"/>
              </a:ext>
            </a:extLst>
          </p:cNvPr>
          <p:cNvSpPr/>
          <p:nvPr/>
        </p:nvSpPr>
        <p:spPr>
          <a:xfrm>
            <a:off x="1631526" y="1848591"/>
            <a:ext cx="259936" cy="281907"/>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17;p60">
            <a:extLst>
              <a:ext uri="{FF2B5EF4-FFF2-40B4-BE49-F238E27FC236}">
                <a16:creationId xmlns:a16="http://schemas.microsoft.com/office/drawing/2014/main" id="{08717768-38E8-4AA1-A36D-E032E1601265}"/>
              </a:ext>
            </a:extLst>
          </p:cNvPr>
          <p:cNvSpPr txBox="1"/>
          <p:nvPr/>
        </p:nvSpPr>
        <p:spPr>
          <a:xfrm>
            <a:off x="7508676" y="13625"/>
            <a:ext cx="1260132" cy="38065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000" b="1" dirty="0">
                <a:solidFill>
                  <a:schemeClr val="accent1"/>
                </a:solidFill>
                <a:latin typeface="Fira Sans Extra Condensed"/>
                <a:ea typeface="Fira Sans Extra Condensed"/>
                <a:cs typeface="Fira Sans Extra Condensed"/>
                <a:sym typeface="Fira Sans Extra Condensed"/>
              </a:rPr>
              <a:t>METHOD 2</a:t>
            </a:r>
            <a:endParaRPr sz="2000" b="1" dirty="0">
              <a:solidFill>
                <a:schemeClr val="accent1"/>
              </a:solidFill>
              <a:latin typeface="Fira Sans Extra Condensed"/>
              <a:ea typeface="Fira Sans Extra Condensed"/>
              <a:cs typeface="Fira Sans Extra Condensed"/>
              <a:sym typeface="Fira Sans Extra Condensed"/>
            </a:endParaRPr>
          </a:p>
        </p:txBody>
      </p:sp>
      <p:pic>
        <p:nvPicPr>
          <p:cNvPr id="19" name="Picture 18">
            <a:extLst>
              <a:ext uri="{FF2B5EF4-FFF2-40B4-BE49-F238E27FC236}">
                <a16:creationId xmlns:a16="http://schemas.microsoft.com/office/drawing/2014/main" id="{0FE6D815-DA7F-4743-B00C-A3569D2FD2A2}"/>
              </a:ext>
            </a:extLst>
          </p:cNvPr>
          <p:cNvPicPr>
            <a:picLocks noChangeAspect="1"/>
          </p:cNvPicPr>
          <p:nvPr/>
        </p:nvPicPr>
        <p:blipFill>
          <a:blip r:embed="rId4"/>
          <a:srcRect/>
          <a:stretch/>
        </p:blipFill>
        <p:spPr>
          <a:xfrm rot="20302182">
            <a:off x="5503830" y="3939808"/>
            <a:ext cx="932688" cy="300228"/>
          </a:xfrm>
          <a:prstGeom prst="rect">
            <a:avLst/>
          </a:prstGeom>
        </p:spPr>
      </p:pic>
    </p:spTree>
    <p:extLst>
      <p:ext uri="{BB962C8B-B14F-4D97-AF65-F5344CB8AC3E}">
        <p14:creationId xmlns:p14="http://schemas.microsoft.com/office/powerpoint/2010/main" val="954859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9" name="Picture 8">
            <a:extLst>
              <a:ext uri="{FF2B5EF4-FFF2-40B4-BE49-F238E27FC236}">
                <a16:creationId xmlns:a16="http://schemas.microsoft.com/office/drawing/2014/main" id="{D0A8F1B1-3C3C-4038-B22C-B11E37C5F538}"/>
              </a:ext>
            </a:extLst>
          </p:cNvPr>
          <p:cNvPicPr>
            <a:picLocks noChangeAspect="1"/>
          </p:cNvPicPr>
          <p:nvPr/>
        </p:nvPicPr>
        <p:blipFill>
          <a:blip r:embed="rId3"/>
          <a:srcRect/>
          <a:stretch/>
        </p:blipFill>
        <p:spPr>
          <a:xfrm>
            <a:off x="1064259" y="3521280"/>
            <a:ext cx="7074486" cy="1161315"/>
          </a:xfrm>
          <a:prstGeom prst="rect">
            <a:avLst/>
          </a:prstGeom>
        </p:spPr>
      </p:pic>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3: Five-Step Process</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STEP 3: </a:t>
            </a:r>
            <a:r>
              <a:rPr lang="en-CA" dirty="0">
                <a:solidFill>
                  <a:schemeClr val="accent2"/>
                </a:solidFill>
                <a:latin typeface="Roboto Slab"/>
                <a:ea typeface="Roboto Slab"/>
                <a:cs typeface="Roboto Slab"/>
                <a:sym typeface="Roboto Slab"/>
              </a:rPr>
              <a:t>Identify the test statistic</a:t>
            </a:r>
            <a:endParaRPr lang="en-CA" dirty="0">
              <a:solidFill>
                <a:schemeClr val="accent2"/>
              </a:solidFill>
              <a:latin typeface="Roboto Slab"/>
              <a:ea typeface="Fira Sans Extra Condensed Medium"/>
              <a:cs typeface="Fira Sans Extra Condensed Medium"/>
              <a:sym typeface="Fira Sans Extra Condensed Medium"/>
            </a:endParaRPr>
          </a:p>
        </p:txBody>
      </p:sp>
      <p:grpSp>
        <p:nvGrpSpPr>
          <p:cNvPr id="30" name="Google Shape;693;p72">
            <a:extLst>
              <a:ext uri="{FF2B5EF4-FFF2-40B4-BE49-F238E27FC236}">
                <a16:creationId xmlns:a16="http://schemas.microsoft.com/office/drawing/2014/main" id="{0165E73D-167E-4EB2-A560-C1D0025310EA}"/>
              </a:ext>
            </a:extLst>
          </p:cNvPr>
          <p:cNvGrpSpPr/>
          <p:nvPr/>
        </p:nvGrpSpPr>
        <p:grpSpPr>
          <a:xfrm>
            <a:off x="1005258" y="3582566"/>
            <a:ext cx="1628006" cy="446983"/>
            <a:chOff x="4260510" y="2286814"/>
            <a:chExt cx="628501" cy="172560"/>
          </a:xfrm>
        </p:grpSpPr>
        <p:sp>
          <p:nvSpPr>
            <p:cNvPr id="31" name="Google Shape;694;p72">
              <a:extLst>
                <a:ext uri="{FF2B5EF4-FFF2-40B4-BE49-F238E27FC236}">
                  <a16:creationId xmlns:a16="http://schemas.microsoft.com/office/drawing/2014/main" id="{618AA296-7AFC-423A-870D-C761649F88A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 name="Google Shape;695;p72">
              <a:extLst>
                <a:ext uri="{FF2B5EF4-FFF2-40B4-BE49-F238E27FC236}">
                  <a16:creationId xmlns:a16="http://schemas.microsoft.com/office/drawing/2014/main" id="{EB240F91-EA11-4683-8382-4D73CE15DF1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96;p72">
              <a:extLst>
                <a:ext uri="{FF2B5EF4-FFF2-40B4-BE49-F238E27FC236}">
                  <a16:creationId xmlns:a16="http://schemas.microsoft.com/office/drawing/2014/main" id="{B592CACF-A900-45DB-AEC7-D68897D52139}"/>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sp>
      </p:grpSp>
      <p:sp>
        <p:nvSpPr>
          <p:cNvPr id="37" name="Google Shape;9746;p121">
            <a:extLst>
              <a:ext uri="{FF2B5EF4-FFF2-40B4-BE49-F238E27FC236}">
                <a16:creationId xmlns:a16="http://schemas.microsoft.com/office/drawing/2014/main" id="{C930D1F4-2772-46FC-9FCE-70D154C6A4B1}"/>
              </a:ext>
            </a:extLst>
          </p:cNvPr>
          <p:cNvSpPr/>
          <p:nvPr/>
        </p:nvSpPr>
        <p:spPr>
          <a:xfrm>
            <a:off x="1711360" y="3642376"/>
            <a:ext cx="162237" cy="327006"/>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94BDB4DC-F32E-4ED4-92FA-FB48E73D2418}"/>
              </a:ext>
            </a:extLst>
          </p:cNvPr>
          <p:cNvSpPr txBox="1"/>
          <p:nvPr/>
        </p:nvSpPr>
        <p:spPr>
          <a:xfrm>
            <a:off x="1175707" y="4718518"/>
            <a:ext cx="7968293" cy="400110"/>
          </a:xfrm>
          <a:prstGeom prst="rect">
            <a:avLst/>
          </a:prstGeom>
          <a:noFill/>
        </p:spPr>
        <p:txBody>
          <a:bodyPr wrap="square" rtlCol="0">
            <a:spAutoFit/>
          </a:bodyPr>
          <a:lstStyle/>
          <a:p>
            <a:r>
              <a:rPr lang="fr-FR" sz="1100" dirty="0"/>
              <a:t>Source: </a:t>
            </a:r>
            <a:r>
              <a:rPr lang="fr-FR" sz="900" dirty="0">
                <a:hlinkClick r:id="rId4"/>
              </a:rPr>
              <a:t>https://www.jmp.com/en_ca/statistics-knowledge-portal/chi-square-test/chi-square-goodness-of-fit-test.html#:~:text=The%20Chi%2Dsquare%20goodness%20of%20fit%20test%20is%20a%20statistical,representative%20of%20the%20full%20population</a:t>
            </a:r>
            <a:r>
              <a:rPr lang="fr-FR" sz="900" dirty="0"/>
              <a:t>. </a:t>
            </a:r>
            <a:endParaRPr lang="en-CA" sz="900" dirty="0"/>
          </a:p>
        </p:txBody>
      </p:sp>
      <p:sp>
        <p:nvSpPr>
          <p:cNvPr id="16" name="Google Shape;517;p60">
            <a:extLst>
              <a:ext uri="{FF2B5EF4-FFF2-40B4-BE49-F238E27FC236}">
                <a16:creationId xmlns:a16="http://schemas.microsoft.com/office/drawing/2014/main" id="{A7AB8192-4A3F-4DD7-A2F0-D912D4C205ED}"/>
              </a:ext>
            </a:extLst>
          </p:cNvPr>
          <p:cNvSpPr txBox="1"/>
          <p:nvPr/>
        </p:nvSpPr>
        <p:spPr>
          <a:xfrm>
            <a:off x="1156802" y="1725781"/>
            <a:ext cx="2601000" cy="2127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dirty="0">
                <a:solidFill>
                  <a:schemeClr val="accent2"/>
                </a:solidFill>
                <a:latin typeface="Fira Sans Extra Condensed"/>
                <a:ea typeface="Fira Sans Extra Condensed"/>
                <a:cs typeface="Fira Sans Extra Condensed"/>
                <a:sym typeface="Fira Sans Extra Condensed"/>
              </a:rPr>
              <a:t>METHOD 2:</a:t>
            </a:r>
            <a:endParaRPr dirty="0">
              <a:solidFill>
                <a:schemeClr val="accent2"/>
              </a:solidFill>
              <a:latin typeface="Fira Sans Extra Condensed"/>
              <a:ea typeface="Fira Sans Extra Condensed"/>
              <a:cs typeface="Fira Sans Extra Condensed"/>
              <a:sym typeface="Fira Sans Extra Condensed"/>
            </a:endParaRPr>
          </a:p>
        </p:txBody>
      </p:sp>
      <p:sp>
        <p:nvSpPr>
          <p:cNvPr id="17" name="Google Shape;517;p60">
            <a:extLst>
              <a:ext uri="{FF2B5EF4-FFF2-40B4-BE49-F238E27FC236}">
                <a16:creationId xmlns:a16="http://schemas.microsoft.com/office/drawing/2014/main" id="{FEEF3E72-7765-4E8B-AD06-1E3FF31F192E}"/>
              </a:ext>
            </a:extLst>
          </p:cNvPr>
          <p:cNvSpPr txBox="1"/>
          <p:nvPr/>
        </p:nvSpPr>
        <p:spPr>
          <a:xfrm>
            <a:off x="7508676" y="13625"/>
            <a:ext cx="1260132" cy="38065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000" b="1" dirty="0">
                <a:solidFill>
                  <a:schemeClr val="accent6"/>
                </a:solidFill>
                <a:latin typeface="Fira Sans Extra Condensed"/>
                <a:ea typeface="Fira Sans Extra Condensed"/>
                <a:cs typeface="Fira Sans Extra Condensed"/>
                <a:sym typeface="Fira Sans Extra Condensed"/>
              </a:rPr>
              <a:t>METHOD 1</a:t>
            </a:r>
            <a:endParaRPr sz="2000" b="1" dirty="0">
              <a:solidFill>
                <a:schemeClr val="accent6"/>
              </a:solidFill>
              <a:latin typeface="Fira Sans Extra Condensed"/>
              <a:ea typeface="Fira Sans Extra Condensed"/>
              <a:cs typeface="Fira Sans Extra Condensed"/>
              <a:sym typeface="Fira Sans Extra Condensed"/>
            </a:endParaRPr>
          </a:p>
        </p:txBody>
      </p:sp>
      <p:pic>
        <p:nvPicPr>
          <p:cNvPr id="8" name="Picture 7" descr="Graphical user interface, text, application, email&#10;&#10;Description automatically generated">
            <a:extLst>
              <a:ext uri="{FF2B5EF4-FFF2-40B4-BE49-F238E27FC236}">
                <a16:creationId xmlns:a16="http://schemas.microsoft.com/office/drawing/2014/main" id="{83ADA1AA-8F1D-4F85-A919-8391F2614979}"/>
              </a:ext>
            </a:extLst>
          </p:cNvPr>
          <p:cNvPicPr>
            <a:picLocks noChangeAspect="1"/>
          </p:cNvPicPr>
          <p:nvPr/>
        </p:nvPicPr>
        <p:blipFill>
          <a:blip r:embed="rId5"/>
          <a:stretch>
            <a:fillRect/>
          </a:stretch>
        </p:blipFill>
        <p:spPr>
          <a:xfrm>
            <a:off x="1005258" y="2091720"/>
            <a:ext cx="6843551" cy="1393637"/>
          </a:xfrm>
          <a:prstGeom prst="rect">
            <a:avLst/>
          </a:prstGeom>
        </p:spPr>
      </p:pic>
    </p:spTree>
    <p:extLst>
      <p:ext uri="{BB962C8B-B14F-4D97-AF65-F5344CB8AC3E}">
        <p14:creationId xmlns:p14="http://schemas.microsoft.com/office/powerpoint/2010/main" val="2563075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9" name="Picture 8">
            <a:extLst>
              <a:ext uri="{FF2B5EF4-FFF2-40B4-BE49-F238E27FC236}">
                <a16:creationId xmlns:a16="http://schemas.microsoft.com/office/drawing/2014/main" id="{97CC2A91-0486-468A-82C0-203762653832}"/>
              </a:ext>
            </a:extLst>
          </p:cNvPr>
          <p:cNvPicPr>
            <a:picLocks noChangeAspect="1"/>
          </p:cNvPicPr>
          <p:nvPr/>
        </p:nvPicPr>
        <p:blipFill>
          <a:blip r:embed="rId3"/>
          <a:srcRect/>
          <a:stretch/>
        </p:blipFill>
        <p:spPr>
          <a:xfrm>
            <a:off x="979641" y="2409147"/>
            <a:ext cx="3811585" cy="928816"/>
          </a:xfrm>
          <a:prstGeom prst="rect">
            <a:avLst/>
          </a:prstGeom>
        </p:spPr>
      </p:pic>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3: Five-Step Process</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STEP 4 </a:t>
            </a:r>
            <a:r>
              <a:rPr lang="en-CA" sz="2000" dirty="0">
                <a:solidFill>
                  <a:schemeClr val="accent2"/>
                </a:solidFill>
                <a:latin typeface="Fira Sans Extra Condensed Medium"/>
                <a:ea typeface="Fira Sans Extra Condensed Medium"/>
                <a:cs typeface="Fira Sans Extra Condensed Medium"/>
                <a:sym typeface="Fira Sans Extra Condensed Medium"/>
              </a:rPr>
              <a:t>: </a:t>
            </a:r>
            <a:r>
              <a:rPr lang="en-US" dirty="0">
                <a:solidFill>
                  <a:schemeClr val="accent2"/>
                </a:solidFill>
                <a:latin typeface="Roboto Slab"/>
                <a:ea typeface="Roboto Slab"/>
                <a:cs typeface="Roboto Slab"/>
                <a:sym typeface="Roboto Slab"/>
              </a:rPr>
              <a:t>Calculate p-value</a:t>
            </a:r>
            <a:endParaRPr lang="en-CA" dirty="0">
              <a:solidFill>
                <a:schemeClr val="accent2"/>
              </a:solidFill>
              <a:latin typeface="Roboto Slab"/>
              <a:ea typeface="Fira Sans Extra Condensed Medium"/>
              <a:cs typeface="Fira Sans Extra Condensed Medium"/>
              <a:sym typeface="Fira Sans Extra Condensed Medium"/>
            </a:endParaRPr>
          </a:p>
        </p:txBody>
      </p:sp>
      <p:sp>
        <p:nvSpPr>
          <p:cNvPr id="58" name="Google Shape;737;p72">
            <a:extLst>
              <a:ext uri="{FF2B5EF4-FFF2-40B4-BE49-F238E27FC236}">
                <a16:creationId xmlns:a16="http://schemas.microsoft.com/office/drawing/2014/main" id="{A4D0E7B0-39E0-4EDD-B6B4-DFE56F8D16C4}"/>
              </a:ext>
            </a:extLst>
          </p:cNvPr>
          <p:cNvSpPr txBox="1"/>
          <p:nvPr/>
        </p:nvSpPr>
        <p:spPr>
          <a:xfrm>
            <a:off x="999179" y="3938516"/>
            <a:ext cx="4650772"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1"/>
                </a:solidFill>
                <a:latin typeface="Fira Sans Extra Condensed Medium"/>
                <a:ea typeface="Fira Sans Extra Condensed Medium"/>
                <a:cs typeface="Fira Sans Extra Condensed Medium"/>
                <a:sym typeface="Fira Sans Extra Condensed Medium"/>
              </a:rPr>
              <a:t>STEP 5: </a:t>
            </a:r>
            <a:r>
              <a:rPr lang="en-US" dirty="0">
                <a:solidFill>
                  <a:schemeClr val="accent2"/>
                </a:solidFill>
                <a:latin typeface="Roboto Slab"/>
                <a:ea typeface="Roboto Slab"/>
                <a:cs typeface="Roboto Slab"/>
                <a:sym typeface="Roboto Slab"/>
              </a:rPr>
              <a:t>Decision: Reject or Accept Null Hypothesis</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32" name="Google Shape;704;p72">
            <a:extLst>
              <a:ext uri="{FF2B5EF4-FFF2-40B4-BE49-F238E27FC236}">
                <a16:creationId xmlns:a16="http://schemas.microsoft.com/office/drawing/2014/main" id="{C9450BD5-8555-43BC-8D4E-57B09FD0707E}"/>
              </a:ext>
            </a:extLst>
          </p:cNvPr>
          <p:cNvGrpSpPr/>
          <p:nvPr/>
        </p:nvGrpSpPr>
        <p:grpSpPr>
          <a:xfrm>
            <a:off x="979641" y="1759900"/>
            <a:ext cx="1628006" cy="446983"/>
            <a:chOff x="4260510" y="2286814"/>
            <a:chExt cx="628501" cy="172560"/>
          </a:xfrm>
        </p:grpSpPr>
        <p:sp>
          <p:nvSpPr>
            <p:cNvPr id="33" name="Google Shape;705;p72">
              <a:extLst>
                <a:ext uri="{FF2B5EF4-FFF2-40B4-BE49-F238E27FC236}">
                  <a16:creationId xmlns:a16="http://schemas.microsoft.com/office/drawing/2014/main" id="{2B61E19A-B1C6-4FA4-9AB4-2C940420EC8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 name="Google Shape;706;p72">
              <a:extLst>
                <a:ext uri="{FF2B5EF4-FFF2-40B4-BE49-F238E27FC236}">
                  <a16:creationId xmlns:a16="http://schemas.microsoft.com/office/drawing/2014/main" id="{DEE7F90E-0693-4D58-8EA1-8AAAF3325A4B}"/>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707;p72">
              <a:extLst>
                <a:ext uri="{FF2B5EF4-FFF2-40B4-BE49-F238E27FC236}">
                  <a16:creationId xmlns:a16="http://schemas.microsoft.com/office/drawing/2014/main" id="{3A743A4B-6B9C-49A4-B133-E602B6C0C1FD}"/>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AE9D"/>
            </a:solidFill>
            <a:ln>
              <a:noFill/>
            </a:ln>
          </p:spPr>
        </p:sp>
      </p:grpSp>
      <p:grpSp>
        <p:nvGrpSpPr>
          <p:cNvPr id="40" name="Google Shape;719;p72">
            <a:extLst>
              <a:ext uri="{FF2B5EF4-FFF2-40B4-BE49-F238E27FC236}">
                <a16:creationId xmlns:a16="http://schemas.microsoft.com/office/drawing/2014/main" id="{8CE23EA3-CF5D-4D94-867F-8D8DEC414A92}"/>
              </a:ext>
            </a:extLst>
          </p:cNvPr>
          <p:cNvGrpSpPr/>
          <p:nvPr/>
        </p:nvGrpSpPr>
        <p:grpSpPr>
          <a:xfrm>
            <a:off x="983982" y="4472746"/>
            <a:ext cx="1628006" cy="446983"/>
            <a:chOff x="4260510" y="2286814"/>
            <a:chExt cx="628501" cy="172560"/>
          </a:xfrm>
        </p:grpSpPr>
        <p:sp>
          <p:nvSpPr>
            <p:cNvPr id="41" name="Google Shape;720;p72">
              <a:extLst>
                <a:ext uri="{FF2B5EF4-FFF2-40B4-BE49-F238E27FC236}">
                  <a16:creationId xmlns:a16="http://schemas.microsoft.com/office/drawing/2014/main" id="{E017A1F2-1BA1-4645-BD44-FC579F04B97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 name="Google Shape;721;p72">
              <a:extLst>
                <a:ext uri="{FF2B5EF4-FFF2-40B4-BE49-F238E27FC236}">
                  <a16:creationId xmlns:a16="http://schemas.microsoft.com/office/drawing/2014/main" id="{B33BABCD-0A9F-49D7-95DE-385A29BA973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722;p72">
              <a:extLst>
                <a:ext uri="{FF2B5EF4-FFF2-40B4-BE49-F238E27FC236}">
                  <a16:creationId xmlns:a16="http://schemas.microsoft.com/office/drawing/2014/main" id="{64793A4E-AAA4-4421-B09C-7E632564209A}"/>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D6C0"/>
            </a:solidFill>
            <a:ln>
              <a:noFill/>
            </a:ln>
          </p:spPr>
        </p:sp>
      </p:grpSp>
      <p:sp>
        <p:nvSpPr>
          <p:cNvPr id="47" name="Google Shape;737;p72">
            <a:extLst>
              <a:ext uri="{FF2B5EF4-FFF2-40B4-BE49-F238E27FC236}">
                <a16:creationId xmlns:a16="http://schemas.microsoft.com/office/drawing/2014/main" id="{C4787608-17B4-4EEA-9A76-18A5DF9CB42C}"/>
              </a:ext>
            </a:extLst>
          </p:cNvPr>
          <p:cNvSpPr txBox="1"/>
          <p:nvPr/>
        </p:nvSpPr>
        <p:spPr>
          <a:xfrm>
            <a:off x="2695284" y="4404558"/>
            <a:ext cx="6303935" cy="680398"/>
          </a:xfrm>
          <a:prstGeom prst="rect">
            <a:avLst/>
          </a:prstGeom>
          <a:noFill/>
          <a:ln>
            <a:noFill/>
          </a:ln>
        </p:spPr>
        <p:txBody>
          <a:bodyPr spcFirstLastPara="1" wrap="square" lIns="91425" tIns="182875" rIns="91425" bIns="0" anchor="ctr" anchorCtr="0">
            <a:noAutofit/>
          </a:bodyPr>
          <a:lstStyle/>
          <a:p>
            <a:pPr>
              <a:spcAft>
                <a:spcPts val="1600"/>
              </a:spcAft>
            </a:pPr>
            <a:r>
              <a:rPr lang="en-US" sz="1100" dirty="0">
                <a:solidFill>
                  <a:schemeClr val="accent2"/>
                </a:solidFill>
                <a:latin typeface="Roboto Slab"/>
                <a:ea typeface="Roboto Slab"/>
                <a:cs typeface="Roboto Slab"/>
                <a:sym typeface="Roboto Slab"/>
              </a:rPr>
              <a:t>The p value is 0.0635 and it is greater than our chosen level of significance at 5%. Using Method 2, we cannot reject the null hypothesis at 5% level of significance. The proportion of smokers in each region is equal to the proportion of smokers in every other region at this level of significance. </a:t>
            </a:r>
            <a:endParaRPr sz="11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48" name="Google Shape;731;p72">
            <a:extLst>
              <a:ext uri="{FF2B5EF4-FFF2-40B4-BE49-F238E27FC236}">
                <a16:creationId xmlns:a16="http://schemas.microsoft.com/office/drawing/2014/main" id="{09C48F0A-0344-417C-B71F-78DEBB13665E}"/>
              </a:ext>
            </a:extLst>
          </p:cNvPr>
          <p:cNvSpPr/>
          <p:nvPr/>
        </p:nvSpPr>
        <p:spPr>
          <a:xfrm>
            <a:off x="1631526" y="4570404"/>
            <a:ext cx="246555" cy="251310"/>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9763;p121">
            <a:extLst>
              <a:ext uri="{FF2B5EF4-FFF2-40B4-BE49-F238E27FC236}">
                <a16:creationId xmlns:a16="http://schemas.microsoft.com/office/drawing/2014/main" id="{C889D332-EBED-4EF1-9412-FD6C973E5A64}"/>
              </a:ext>
            </a:extLst>
          </p:cNvPr>
          <p:cNvSpPr/>
          <p:nvPr/>
        </p:nvSpPr>
        <p:spPr>
          <a:xfrm>
            <a:off x="1631526" y="1848591"/>
            <a:ext cx="259936" cy="281907"/>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17;p60">
            <a:extLst>
              <a:ext uri="{FF2B5EF4-FFF2-40B4-BE49-F238E27FC236}">
                <a16:creationId xmlns:a16="http://schemas.microsoft.com/office/drawing/2014/main" id="{0F577A79-32FC-4DCC-B632-DFFABB1E217F}"/>
              </a:ext>
            </a:extLst>
          </p:cNvPr>
          <p:cNvSpPr txBox="1"/>
          <p:nvPr/>
        </p:nvSpPr>
        <p:spPr>
          <a:xfrm>
            <a:off x="7508676" y="13625"/>
            <a:ext cx="1260132" cy="38065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000" b="1" dirty="0">
                <a:solidFill>
                  <a:schemeClr val="accent1"/>
                </a:solidFill>
                <a:latin typeface="Fira Sans Extra Condensed"/>
                <a:ea typeface="Fira Sans Extra Condensed"/>
                <a:cs typeface="Fira Sans Extra Condensed"/>
                <a:sym typeface="Fira Sans Extra Condensed"/>
              </a:rPr>
              <a:t>METHOD 2</a:t>
            </a:r>
            <a:endParaRPr sz="2000" b="1" dirty="0">
              <a:solidFill>
                <a:schemeClr val="accent1"/>
              </a:solidFill>
              <a:latin typeface="Fira Sans Extra Condensed"/>
              <a:ea typeface="Fira Sans Extra Condensed"/>
              <a:cs typeface="Fira Sans Extra Condensed"/>
              <a:sym typeface="Fira Sans Extra Condensed"/>
            </a:endParaRPr>
          </a:p>
        </p:txBody>
      </p:sp>
      <p:pic>
        <p:nvPicPr>
          <p:cNvPr id="3" name="Picture 2">
            <a:extLst>
              <a:ext uri="{FF2B5EF4-FFF2-40B4-BE49-F238E27FC236}">
                <a16:creationId xmlns:a16="http://schemas.microsoft.com/office/drawing/2014/main" id="{80769F85-72BD-4684-A60C-88A4A46C4378}"/>
              </a:ext>
            </a:extLst>
          </p:cNvPr>
          <p:cNvPicPr>
            <a:picLocks noChangeAspect="1"/>
          </p:cNvPicPr>
          <p:nvPr/>
        </p:nvPicPr>
        <p:blipFill>
          <a:blip r:embed="rId4"/>
          <a:srcRect/>
          <a:stretch/>
        </p:blipFill>
        <p:spPr>
          <a:xfrm>
            <a:off x="5017414" y="1594419"/>
            <a:ext cx="3319803" cy="1950720"/>
          </a:xfrm>
          <a:prstGeom prst="rect">
            <a:avLst/>
          </a:prstGeom>
        </p:spPr>
      </p:pic>
      <p:sp>
        <p:nvSpPr>
          <p:cNvPr id="21" name="Google Shape;737;p72">
            <a:extLst>
              <a:ext uri="{FF2B5EF4-FFF2-40B4-BE49-F238E27FC236}">
                <a16:creationId xmlns:a16="http://schemas.microsoft.com/office/drawing/2014/main" id="{7DE6B65E-50FC-48AD-B01B-9E2DECAD130E}"/>
              </a:ext>
            </a:extLst>
          </p:cNvPr>
          <p:cNvSpPr txBox="1"/>
          <p:nvPr/>
        </p:nvSpPr>
        <p:spPr>
          <a:xfrm>
            <a:off x="999179" y="3414351"/>
            <a:ext cx="3085141" cy="282000"/>
          </a:xfrm>
          <a:prstGeom prst="rect">
            <a:avLst/>
          </a:prstGeom>
          <a:noFill/>
          <a:ln>
            <a:noFill/>
          </a:ln>
        </p:spPr>
        <p:txBody>
          <a:bodyPr spcFirstLastPara="1" wrap="square" lIns="91425" tIns="182875" rIns="91425" bIns="0" anchor="ctr" anchorCtr="0">
            <a:noAutofit/>
          </a:bodyPr>
          <a:lstStyle/>
          <a:p>
            <a:pPr>
              <a:spcAft>
                <a:spcPts val="1600"/>
              </a:spcAft>
            </a:pPr>
            <a:r>
              <a:rPr lang="en-US" sz="800" dirty="0">
                <a:solidFill>
                  <a:schemeClr val="tx1"/>
                </a:solidFill>
                <a:latin typeface="Roboto Slab"/>
                <a:ea typeface="Roboto Slab"/>
                <a:cs typeface="Roboto Slab"/>
                <a:sym typeface="Roboto Slab"/>
              </a:rPr>
              <a:t>The above code uses the contingency table on the right [CT2] to calculate a p-value using chi square test of independence</a:t>
            </a:r>
            <a:r>
              <a:rPr lang="en-US" sz="800" dirty="0">
                <a:solidFill>
                  <a:schemeClr val="accent2"/>
                </a:solidFill>
                <a:latin typeface="Roboto Slab"/>
                <a:ea typeface="Roboto Slab"/>
                <a:cs typeface="Roboto Slab"/>
                <a:sym typeface="Roboto Slab"/>
              </a:rPr>
              <a:t>.  </a:t>
            </a:r>
            <a:endParaRPr sz="800" dirty="0">
              <a:solidFill>
                <a:schemeClr val="accent3"/>
              </a:solidFill>
              <a:latin typeface="Fira Sans Extra Condensed Medium"/>
              <a:ea typeface="Fira Sans Extra Condensed Medium"/>
              <a:cs typeface="Fira Sans Extra Condensed Medium"/>
              <a:sym typeface="Fira Sans Extra Condensed Medium"/>
            </a:endParaRPr>
          </a:p>
        </p:txBody>
      </p:sp>
      <p:pic>
        <p:nvPicPr>
          <p:cNvPr id="20" name="Picture 19">
            <a:extLst>
              <a:ext uri="{FF2B5EF4-FFF2-40B4-BE49-F238E27FC236}">
                <a16:creationId xmlns:a16="http://schemas.microsoft.com/office/drawing/2014/main" id="{B2F26BFC-4987-4F00-BAE9-54AC94D376F2}"/>
              </a:ext>
            </a:extLst>
          </p:cNvPr>
          <p:cNvPicPr>
            <a:picLocks noChangeAspect="1"/>
          </p:cNvPicPr>
          <p:nvPr/>
        </p:nvPicPr>
        <p:blipFill>
          <a:blip r:embed="rId5"/>
          <a:srcRect/>
          <a:stretch/>
        </p:blipFill>
        <p:spPr>
          <a:xfrm rot="20302182">
            <a:off x="5503830" y="3939808"/>
            <a:ext cx="932688" cy="300228"/>
          </a:xfrm>
          <a:prstGeom prst="rect">
            <a:avLst/>
          </a:prstGeom>
        </p:spPr>
      </p:pic>
    </p:spTree>
    <p:extLst>
      <p:ext uri="{BB962C8B-B14F-4D97-AF65-F5344CB8AC3E}">
        <p14:creationId xmlns:p14="http://schemas.microsoft.com/office/powerpoint/2010/main" val="3529271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5">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3: Conclusion</a:t>
            </a:r>
            <a:endParaRPr dirty="0"/>
          </a:p>
        </p:txBody>
      </p:sp>
      <p:sp>
        <p:nvSpPr>
          <p:cNvPr id="858" name="Google Shape;858;p80"/>
          <p:cNvSpPr txBox="1">
            <a:spLocks noGrp="1"/>
          </p:cNvSpPr>
          <p:nvPr>
            <p:ph type="subTitle" idx="2"/>
          </p:nvPr>
        </p:nvSpPr>
        <p:spPr>
          <a:xfrm>
            <a:off x="127673" y="1257338"/>
            <a:ext cx="8943277" cy="36826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700" dirty="0">
                <a:solidFill>
                  <a:schemeClr val="lt1"/>
                </a:solidFill>
              </a:rPr>
              <a:t>Using either </a:t>
            </a:r>
            <a:r>
              <a:rPr lang="en-US" sz="1700" dirty="0"/>
              <a:t>method, </a:t>
            </a:r>
            <a:r>
              <a:rPr lang="en-US" sz="1700" dirty="0">
                <a:solidFill>
                  <a:schemeClr val="lt1"/>
                </a:solidFill>
              </a:rPr>
              <a:t>the p-value is of the </a:t>
            </a:r>
            <a:r>
              <a:rPr lang="en-US" sz="1700" dirty="0"/>
              <a:t>Chi square tests are </a:t>
            </a:r>
            <a:r>
              <a:rPr lang="en-US" sz="1700" dirty="0">
                <a:solidFill>
                  <a:schemeClr val="lt1"/>
                </a:solidFill>
              </a:rPr>
              <a:t>greater than 0.05, so we cannot reject the null hypothesis at the 95% confidence level. What this means is that there is no statistical difference between the proportion of smokers across different regions. For statistical purposes, at the 95% confidence level, the four regions have the same proportion of smokers. </a:t>
            </a:r>
          </a:p>
          <a:p>
            <a:pPr marL="0" lvl="0" indent="0" algn="l" rtl="0">
              <a:spcBef>
                <a:spcPts val="0"/>
              </a:spcBef>
              <a:spcAft>
                <a:spcPts val="0"/>
              </a:spcAft>
              <a:buClr>
                <a:schemeClr val="dk1"/>
              </a:buClr>
              <a:buSzPts val="1100"/>
              <a:buFont typeface="Arial"/>
              <a:buNone/>
            </a:pPr>
            <a:endParaRPr lang="en-US" sz="1700" dirty="0"/>
          </a:p>
          <a:p>
            <a:pPr marL="0" lvl="0" indent="0" algn="l" rtl="0">
              <a:spcBef>
                <a:spcPts val="0"/>
              </a:spcBef>
              <a:spcAft>
                <a:spcPts val="0"/>
              </a:spcAft>
              <a:buClr>
                <a:schemeClr val="dk1"/>
              </a:buClr>
              <a:buSzPts val="1100"/>
              <a:buFont typeface="Arial"/>
              <a:buNone/>
            </a:pPr>
            <a:r>
              <a:rPr lang="en-US" sz="1700" dirty="0">
                <a:solidFill>
                  <a:schemeClr val="lt1"/>
                </a:solidFill>
              </a:rPr>
              <a:t>Method 2, the Chi square test for independence, is probably the </a:t>
            </a:r>
            <a:r>
              <a:rPr lang="en-US" sz="1700" i="1" dirty="0">
                <a:solidFill>
                  <a:schemeClr val="lt1"/>
                </a:solidFill>
              </a:rPr>
              <a:t>superior</a:t>
            </a:r>
            <a:r>
              <a:rPr lang="en-US" sz="1700" dirty="0">
                <a:solidFill>
                  <a:schemeClr val="lt1"/>
                </a:solidFill>
              </a:rPr>
              <a:t> test for this question because it tests to see if the proportion of smokers in the different regions have the same distribution and whether they are representative of the full population. At the 95% confidence level, the Chi square test for independence [stats.chi2_contingency()] shows there is enough statistical evidence to accept the null hypothesis: there is no statistical difference between the distributions of smokers in each region and they are representative of the full population.    </a:t>
            </a:r>
            <a:br>
              <a:rPr lang="en-US" dirty="0">
                <a:solidFill>
                  <a:schemeClr val="lt1"/>
                </a:solidFill>
              </a:rPr>
            </a:br>
            <a:endParaRPr lang="en-US" dirty="0"/>
          </a:p>
        </p:txBody>
      </p:sp>
    </p:spTree>
    <p:extLst>
      <p:ext uri="{BB962C8B-B14F-4D97-AF65-F5344CB8AC3E}">
        <p14:creationId xmlns:p14="http://schemas.microsoft.com/office/powerpoint/2010/main" val="26138813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2">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4: Question</a:t>
            </a:r>
            <a:endParaRPr dirty="0"/>
          </a:p>
        </p:txBody>
      </p:sp>
      <p:sp>
        <p:nvSpPr>
          <p:cNvPr id="858" name="Google Shape;858;p80"/>
          <p:cNvSpPr txBox="1">
            <a:spLocks noGrp="1"/>
          </p:cNvSpPr>
          <p:nvPr>
            <p:ph type="subTitle" idx="2"/>
          </p:nvPr>
        </p:nvSpPr>
        <p:spPr>
          <a:xfrm>
            <a:off x="3153370" y="2571750"/>
            <a:ext cx="2891883" cy="13646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800" dirty="0">
                <a:solidFill>
                  <a:schemeClr val="lt1"/>
                </a:solidFill>
              </a:rPr>
              <a:t>"Is the mean of BMI of women with no children, one child and two children the same?"</a:t>
            </a:r>
            <a:br>
              <a:rPr lang="en-US" dirty="0">
                <a:solidFill>
                  <a:schemeClr val="lt1"/>
                </a:solidFill>
              </a:rPr>
            </a:br>
            <a:endParaRPr lang="en-US" dirty="0"/>
          </a:p>
        </p:txBody>
      </p:sp>
      <p:grpSp>
        <p:nvGrpSpPr>
          <p:cNvPr id="14" name="Google Shape;10638;p123">
            <a:extLst>
              <a:ext uri="{FF2B5EF4-FFF2-40B4-BE49-F238E27FC236}">
                <a16:creationId xmlns:a16="http://schemas.microsoft.com/office/drawing/2014/main" id="{17D3CF0A-9A12-473F-A20A-4D76E9067E53}"/>
              </a:ext>
            </a:extLst>
          </p:cNvPr>
          <p:cNvGrpSpPr/>
          <p:nvPr/>
        </p:nvGrpSpPr>
        <p:grpSpPr>
          <a:xfrm>
            <a:off x="4413355" y="2100929"/>
            <a:ext cx="317290" cy="359303"/>
            <a:chOff x="-53670800" y="2296300"/>
            <a:chExt cx="279625" cy="316650"/>
          </a:xfrm>
          <a:solidFill>
            <a:schemeClr val="bg1"/>
          </a:solidFill>
        </p:grpSpPr>
        <p:sp>
          <p:nvSpPr>
            <p:cNvPr id="15" name="Google Shape;10639;p123">
              <a:extLst>
                <a:ext uri="{FF2B5EF4-FFF2-40B4-BE49-F238E27FC236}">
                  <a16:creationId xmlns:a16="http://schemas.microsoft.com/office/drawing/2014/main" id="{A81DDE3C-86B1-4089-B456-1538BFCC32B9}"/>
                </a:ext>
              </a:extLst>
            </p:cNvPr>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0640;p123">
              <a:extLst>
                <a:ext uri="{FF2B5EF4-FFF2-40B4-BE49-F238E27FC236}">
                  <a16:creationId xmlns:a16="http://schemas.microsoft.com/office/drawing/2014/main" id="{ECA521F8-9C38-4A8F-AB6A-F0FF290A36E4}"/>
                </a:ext>
              </a:extLst>
            </p:cNvPr>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0641;p123">
              <a:extLst>
                <a:ext uri="{FF2B5EF4-FFF2-40B4-BE49-F238E27FC236}">
                  <a16:creationId xmlns:a16="http://schemas.microsoft.com/office/drawing/2014/main" id="{C953BE31-20A3-44FC-B368-3310BBCF0E84}"/>
                </a:ext>
              </a:extLst>
            </p:cNvPr>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0642;p123">
              <a:extLst>
                <a:ext uri="{FF2B5EF4-FFF2-40B4-BE49-F238E27FC236}">
                  <a16:creationId xmlns:a16="http://schemas.microsoft.com/office/drawing/2014/main" id="{1D3398FB-E80A-4D1D-B824-3D8FB24ABFFC}"/>
                </a:ext>
              </a:extLst>
            </p:cNvPr>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7777786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4: Five-Step Process</a:t>
            </a:r>
            <a:endParaRPr dirty="0"/>
          </a:p>
        </p:txBody>
      </p:sp>
      <p:grpSp>
        <p:nvGrpSpPr>
          <p:cNvPr id="688" name="Google Shape;688;p72"/>
          <p:cNvGrpSpPr/>
          <p:nvPr/>
        </p:nvGrpSpPr>
        <p:grpSpPr>
          <a:xfrm>
            <a:off x="981436" y="2745926"/>
            <a:ext cx="1628006" cy="446983"/>
            <a:chOff x="4260510" y="2286814"/>
            <a:chExt cx="628501" cy="172560"/>
          </a:xfrm>
        </p:grpSpPr>
        <p:sp>
          <p:nvSpPr>
            <p:cNvPr id="689" name="Google Shape;689;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90" name="Google Shape;690;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73763"/>
            </a:solidFill>
            <a:ln>
              <a:noFill/>
            </a:ln>
          </p:spPr>
          <p:txBody>
            <a:bodyPr/>
            <a:lstStyle/>
            <a:p>
              <a:endParaRPr lang="en-CA" dirty="0"/>
            </a:p>
          </p:txBody>
        </p:sp>
      </p:gr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CA" sz="2000" dirty="0">
                <a:solidFill>
                  <a:schemeClr val="accent2"/>
                </a:solidFill>
                <a:latin typeface="Fira Sans Extra Condensed Medium"/>
                <a:ea typeface="Fira Sans Extra Condensed Medium"/>
                <a:cs typeface="Fira Sans Extra Condensed Medium"/>
                <a:sym typeface="Fira Sans Extra Condensed Medium"/>
              </a:rPr>
              <a:t>STEP 1: </a:t>
            </a:r>
            <a:r>
              <a:rPr lang="en-CA" dirty="0">
                <a:solidFill>
                  <a:schemeClr val="accent2"/>
                </a:solidFill>
                <a:latin typeface="Roboto Slab"/>
                <a:ea typeface="Fira Sans Extra Condensed Medium"/>
                <a:cs typeface="Fira Sans Extra Condensed Medium"/>
                <a:sym typeface="Fira Sans Extra Condensed Medium"/>
              </a:rPr>
              <a:t>Formulate the Hypotheses</a:t>
            </a:r>
          </a:p>
        </p:txBody>
      </p:sp>
      <p:sp>
        <p:nvSpPr>
          <p:cNvPr id="737" name="Google Shape;737;p72"/>
          <p:cNvSpPr txBox="1"/>
          <p:nvPr/>
        </p:nvSpPr>
        <p:spPr>
          <a:xfrm>
            <a:off x="912712" y="1629510"/>
            <a:ext cx="7857909" cy="876452"/>
          </a:xfrm>
          <a:prstGeom prst="rect">
            <a:avLst/>
          </a:prstGeom>
          <a:noFill/>
          <a:ln>
            <a:noFill/>
          </a:ln>
        </p:spPr>
        <p:txBody>
          <a:bodyPr spcFirstLastPara="1" wrap="square" lIns="91425" tIns="182875" rIns="91425" bIns="0" anchor="ctr" anchorCtr="0">
            <a:noAutofit/>
          </a:bodyPr>
          <a:lstStyle/>
          <a:p>
            <a:pPr>
              <a:spcAft>
                <a:spcPts val="1600"/>
              </a:spcAft>
            </a:pPr>
            <a:r>
              <a:rPr lang="en-US" dirty="0">
                <a:solidFill>
                  <a:schemeClr val="accent2"/>
                </a:solidFill>
                <a:latin typeface="Roboto Slab"/>
                <a:ea typeface="Roboto Slab"/>
                <a:cs typeface="Roboto Slab"/>
                <a:sym typeface="Roboto Slab"/>
              </a:rPr>
              <a:t>There is no implied assumption based on the wording of the questions, so the Null Hypothesis may be set first, stating that the mean BMI of all three groups of women are statistically equivalent. The alternate hypothesis will state that at least one of the means is different.  </a:t>
            </a:r>
          </a:p>
        </p:txBody>
      </p:sp>
      <p:pic>
        <p:nvPicPr>
          <p:cNvPr id="3" name="Picture 2">
            <a:extLst>
              <a:ext uri="{FF2B5EF4-FFF2-40B4-BE49-F238E27FC236}">
                <a16:creationId xmlns:a16="http://schemas.microsoft.com/office/drawing/2014/main" id="{86B0A408-F25C-4BBB-A395-29ADF02D1F34}"/>
              </a:ext>
            </a:extLst>
          </p:cNvPr>
          <p:cNvPicPr>
            <a:picLocks noChangeAspect="1"/>
          </p:cNvPicPr>
          <p:nvPr/>
        </p:nvPicPr>
        <p:blipFill>
          <a:blip r:embed="rId3"/>
          <a:srcRect/>
          <a:stretch/>
        </p:blipFill>
        <p:spPr>
          <a:xfrm>
            <a:off x="3084749" y="2637539"/>
            <a:ext cx="4323335" cy="807720"/>
          </a:xfrm>
          <a:prstGeom prst="rect">
            <a:avLst/>
          </a:prstGeom>
        </p:spPr>
      </p:pic>
      <p:sp>
        <p:nvSpPr>
          <p:cNvPr id="58" name="Google Shape;737;p72">
            <a:extLst>
              <a:ext uri="{FF2B5EF4-FFF2-40B4-BE49-F238E27FC236}">
                <a16:creationId xmlns:a16="http://schemas.microsoft.com/office/drawing/2014/main" id="{A4D0E7B0-39E0-4EDD-B6B4-DFE56F8D16C4}"/>
              </a:ext>
            </a:extLst>
          </p:cNvPr>
          <p:cNvSpPr txBox="1"/>
          <p:nvPr/>
        </p:nvSpPr>
        <p:spPr>
          <a:xfrm>
            <a:off x="999179" y="3938516"/>
            <a:ext cx="3659288"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3"/>
                </a:solidFill>
                <a:latin typeface="Fira Sans Extra Condensed Medium"/>
                <a:ea typeface="Fira Sans Extra Condensed Medium"/>
                <a:cs typeface="Fira Sans Extra Condensed Medium"/>
                <a:sym typeface="Fira Sans Extra Condensed Medium"/>
              </a:rPr>
              <a:t>STEP 2: </a:t>
            </a:r>
            <a:r>
              <a:rPr lang="en-CA" dirty="0">
                <a:solidFill>
                  <a:schemeClr val="accent2"/>
                </a:solidFill>
                <a:latin typeface="Roboto Slab"/>
                <a:ea typeface="Roboto Slab"/>
                <a:cs typeface="Roboto Slab"/>
                <a:sym typeface="Roboto Slab"/>
              </a:rPr>
              <a:t>Decide the significance level</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pic>
        <p:nvPicPr>
          <p:cNvPr id="5" name="Picture 4">
            <a:extLst>
              <a:ext uri="{FF2B5EF4-FFF2-40B4-BE49-F238E27FC236}">
                <a16:creationId xmlns:a16="http://schemas.microsoft.com/office/drawing/2014/main" id="{303AC6FC-02D1-49C0-99A6-E13FA04BF039}"/>
              </a:ext>
            </a:extLst>
          </p:cNvPr>
          <p:cNvPicPr>
            <a:picLocks noChangeAspect="1"/>
          </p:cNvPicPr>
          <p:nvPr/>
        </p:nvPicPr>
        <p:blipFill>
          <a:blip r:embed="rId4"/>
          <a:stretch>
            <a:fillRect/>
          </a:stretch>
        </p:blipFill>
        <p:spPr>
          <a:xfrm>
            <a:off x="2828823" y="4577466"/>
            <a:ext cx="4221846" cy="388654"/>
          </a:xfrm>
          <a:prstGeom prst="rect">
            <a:avLst/>
          </a:prstGeom>
        </p:spPr>
      </p:pic>
      <p:grpSp>
        <p:nvGrpSpPr>
          <p:cNvPr id="61" name="Google Shape;699;p72">
            <a:extLst>
              <a:ext uri="{FF2B5EF4-FFF2-40B4-BE49-F238E27FC236}">
                <a16:creationId xmlns:a16="http://schemas.microsoft.com/office/drawing/2014/main" id="{E1927CD6-AECA-42ED-A8C1-D0C8784989E9}"/>
              </a:ext>
            </a:extLst>
          </p:cNvPr>
          <p:cNvGrpSpPr/>
          <p:nvPr/>
        </p:nvGrpSpPr>
        <p:grpSpPr>
          <a:xfrm>
            <a:off x="999179" y="4449615"/>
            <a:ext cx="1628006" cy="446983"/>
            <a:chOff x="4260510" y="2286814"/>
            <a:chExt cx="628501" cy="172560"/>
          </a:xfrm>
        </p:grpSpPr>
        <p:sp>
          <p:nvSpPr>
            <p:cNvPr id="62" name="Google Shape;700;p72">
              <a:extLst>
                <a:ext uri="{FF2B5EF4-FFF2-40B4-BE49-F238E27FC236}">
                  <a16:creationId xmlns:a16="http://schemas.microsoft.com/office/drawing/2014/main" id="{0202BE31-5657-4041-B086-A0E861B4342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3" name="Google Shape;701;p72">
              <a:extLst>
                <a:ext uri="{FF2B5EF4-FFF2-40B4-BE49-F238E27FC236}">
                  <a16:creationId xmlns:a16="http://schemas.microsoft.com/office/drawing/2014/main" id="{661E6BB4-DE19-4893-A616-E1C8BDC4868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4" name="Google Shape;702;p72">
              <a:extLst>
                <a:ext uri="{FF2B5EF4-FFF2-40B4-BE49-F238E27FC236}">
                  <a16:creationId xmlns:a16="http://schemas.microsoft.com/office/drawing/2014/main" id="{1C3ECDA0-1873-4F12-82B5-0DBAAAF1B377}"/>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B5394"/>
            </a:solidFill>
            <a:ln>
              <a:noFill/>
            </a:ln>
          </p:spPr>
        </p:sp>
      </p:grpSp>
      <p:grpSp>
        <p:nvGrpSpPr>
          <p:cNvPr id="74" name="Google Shape;9811;p121">
            <a:extLst>
              <a:ext uri="{FF2B5EF4-FFF2-40B4-BE49-F238E27FC236}">
                <a16:creationId xmlns:a16="http://schemas.microsoft.com/office/drawing/2014/main" id="{63E4078B-57AB-4A55-A5FE-E54EF2963665}"/>
              </a:ext>
            </a:extLst>
          </p:cNvPr>
          <p:cNvGrpSpPr/>
          <p:nvPr/>
        </p:nvGrpSpPr>
        <p:grpSpPr>
          <a:xfrm>
            <a:off x="1636550" y="2845384"/>
            <a:ext cx="193956" cy="250525"/>
            <a:chOff x="-38275925" y="1946600"/>
            <a:chExt cx="231600" cy="317450"/>
          </a:xfrm>
          <a:solidFill>
            <a:schemeClr val="bg1"/>
          </a:solidFill>
        </p:grpSpPr>
        <p:sp>
          <p:nvSpPr>
            <p:cNvPr id="75" name="Google Shape;9812;p121">
              <a:extLst>
                <a:ext uri="{FF2B5EF4-FFF2-40B4-BE49-F238E27FC236}">
                  <a16:creationId xmlns:a16="http://schemas.microsoft.com/office/drawing/2014/main" id="{D7840F2E-349D-453E-8ECD-9F6CC517D6C3}"/>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813;p121">
              <a:extLst>
                <a:ext uri="{FF2B5EF4-FFF2-40B4-BE49-F238E27FC236}">
                  <a16:creationId xmlns:a16="http://schemas.microsoft.com/office/drawing/2014/main" id="{FEB79C42-DD3C-45EC-9B6E-C7D912EE53C2}"/>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oogle Shape;9772;p121">
            <a:extLst>
              <a:ext uri="{FF2B5EF4-FFF2-40B4-BE49-F238E27FC236}">
                <a16:creationId xmlns:a16="http://schemas.microsoft.com/office/drawing/2014/main" id="{F15EB2DA-7AAA-4E91-8A4D-4A7725E24FE3}"/>
              </a:ext>
            </a:extLst>
          </p:cNvPr>
          <p:cNvSpPr/>
          <p:nvPr/>
        </p:nvSpPr>
        <p:spPr>
          <a:xfrm>
            <a:off x="1667007" y="4531096"/>
            <a:ext cx="200900" cy="28366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6433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9" name="Picture 8">
            <a:extLst>
              <a:ext uri="{FF2B5EF4-FFF2-40B4-BE49-F238E27FC236}">
                <a16:creationId xmlns:a16="http://schemas.microsoft.com/office/drawing/2014/main" id="{D0A8F1B1-3C3C-4038-B22C-B11E37C5F538}"/>
              </a:ext>
            </a:extLst>
          </p:cNvPr>
          <p:cNvPicPr>
            <a:picLocks noChangeAspect="1"/>
          </p:cNvPicPr>
          <p:nvPr/>
        </p:nvPicPr>
        <p:blipFill>
          <a:blip r:embed="rId3"/>
          <a:srcRect/>
          <a:stretch/>
        </p:blipFill>
        <p:spPr>
          <a:xfrm>
            <a:off x="1175707" y="3438486"/>
            <a:ext cx="7074486" cy="1209957"/>
          </a:xfrm>
          <a:prstGeom prst="rect">
            <a:avLst/>
          </a:prstGeom>
        </p:spPr>
      </p:pic>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4: Five-Step Process</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STEP 3: </a:t>
            </a:r>
            <a:r>
              <a:rPr lang="en-CA" dirty="0">
                <a:solidFill>
                  <a:schemeClr val="accent2"/>
                </a:solidFill>
                <a:latin typeface="Roboto Slab"/>
                <a:ea typeface="Roboto Slab"/>
                <a:cs typeface="Roboto Slab"/>
                <a:sym typeface="Roboto Slab"/>
              </a:rPr>
              <a:t>Identify the test statistic</a:t>
            </a:r>
            <a:endParaRPr lang="en-CA" dirty="0">
              <a:solidFill>
                <a:schemeClr val="accent2"/>
              </a:solidFill>
              <a:latin typeface="Roboto Slab"/>
              <a:ea typeface="Fira Sans Extra Condensed Medium"/>
              <a:cs typeface="Fira Sans Extra Condensed Medium"/>
              <a:sym typeface="Fira Sans Extra Condensed Medium"/>
            </a:endParaRPr>
          </a:p>
        </p:txBody>
      </p:sp>
      <p:pic>
        <p:nvPicPr>
          <p:cNvPr id="7" name="Picture 6">
            <a:extLst>
              <a:ext uri="{FF2B5EF4-FFF2-40B4-BE49-F238E27FC236}">
                <a16:creationId xmlns:a16="http://schemas.microsoft.com/office/drawing/2014/main" id="{743DB5F8-D74E-449F-86F1-A90A8A837BC1}"/>
              </a:ext>
            </a:extLst>
          </p:cNvPr>
          <p:cNvPicPr>
            <a:picLocks noChangeAspect="1"/>
          </p:cNvPicPr>
          <p:nvPr/>
        </p:nvPicPr>
        <p:blipFill>
          <a:blip r:embed="rId4"/>
          <a:srcRect/>
          <a:stretch/>
        </p:blipFill>
        <p:spPr>
          <a:xfrm>
            <a:off x="912712" y="1756485"/>
            <a:ext cx="8231288" cy="1462179"/>
          </a:xfrm>
          <a:prstGeom prst="rect">
            <a:avLst/>
          </a:prstGeom>
        </p:spPr>
      </p:pic>
      <p:grpSp>
        <p:nvGrpSpPr>
          <p:cNvPr id="30" name="Google Shape;693;p72">
            <a:extLst>
              <a:ext uri="{FF2B5EF4-FFF2-40B4-BE49-F238E27FC236}">
                <a16:creationId xmlns:a16="http://schemas.microsoft.com/office/drawing/2014/main" id="{0165E73D-167E-4EB2-A560-C1D0025310EA}"/>
              </a:ext>
            </a:extLst>
          </p:cNvPr>
          <p:cNvGrpSpPr/>
          <p:nvPr/>
        </p:nvGrpSpPr>
        <p:grpSpPr>
          <a:xfrm>
            <a:off x="1005258" y="3582566"/>
            <a:ext cx="1628006" cy="446983"/>
            <a:chOff x="4260510" y="2286814"/>
            <a:chExt cx="628501" cy="172560"/>
          </a:xfrm>
        </p:grpSpPr>
        <p:sp>
          <p:nvSpPr>
            <p:cNvPr id="31" name="Google Shape;694;p72">
              <a:extLst>
                <a:ext uri="{FF2B5EF4-FFF2-40B4-BE49-F238E27FC236}">
                  <a16:creationId xmlns:a16="http://schemas.microsoft.com/office/drawing/2014/main" id="{618AA296-7AFC-423A-870D-C761649F88A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 name="Google Shape;695;p72">
              <a:extLst>
                <a:ext uri="{FF2B5EF4-FFF2-40B4-BE49-F238E27FC236}">
                  <a16:creationId xmlns:a16="http://schemas.microsoft.com/office/drawing/2014/main" id="{EB240F91-EA11-4683-8382-4D73CE15DF1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96;p72">
              <a:extLst>
                <a:ext uri="{FF2B5EF4-FFF2-40B4-BE49-F238E27FC236}">
                  <a16:creationId xmlns:a16="http://schemas.microsoft.com/office/drawing/2014/main" id="{B592CACF-A900-45DB-AEC7-D68897D52139}"/>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sp>
      </p:grpSp>
      <p:sp>
        <p:nvSpPr>
          <p:cNvPr id="37" name="Google Shape;9746;p121">
            <a:extLst>
              <a:ext uri="{FF2B5EF4-FFF2-40B4-BE49-F238E27FC236}">
                <a16:creationId xmlns:a16="http://schemas.microsoft.com/office/drawing/2014/main" id="{C930D1F4-2772-46FC-9FCE-70D154C6A4B1}"/>
              </a:ext>
            </a:extLst>
          </p:cNvPr>
          <p:cNvSpPr/>
          <p:nvPr/>
        </p:nvSpPr>
        <p:spPr>
          <a:xfrm>
            <a:off x="1711360" y="3642376"/>
            <a:ext cx="162237" cy="327006"/>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TextBox 1">
            <a:extLst>
              <a:ext uri="{FF2B5EF4-FFF2-40B4-BE49-F238E27FC236}">
                <a16:creationId xmlns:a16="http://schemas.microsoft.com/office/drawing/2014/main" id="{94BDB4DC-F32E-4ED4-92FA-FB48E73D2418}"/>
              </a:ext>
            </a:extLst>
          </p:cNvPr>
          <p:cNvSpPr txBox="1"/>
          <p:nvPr/>
        </p:nvSpPr>
        <p:spPr>
          <a:xfrm>
            <a:off x="1175707" y="4868265"/>
            <a:ext cx="7248293" cy="261610"/>
          </a:xfrm>
          <a:prstGeom prst="rect">
            <a:avLst/>
          </a:prstGeom>
          <a:noFill/>
        </p:spPr>
        <p:txBody>
          <a:bodyPr wrap="square" rtlCol="0">
            <a:spAutoFit/>
          </a:bodyPr>
          <a:lstStyle/>
          <a:p>
            <a:r>
              <a:rPr lang="fr-FR" sz="1100" dirty="0"/>
              <a:t>Source: </a:t>
            </a:r>
            <a:r>
              <a:rPr lang="fr-FR" sz="1100" dirty="0">
                <a:hlinkClick r:id="rId5"/>
              </a:rPr>
              <a:t>https://statistics.laerd.com/statistical-guides/one-way-anova-statistical-guide.php</a:t>
            </a:r>
            <a:r>
              <a:rPr lang="fr-FR" sz="1100" dirty="0"/>
              <a:t> </a:t>
            </a:r>
            <a:endParaRPr lang="en-CA" sz="1100" dirty="0"/>
          </a:p>
        </p:txBody>
      </p:sp>
    </p:spTree>
    <p:extLst>
      <p:ext uri="{BB962C8B-B14F-4D97-AF65-F5344CB8AC3E}">
        <p14:creationId xmlns:p14="http://schemas.microsoft.com/office/powerpoint/2010/main" val="2250070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pic>
        <p:nvPicPr>
          <p:cNvPr id="9" name="Picture 8">
            <a:extLst>
              <a:ext uri="{FF2B5EF4-FFF2-40B4-BE49-F238E27FC236}">
                <a16:creationId xmlns:a16="http://schemas.microsoft.com/office/drawing/2014/main" id="{97CC2A91-0486-468A-82C0-203762653832}"/>
              </a:ext>
            </a:extLst>
          </p:cNvPr>
          <p:cNvPicPr>
            <a:picLocks noChangeAspect="1"/>
          </p:cNvPicPr>
          <p:nvPr/>
        </p:nvPicPr>
        <p:blipFill>
          <a:blip r:embed="rId3"/>
          <a:srcRect/>
          <a:stretch/>
        </p:blipFill>
        <p:spPr>
          <a:xfrm>
            <a:off x="979641" y="2500666"/>
            <a:ext cx="6756472" cy="928816"/>
          </a:xfrm>
          <a:prstGeom prst="rect">
            <a:avLst/>
          </a:prstGeom>
        </p:spPr>
      </p:pic>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4: Five-Step Process</a:t>
            </a:r>
            <a:endParaRPr dirty="0"/>
          </a:p>
        </p:txBody>
      </p:sp>
      <p:sp>
        <p:nvSpPr>
          <p:cNvPr id="732" name="Google Shape;732;p72"/>
          <p:cNvSpPr txBox="1"/>
          <p:nvPr/>
        </p:nvSpPr>
        <p:spPr>
          <a:xfrm>
            <a:off x="912712" y="1239122"/>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STEP 4 </a:t>
            </a:r>
            <a:r>
              <a:rPr lang="en-CA" sz="2000" dirty="0">
                <a:solidFill>
                  <a:schemeClr val="accent2"/>
                </a:solidFill>
                <a:latin typeface="Fira Sans Extra Condensed Medium"/>
                <a:ea typeface="Fira Sans Extra Condensed Medium"/>
                <a:cs typeface="Fira Sans Extra Condensed Medium"/>
                <a:sym typeface="Fira Sans Extra Condensed Medium"/>
              </a:rPr>
              <a:t>: </a:t>
            </a:r>
            <a:r>
              <a:rPr lang="en-US" dirty="0">
                <a:solidFill>
                  <a:schemeClr val="accent2"/>
                </a:solidFill>
                <a:latin typeface="Roboto Slab"/>
                <a:ea typeface="Roboto Slab"/>
                <a:cs typeface="Roboto Slab"/>
                <a:sym typeface="Roboto Slab"/>
              </a:rPr>
              <a:t>Calculate p-value</a:t>
            </a:r>
            <a:endParaRPr lang="en-CA" dirty="0">
              <a:solidFill>
                <a:schemeClr val="accent2"/>
              </a:solidFill>
              <a:latin typeface="Roboto Slab"/>
              <a:ea typeface="Fira Sans Extra Condensed Medium"/>
              <a:cs typeface="Fira Sans Extra Condensed Medium"/>
              <a:sym typeface="Fira Sans Extra Condensed Medium"/>
            </a:endParaRPr>
          </a:p>
        </p:txBody>
      </p:sp>
      <p:sp>
        <p:nvSpPr>
          <p:cNvPr id="58" name="Google Shape;737;p72">
            <a:extLst>
              <a:ext uri="{FF2B5EF4-FFF2-40B4-BE49-F238E27FC236}">
                <a16:creationId xmlns:a16="http://schemas.microsoft.com/office/drawing/2014/main" id="{A4D0E7B0-39E0-4EDD-B6B4-DFE56F8D16C4}"/>
              </a:ext>
            </a:extLst>
          </p:cNvPr>
          <p:cNvSpPr txBox="1"/>
          <p:nvPr/>
        </p:nvSpPr>
        <p:spPr>
          <a:xfrm>
            <a:off x="999179" y="3938516"/>
            <a:ext cx="4650772"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1"/>
                </a:solidFill>
                <a:latin typeface="Fira Sans Extra Condensed Medium"/>
                <a:ea typeface="Fira Sans Extra Condensed Medium"/>
                <a:cs typeface="Fira Sans Extra Condensed Medium"/>
                <a:sym typeface="Fira Sans Extra Condensed Medium"/>
              </a:rPr>
              <a:t>STEP 5: </a:t>
            </a:r>
            <a:r>
              <a:rPr lang="en-US" dirty="0">
                <a:solidFill>
                  <a:schemeClr val="accent2"/>
                </a:solidFill>
                <a:latin typeface="Roboto Slab"/>
                <a:ea typeface="Roboto Slab"/>
                <a:cs typeface="Roboto Slab"/>
                <a:sym typeface="Roboto Slab"/>
              </a:rPr>
              <a:t>Decision: Reject or Accept Null Hypothesis</a:t>
            </a:r>
            <a:endParaRPr sz="20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32" name="Google Shape;704;p72">
            <a:extLst>
              <a:ext uri="{FF2B5EF4-FFF2-40B4-BE49-F238E27FC236}">
                <a16:creationId xmlns:a16="http://schemas.microsoft.com/office/drawing/2014/main" id="{C9450BD5-8555-43BC-8D4E-57B09FD0707E}"/>
              </a:ext>
            </a:extLst>
          </p:cNvPr>
          <p:cNvGrpSpPr/>
          <p:nvPr/>
        </p:nvGrpSpPr>
        <p:grpSpPr>
          <a:xfrm>
            <a:off x="979641" y="1759900"/>
            <a:ext cx="1628006" cy="446983"/>
            <a:chOff x="4260510" y="2286814"/>
            <a:chExt cx="628501" cy="172560"/>
          </a:xfrm>
        </p:grpSpPr>
        <p:sp>
          <p:nvSpPr>
            <p:cNvPr id="33" name="Google Shape;705;p72">
              <a:extLst>
                <a:ext uri="{FF2B5EF4-FFF2-40B4-BE49-F238E27FC236}">
                  <a16:creationId xmlns:a16="http://schemas.microsoft.com/office/drawing/2014/main" id="{2B61E19A-B1C6-4FA4-9AB4-2C940420EC8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4" name="Google Shape;706;p72">
              <a:extLst>
                <a:ext uri="{FF2B5EF4-FFF2-40B4-BE49-F238E27FC236}">
                  <a16:creationId xmlns:a16="http://schemas.microsoft.com/office/drawing/2014/main" id="{DEE7F90E-0693-4D58-8EA1-8AAAF3325A4B}"/>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707;p72">
              <a:extLst>
                <a:ext uri="{FF2B5EF4-FFF2-40B4-BE49-F238E27FC236}">
                  <a16:creationId xmlns:a16="http://schemas.microsoft.com/office/drawing/2014/main" id="{3A743A4B-6B9C-49A4-B133-E602B6C0C1FD}"/>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AE9D"/>
            </a:solidFill>
            <a:ln>
              <a:noFill/>
            </a:ln>
          </p:spPr>
        </p:sp>
      </p:grpSp>
      <p:grpSp>
        <p:nvGrpSpPr>
          <p:cNvPr id="40" name="Google Shape;719;p72">
            <a:extLst>
              <a:ext uri="{FF2B5EF4-FFF2-40B4-BE49-F238E27FC236}">
                <a16:creationId xmlns:a16="http://schemas.microsoft.com/office/drawing/2014/main" id="{8CE23EA3-CF5D-4D94-867F-8D8DEC414A92}"/>
              </a:ext>
            </a:extLst>
          </p:cNvPr>
          <p:cNvGrpSpPr/>
          <p:nvPr/>
        </p:nvGrpSpPr>
        <p:grpSpPr>
          <a:xfrm>
            <a:off x="983982" y="4472746"/>
            <a:ext cx="1628006" cy="446983"/>
            <a:chOff x="4260510" y="2286814"/>
            <a:chExt cx="628501" cy="172560"/>
          </a:xfrm>
        </p:grpSpPr>
        <p:sp>
          <p:nvSpPr>
            <p:cNvPr id="41" name="Google Shape;720;p72">
              <a:extLst>
                <a:ext uri="{FF2B5EF4-FFF2-40B4-BE49-F238E27FC236}">
                  <a16:creationId xmlns:a16="http://schemas.microsoft.com/office/drawing/2014/main" id="{E017A1F2-1BA1-4645-BD44-FC579F04B97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 name="Google Shape;721;p72">
              <a:extLst>
                <a:ext uri="{FF2B5EF4-FFF2-40B4-BE49-F238E27FC236}">
                  <a16:creationId xmlns:a16="http://schemas.microsoft.com/office/drawing/2014/main" id="{B33BABCD-0A9F-49D7-95DE-385A29BA973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722;p72">
              <a:extLst>
                <a:ext uri="{FF2B5EF4-FFF2-40B4-BE49-F238E27FC236}">
                  <a16:creationId xmlns:a16="http://schemas.microsoft.com/office/drawing/2014/main" id="{64793A4E-AAA4-4421-B09C-7E632564209A}"/>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D6C0"/>
            </a:solidFill>
            <a:ln>
              <a:noFill/>
            </a:ln>
          </p:spPr>
        </p:sp>
      </p:grpSp>
      <p:sp>
        <p:nvSpPr>
          <p:cNvPr id="47" name="Google Shape;737;p72">
            <a:extLst>
              <a:ext uri="{FF2B5EF4-FFF2-40B4-BE49-F238E27FC236}">
                <a16:creationId xmlns:a16="http://schemas.microsoft.com/office/drawing/2014/main" id="{C4787608-17B4-4EEA-9A76-18A5DF9CB42C}"/>
              </a:ext>
            </a:extLst>
          </p:cNvPr>
          <p:cNvSpPr txBox="1"/>
          <p:nvPr/>
        </p:nvSpPr>
        <p:spPr>
          <a:xfrm>
            <a:off x="2695284" y="4404558"/>
            <a:ext cx="6303935" cy="680398"/>
          </a:xfrm>
          <a:prstGeom prst="rect">
            <a:avLst/>
          </a:prstGeom>
          <a:noFill/>
          <a:ln>
            <a:noFill/>
          </a:ln>
        </p:spPr>
        <p:txBody>
          <a:bodyPr spcFirstLastPara="1" wrap="square" lIns="91425" tIns="182875" rIns="91425" bIns="0" anchor="ctr" anchorCtr="0">
            <a:noAutofit/>
          </a:bodyPr>
          <a:lstStyle/>
          <a:p>
            <a:pPr>
              <a:spcAft>
                <a:spcPts val="1600"/>
              </a:spcAft>
            </a:pPr>
            <a:r>
              <a:rPr lang="en-US" sz="1100" dirty="0">
                <a:solidFill>
                  <a:schemeClr val="accent2"/>
                </a:solidFill>
                <a:latin typeface="Roboto Slab"/>
                <a:ea typeface="Roboto Slab"/>
                <a:cs typeface="Roboto Slab"/>
                <a:sym typeface="Roboto Slab"/>
              </a:rPr>
              <a:t>The p value is 0.7159 and which is greater than 0.05, our chosen level of significance at 95%. Therefore, the statistical decision is that we cannot reject the null hypothesis at 95% level of significance. There is no statistical difference between the BMIs of the 3 groups of women. </a:t>
            </a:r>
            <a:endParaRPr sz="11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48" name="Google Shape;731;p72">
            <a:extLst>
              <a:ext uri="{FF2B5EF4-FFF2-40B4-BE49-F238E27FC236}">
                <a16:creationId xmlns:a16="http://schemas.microsoft.com/office/drawing/2014/main" id="{09C48F0A-0344-417C-B71F-78DEBB13665E}"/>
              </a:ext>
            </a:extLst>
          </p:cNvPr>
          <p:cNvSpPr/>
          <p:nvPr/>
        </p:nvSpPr>
        <p:spPr>
          <a:xfrm>
            <a:off x="1631526" y="4570404"/>
            <a:ext cx="246555" cy="251310"/>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9763;p121">
            <a:extLst>
              <a:ext uri="{FF2B5EF4-FFF2-40B4-BE49-F238E27FC236}">
                <a16:creationId xmlns:a16="http://schemas.microsoft.com/office/drawing/2014/main" id="{C889D332-EBED-4EF1-9412-FD6C973E5A64}"/>
              </a:ext>
            </a:extLst>
          </p:cNvPr>
          <p:cNvSpPr/>
          <p:nvPr/>
        </p:nvSpPr>
        <p:spPr>
          <a:xfrm>
            <a:off x="1631526" y="1848591"/>
            <a:ext cx="259936" cy="281907"/>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17;p60">
            <a:extLst>
              <a:ext uri="{FF2B5EF4-FFF2-40B4-BE49-F238E27FC236}">
                <a16:creationId xmlns:a16="http://schemas.microsoft.com/office/drawing/2014/main" id="{0F577A79-32FC-4DCC-B632-DFFABB1E217F}"/>
              </a:ext>
            </a:extLst>
          </p:cNvPr>
          <p:cNvSpPr txBox="1"/>
          <p:nvPr/>
        </p:nvSpPr>
        <p:spPr>
          <a:xfrm>
            <a:off x="7508676" y="13625"/>
            <a:ext cx="1260132" cy="380656"/>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sz="2000" b="1" dirty="0">
                <a:solidFill>
                  <a:schemeClr val="accent1"/>
                </a:solidFill>
                <a:latin typeface="Fira Sans Extra Condensed"/>
                <a:ea typeface="Fira Sans Extra Condensed"/>
                <a:cs typeface="Fira Sans Extra Condensed"/>
                <a:sym typeface="Fira Sans Extra Condensed"/>
              </a:rPr>
              <a:t>METHOD 2</a:t>
            </a:r>
            <a:endParaRPr sz="2000" b="1" dirty="0">
              <a:solidFill>
                <a:schemeClr val="accent1"/>
              </a:solidFill>
              <a:latin typeface="Fira Sans Extra Condensed"/>
              <a:ea typeface="Fira Sans Extra Condensed"/>
              <a:cs typeface="Fira Sans Extra Condensed"/>
              <a:sym typeface="Fira Sans Extra Condensed"/>
            </a:endParaRPr>
          </a:p>
        </p:txBody>
      </p:sp>
      <p:sp>
        <p:nvSpPr>
          <p:cNvPr id="21" name="Google Shape;737;p72">
            <a:extLst>
              <a:ext uri="{FF2B5EF4-FFF2-40B4-BE49-F238E27FC236}">
                <a16:creationId xmlns:a16="http://schemas.microsoft.com/office/drawing/2014/main" id="{7DE6B65E-50FC-48AD-B01B-9E2DECAD130E}"/>
              </a:ext>
            </a:extLst>
          </p:cNvPr>
          <p:cNvSpPr txBox="1"/>
          <p:nvPr/>
        </p:nvSpPr>
        <p:spPr>
          <a:xfrm>
            <a:off x="999179" y="3414350"/>
            <a:ext cx="3085141" cy="523805"/>
          </a:xfrm>
          <a:prstGeom prst="rect">
            <a:avLst/>
          </a:prstGeom>
          <a:noFill/>
          <a:ln>
            <a:noFill/>
          </a:ln>
        </p:spPr>
        <p:txBody>
          <a:bodyPr spcFirstLastPara="1" wrap="square" lIns="91425" tIns="182875" rIns="91425" bIns="0" anchor="ctr" anchorCtr="0">
            <a:noAutofit/>
          </a:bodyPr>
          <a:lstStyle/>
          <a:p>
            <a:pPr>
              <a:spcAft>
                <a:spcPts val="1600"/>
              </a:spcAft>
            </a:pPr>
            <a:r>
              <a:rPr lang="en-US" sz="800" dirty="0">
                <a:solidFill>
                  <a:schemeClr val="tx1"/>
                </a:solidFill>
                <a:latin typeface="Roboto Slab"/>
                <a:ea typeface="Roboto Slab"/>
                <a:cs typeface="Roboto Slab"/>
                <a:sym typeface="Roboto Slab"/>
              </a:rPr>
              <a:t>The above code uses the data frame bmi_df (far right) which only includes females with 0, 1 or 2 children and their corresponding BMIs. It was created using the steps to the right</a:t>
            </a:r>
            <a:r>
              <a:rPr lang="en-US" sz="800" dirty="0">
                <a:solidFill>
                  <a:schemeClr val="accent2"/>
                </a:solidFill>
                <a:latin typeface="Roboto Slab"/>
                <a:ea typeface="Roboto Slab"/>
                <a:cs typeface="Roboto Slab"/>
                <a:sym typeface="Roboto Slab"/>
              </a:rPr>
              <a:t>.  </a:t>
            </a:r>
            <a:endParaRPr sz="8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20" name="Google Shape;737;p72">
            <a:extLst>
              <a:ext uri="{FF2B5EF4-FFF2-40B4-BE49-F238E27FC236}">
                <a16:creationId xmlns:a16="http://schemas.microsoft.com/office/drawing/2014/main" id="{2BE03053-46A3-40CF-BDF5-B266D52DEF4B}"/>
              </a:ext>
            </a:extLst>
          </p:cNvPr>
          <p:cNvSpPr txBox="1"/>
          <p:nvPr/>
        </p:nvSpPr>
        <p:spPr>
          <a:xfrm>
            <a:off x="4084320" y="1743818"/>
            <a:ext cx="2125980" cy="1991187"/>
          </a:xfrm>
          <a:prstGeom prst="rect">
            <a:avLst/>
          </a:prstGeom>
          <a:noFill/>
          <a:ln>
            <a:noFill/>
          </a:ln>
        </p:spPr>
        <p:txBody>
          <a:bodyPr spcFirstLastPara="1" wrap="square" lIns="91425" tIns="182875" rIns="91425" bIns="0" anchor="ctr" anchorCtr="0">
            <a:noAutofit/>
          </a:bodyPr>
          <a:lstStyle/>
          <a:p>
            <a:pPr marL="228600" indent="-228600">
              <a:spcAft>
                <a:spcPts val="1600"/>
              </a:spcAft>
              <a:buAutoNum type="arabicParenR"/>
            </a:pPr>
            <a:r>
              <a:rPr lang="en-US" sz="800" dirty="0">
                <a:solidFill>
                  <a:schemeClr val="tx1"/>
                </a:solidFill>
                <a:latin typeface="Roboto Slab"/>
                <a:ea typeface="Roboto Slab"/>
                <a:cs typeface="Roboto Slab"/>
                <a:sym typeface="Roboto Slab"/>
              </a:rPr>
              <a:t>Determine the count, mean and standard deviation for each variable of interest</a:t>
            </a:r>
          </a:p>
          <a:p>
            <a:pPr marL="228600" indent="-228600">
              <a:spcAft>
                <a:spcPts val="1600"/>
              </a:spcAft>
              <a:buAutoNum type="arabicParenR"/>
            </a:pPr>
            <a:r>
              <a:rPr lang="en-US" sz="800" dirty="0">
                <a:solidFill>
                  <a:schemeClr val="tx1"/>
                </a:solidFill>
                <a:latin typeface="Roboto Slab"/>
                <a:ea typeface="Roboto Slab"/>
                <a:cs typeface="Roboto Slab"/>
                <a:sym typeface="Roboto Slab"/>
              </a:rPr>
              <a:t>Create a data frame of women with 0, 1 and 2 children, and their corresponding BMIs </a:t>
            </a:r>
          </a:p>
          <a:p>
            <a:pPr marL="228600" indent="-228600">
              <a:spcAft>
                <a:spcPts val="1600"/>
              </a:spcAft>
              <a:buAutoNum type="arabicParenR"/>
            </a:pPr>
            <a:r>
              <a:rPr lang="en-US" sz="800" dirty="0">
                <a:solidFill>
                  <a:schemeClr val="tx1"/>
                </a:solidFill>
                <a:latin typeface="Roboto Slab"/>
                <a:ea typeface="Roboto Slab"/>
                <a:cs typeface="Roboto Slab"/>
                <a:sym typeface="Roboto Slab"/>
              </a:rPr>
              <a:t>Third, we can create a visual boxplot of the data</a:t>
            </a:r>
          </a:p>
          <a:p>
            <a:pPr marL="228600" indent="-228600">
              <a:spcAft>
                <a:spcPts val="1600"/>
              </a:spcAft>
              <a:buAutoNum type="arabicParenR"/>
            </a:pPr>
            <a:r>
              <a:rPr lang="en-US" sz="800" dirty="0">
                <a:solidFill>
                  <a:schemeClr val="tx1"/>
                </a:solidFill>
                <a:latin typeface="Roboto Slab"/>
                <a:ea typeface="Roboto Slab"/>
                <a:cs typeface="Roboto Slab"/>
                <a:sym typeface="Roboto Slab"/>
              </a:rPr>
              <a:t>Fourth, we can conduct the ANOVA test using python</a:t>
            </a:r>
            <a:endParaRPr sz="8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22" name="Google Shape;517;p60">
            <a:extLst>
              <a:ext uri="{FF2B5EF4-FFF2-40B4-BE49-F238E27FC236}">
                <a16:creationId xmlns:a16="http://schemas.microsoft.com/office/drawing/2014/main" id="{F703B22B-9339-4427-B907-D11B7420A0EA}"/>
              </a:ext>
            </a:extLst>
          </p:cNvPr>
          <p:cNvSpPr txBox="1"/>
          <p:nvPr/>
        </p:nvSpPr>
        <p:spPr>
          <a:xfrm>
            <a:off x="4084320" y="1135217"/>
            <a:ext cx="2125980" cy="380656"/>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 sz="1000" b="1" dirty="0">
                <a:solidFill>
                  <a:schemeClr val="accent1"/>
                </a:solidFill>
                <a:latin typeface="Fira Sans Extra Condensed"/>
                <a:ea typeface="Fira Sans Extra Condensed"/>
                <a:cs typeface="Fira Sans Extra Condensed"/>
                <a:sym typeface="Fira Sans Extra Condensed"/>
              </a:rPr>
              <a:t>Steps to Conduct Anova Test</a:t>
            </a:r>
            <a:endParaRPr sz="1000" b="1" dirty="0">
              <a:solidFill>
                <a:schemeClr val="accent1"/>
              </a:solidFill>
              <a:latin typeface="Fira Sans Extra Condensed"/>
              <a:ea typeface="Fira Sans Extra Condensed"/>
              <a:cs typeface="Fira Sans Extra Condensed"/>
              <a:sym typeface="Fira Sans Extra Condensed"/>
            </a:endParaRPr>
          </a:p>
        </p:txBody>
      </p:sp>
      <p:pic>
        <p:nvPicPr>
          <p:cNvPr id="4" name="Picture 3" descr="Table&#10;&#10;Description automatically generated">
            <a:extLst>
              <a:ext uri="{FF2B5EF4-FFF2-40B4-BE49-F238E27FC236}">
                <a16:creationId xmlns:a16="http://schemas.microsoft.com/office/drawing/2014/main" id="{4D3F5143-7ECF-4274-BEEC-0FF3F634D157}"/>
              </a:ext>
            </a:extLst>
          </p:cNvPr>
          <p:cNvPicPr>
            <a:picLocks noChangeAspect="1"/>
          </p:cNvPicPr>
          <p:nvPr/>
        </p:nvPicPr>
        <p:blipFill>
          <a:blip r:embed="rId4"/>
          <a:stretch>
            <a:fillRect/>
          </a:stretch>
        </p:blipFill>
        <p:spPr>
          <a:xfrm>
            <a:off x="6908011" y="1239122"/>
            <a:ext cx="1184893" cy="2561284"/>
          </a:xfrm>
          <a:prstGeom prst="rect">
            <a:avLst/>
          </a:prstGeom>
        </p:spPr>
      </p:pic>
      <p:pic>
        <p:nvPicPr>
          <p:cNvPr id="23" name="Picture 22">
            <a:extLst>
              <a:ext uri="{FF2B5EF4-FFF2-40B4-BE49-F238E27FC236}">
                <a16:creationId xmlns:a16="http://schemas.microsoft.com/office/drawing/2014/main" id="{A276F7FA-C78D-4A93-99D9-60FCB59D7E2A}"/>
              </a:ext>
            </a:extLst>
          </p:cNvPr>
          <p:cNvPicPr>
            <a:picLocks noChangeAspect="1"/>
          </p:cNvPicPr>
          <p:nvPr/>
        </p:nvPicPr>
        <p:blipFill>
          <a:blip r:embed="rId5"/>
          <a:srcRect/>
          <a:stretch/>
        </p:blipFill>
        <p:spPr>
          <a:xfrm rot="20302182">
            <a:off x="5503830" y="3939808"/>
            <a:ext cx="932688" cy="300228"/>
          </a:xfrm>
          <a:prstGeom prst="rect">
            <a:avLst/>
          </a:prstGeom>
        </p:spPr>
      </p:pic>
    </p:spTree>
    <p:extLst>
      <p:ext uri="{BB962C8B-B14F-4D97-AF65-F5344CB8AC3E}">
        <p14:creationId xmlns:p14="http://schemas.microsoft.com/office/powerpoint/2010/main" val="2717066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5">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4: Conclusion</a:t>
            </a:r>
            <a:endParaRPr dirty="0"/>
          </a:p>
        </p:txBody>
      </p:sp>
      <p:sp>
        <p:nvSpPr>
          <p:cNvPr id="858" name="Google Shape;858;p80"/>
          <p:cNvSpPr txBox="1">
            <a:spLocks noGrp="1"/>
          </p:cNvSpPr>
          <p:nvPr>
            <p:ph type="subTitle" idx="2"/>
          </p:nvPr>
        </p:nvSpPr>
        <p:spPr>
          <a:xfrm>
            <a:off x="127673" y="1758653"/>
            <a:ext cx="8943277" cy="245698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dirty="0">
                <a:solidFill>
                  <a:schemeClr val="lt1"/>
                </a:solidFill>
              </a:rPr>
              <a:t>There is sufficient evidence to suggest that we cannot reject the null hypothesis, which states that the mean BMIs are statistically equivalent. At the 95% confidence level, the mean BMI of women with no children, women with one child and women with two children are NOT statistically different. </a:t>
            </a:r>
            <a:br>
              <a:rPr lang="en-US" dirty="0">
                <a:solidFill>
                  <a:schemeClr val="lt1"/>
                </a:solidFill>
              </a:rPr>
            </a:br>
            <a:endParaRPr lang="en-US" dirty="0"/>
          </a:p>
        </p:txBody>
      </p:sp>
    </p:spTree>
    <p:extLst>
      <p:ext uri="{BB962C8B-B14F-4D97-AF65-F5344CB8AC3E}">
        <p14:creationId xmlns:p14="http://schemas.microsoft.com/office/powerpoint/2010/main" val="2828222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2"/>
          <p:cNvSpPr txBox="1">
            <a:spLocks noGrp="1"/>
          </p:cNvSpPr>
          <p:nvPr>
            <p:ph type="ctrTitle"/>
          </p:nvPr>
        </p:nvSpPr>
        <p:spPr>
          <a:xfrm>
            <a:off x="3350449" y="1435700"/>
            <a:ext cx="4321589" cy="192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RECOMMENDATIONS</a:t>
            </a:r>
          </a:p>
        </p:txBody>
      </p:sp>
      <p:sp>
        <p:nvSpPr>
          <p:cNvPr id="874" name="Google Shape;874;p82"/>
          <p:cNvSpPr txBox="1">
            <a:spLocks noGrp="1"/>
          </p:cNvSpPr>
          <p:nvPr>
            <p:ph type="title" idx="2"/>
          </p:nvPr>
        </p:nvSpPr>
        <p:spPr>
          <a:xfrm>
            <a:off x="89196" y="233290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Tree>
    <p:extLst>
      <p:ext uri="{BB962C8B-B14F-4D97-AF65-F5344CB8AC3E}">
        <p14:creationId xmlns:p14="http://schemas.microsoft.com/office/powerpoint/2010/main" val="3506536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45"/>
          <p:cNvPicPr preferRelativeResize="0"/>
          <p:nvPr/>
        </p:nvPicPr>
        <p:blipFill rotWithShape="1">
          <a:blip r:embed="rId3">
            <a:alphaModFix/>
          </a:blip>
          <a:srcRect l="377" r="367"/>
          <a:stretch/>
        </p:blipFill>
        <p:spPr>
          <a:xfrm>
            <a:off x="0" y="0"/>
            <a:ext cx="8238624" cy="4669199"/>
          </a:xfrm>
          <a:prstGeom prst="rect">
            <a:avLst/>
          </a:prstGeom>
          <a:noFill/>
          <a:ln>
            <a:noFill/>
          </a:ln>
        </p:spPr>
      </p:pic>
      <p:sp>
        <p:nvSpPr>
          <p:cNvPr id="333" name="Google Shape;333;p45"/>
          <p:cNvSpPr/>
          <p:nvPr/>
        </p:nvSpPr>
        <p:spPr>
          <a:xfrm flipH="1">
            <a:off x="13" y="0"/>
            <a:ext cx="8238600" cy="4669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45"/>
          <p:cNvSpPr/>
          <p:nvPr/>
        </p:nvSpPr>
        <p:spPr>
          <a:xfrm flipH="1">
            <a:off x="200" y="0"/>
            <a:ext cx="8238600" cy="46692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35" name="Google Shape;335;p45"/>
          <p:cNvSpPr/>
          <p:nvPr/>
        </p:nvSpPr>
        <p:spPr>
          <a:xfrm flipH="1">
            <a:off x="200" y="0"/>
            <a:ext cx="8238600" cy="3765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37" name="Google Shape;337;p45"/>
          <p:cNvSpPr txBox="1">
            <a:spLocks noGrp="1"/>
          </p:cNvSpPr>
          <p:nvPr>
            <p:ph type="subTitle" idx="1"/>
          </p:nvPr>
        </p:nvSpPr>
        <p:spPr>
          <a:xfrm>
            <a:off x="831200" y="2571750"/>
            <a:ext cx="40038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Assumption 1: Duplicate Data Found</a:t>
            </a:r>
          </a:p>
        </p:txBody>
      </p:sp>
      <p:sp>
        <p:nvSpPr>
          <p:cNvPr id="338" name="Google Shape;338;p45"/>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Major Assumptions</a:t>
            </a:r>
            <a:endParaRPr dirty="0"/>
          </a:p>
        </p:txBody>
      </p:sp>
      <p:pic>
        <p:nvPicPr>
          <p:cNvPr id="5" name="Picture 4" descr="Graphical user interface, table&#10;&#10;Description automatically generated">
            <a:extLst>
              <a:ext uri="{FF2B5EF4-FFF2-40B4-BE49-F238E27FC236}">
                <a16:creationId xmlns:a16="http://schemas.microsoft.com/office/drawing/2014/main" id="{D8596797-A9AB-4679-AA5E-047BBC40F030}"/>
              </a:ext>
            </a:extLst>
          </p:cNvPr>
          <p:cNvPicPr>
            <a:picLocks noChangeAspect="1"/>
          </p:cNvPicPr>
          <p:nvPr/>
        </p:nvPicPr>
        <p:blipFill>
          <a:blip r:embed="rId4"/>
          <a:stretch>
            <a:fillRect/>
          </a:stretch>
        </p:blipFill>
        <p:spPr>
          <a:xfrm>
            <a:off x="537043" y="3110281"/>
            <a:ext cx="3878580" cy="830580"/>
          </a:xfrm>
          <a:prstGeom prst="rect">
            <a:avLst/>
          </a:prstGeom>
        </p:spPr>
      </p:pic>
      <p:sp>
        <p:nvSpPr>
          <p:cNvPr id="17" name="Google Shape;337;p45">
            <a:extLst>
              <a:ext uri="{FF2B5EF4-FFF2-40B4-BE49-F238E27FC236}">
                <a16:creationId xmlns:a16="http://schemas.microsoft.com/office/drawing/2014/main" id="{467AB086-908C-47A1-A555-2669A5F2F977}"/>
              </a:ext>
            </a:extLst>
          </p:cNvPr>
          <p:cNvSpPr txBox="1">
            <a:spLocks/>
          </p:cNvSpPr>
          <p:nvPr/>
        </p:nvSpPr>
        <p:spPr>
          <a:xfrm>
            <a:off x="4603157" y="1378745"/>
            <a:ext cx="3797428" cy="24647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Roboto Slab"/>
              <a:buNone/>
              <a:defRPr sz="1400" b="0" i="0" u="none" strike="noStrike" cap="none">
                <a:solidFill>
                  <a:schemeClr val="lt1"/>
                </a:solidFill>
                <a:latin typeface="Roboto Slab"/>
                <a:ea typeface="Roboto Slab"/>
                <a:cs typeface="Roboto Slab"/>
                <a:sym typeface="Roboto Slab"/>
              </a:defRPr>
            </a:lvl1pPr>
            <a:lvl2pPr marL="914400" marR="0" lvl="1"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1371600" marR="0" lvl="2"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1828800" marR="0" lvl="3"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indent="0">
              <a:buClr>
                <a:schemeClr val="dk1"/>
              </a:buClr>
              <a:buSzPts val="1100"/>
              <a:buFont typeface="Arial"/>
              <a:buNone/>
            </a:pPr>
            <a:r>
              <a:rPr lang="en-CA" dirty="0"/>
              <a:t>Despite the fact that the dataset provided by Axis Insurance was very clean, with no missing data, we believe that there is one duplicate entry. The duplicate will be deleted for statistical analysis purposes. </a:t>
            </a:r>
          </a:p>
          <a:p>
            <a:pPr marL="0" indent="0">
              <a:buClr>
                <a:schemeClr val="dk1"/>
              </a:buClr>
              <a:buSzPts val="1100"/>
              <a:buFont typeface="Arial"/>
              <a:buNone/>
            </a:pPr>
            <a:endParaRPr lang="en-CA" dirty="0"/>
          </a:p>
          <a:p>
            <a:pPr marL="0" indent="0">
              <a:buClr>
                <a:schemeClr val="dk1"/>
              </a:buClr>
              <a:buSzPts val="1100"/>
              <a:buFont typeface="Arial"/>
              <a:buNone/>
            </a:pPr>
            <a:r>
              <a:rPr lang="en-CA" dirty="0"/>
              <a:t>It is more likely that this is a duplicate entry, rather than there being two males of the same age, from the same region, with identical BMIs and costs billed to Axis Insurance. For this reason, it is assumed to be a duplicate entry and was removed from all testing. </a:t>
            </a:r>
          </a:p>
        </p:txBody>
      </p:sp>
      <p:sp>
        <p:nvSpPr>
          <p:cNvPr id="18" name="Star: 5 Points 17">
            <a:extLst>
              <a:ext uri="{FF2B5EF4-FFF2-40B4-BE49-F238E27FC236}">
                <a16:creationId xmlns:a16="http://schemas.microsoft.com/office/drawing/2014/main" id="{C537AF5D-078A-4B83-9850-5405D347F94A}"/>
              </a:ext>
            </a:extLst>
          </p:cNvPr>
          <p:cNvSpPr/>
          <p:nvPr/>
        </p:nvSpPr>
        <p:spPr>
          <a:xfrm>
            <a:off x="1029367" y="4709382"/>
            <a:ext cx="435780" cy="407628"/>
          </a:xfrm>
          <a:prstGeom prst="star5">
            <a:avLst/>
          </a:prstGeom>
          <a:solidFill>
            <a:srgbClr val="D79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9" name="Google Shape;2646;p62">
            <a:extLst>
              <a:ext uri="{FF2B5EF4-FFF2-40B4-BE49-F238E27FC236}">
                <a16:creationId xmlns:a16="http://schemas.microsoft.com/office/drawing/2014/main" id="{9BBE3354-AEC2-4CBC-8F9A-9F0B80FB2F8A}"/>
              </a:ext>
            </a:extLst>
          </p:cNvPr>
          <p:cNvSpPr txBox="1">
            <a:spLocks/>
          </p:cNvSpPr>
          <p:nvPr/>
        </p:nvSpPr>
        <p:spPr>
          <a:xfrm>
            <a:off x="1431835" y="4783379"/>
            <a:ext cx="2374447"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2"/>
                </a:solidFill>
                <a:latin typeface="Arial Black" panose="020B0A04020102020204" pitchFamily="34" charset="0"/>
              </a:rPr>
              <a:t>Key Recommendation</a:t>
            </a:r>
            <a:r>
              <a:rPr lang="en-CA" sz="1200" dirty="0">
                <a:solidFill>
                  <a:schemeClr val="accent2"/>
                </a:solidFill>
                <a:latin typeface="Arial Black" panose="020B0A04020102020204" pitchFamily="34" charset="0"/>
              </a:rPr>
              <a:t>:</a:t>
            </a:r>
            <a:endParaRPr lang="en-CA" sz="1200" dirty="0">
              <a:solidFill>
                <a:srgbClr val="1C949A"/>
              </a:solidFill>
              <a:latin typeface="Arial Black" panose="020B0A04020102020204" pitchFamily="34" charset="0"/>
            </a:endParaRPr>
          </a:p>
        </p:txBody>
      </p:sp>
      <p:sp>
        <p:nvSpPr>
          <p:cNvPr id="21" name="Google Shape;2646;p62">
            <a:extLst>
              <a:ext uri="{FF2B5EF4-FFF2-40B4-BE49-F238E27FC236}">
                <a16:creationId xmlns:a16="http://schemas.microsoft.com/office/drawing/2014/main" id="{7C016C59-81E5-4192-AACD-4816AE5243BA}"/>
              </a:ext>
            </a:extLst>
          </p:cNvPr>
          <p:cNvSpPr txBox="1">
            <a:spLocks/>
          </p:cNvSpPr>
          <p:nvPr/>
        </p:nvSpPr>
        <p:spPr>
          <a:xfrm>
            <a:off x="3766715" y="4686343"/>
            <a:ext cx="4471898"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accent3"/>
                </a:solidFill>
                <a:latin typeface="+mn-lt"/>
              </a:rPr>
              <a:t>Double-check claims records to ensure double payment was not made to this individual!</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Recommendations based on Investigation Question 1</a:t>
            </a:r>
          </a:p>
        </p:txBody>
      </p:sp>
      <p:sp>
        <p:nvSpPr>
          <p:cNvPr id="564" name="Google Shape;564;p64"/>
          <p:cNvSpPr txBox="1"/>
          <p:nvPr/>
        </p:nvSpPr>
        <p:spPr>
          <a:xfrm>
            <a:off x="4869233" y="3717693"/>
            <a:ext cx="4274767" cy="960414"/>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100" dirty="0">
                <a:solidFill>
                  <a:schemeClr val="accent2"/>
                </a:solidFill>
                <a:latin typeface="Roboto Slab"/>
                <a:ea typeface="Roboto Slab"/>
                <a:cs typeface="Roboto Slab"/>
                <a:sym typeface="Roboto Slab"/>
              </a:rPr>
              <a:t>The mean charge claimed by smokers is $32,050, while the mean charge claimed by non-smokers is $8441. To relect this difference, premiums paid by smokers should be proportionally higher than those paid by non-smokers.  Premiums paid by smokers should be </a:t>
            </a:r>
            <a:r>
              <a:rPr lang="en" sz="1300" dirty="0">
                <a:solidFill>
                  <a:schemeClr val="accent6"/>
                </a:solidFill>
                <a:latin typeface="Roboto Slab"/>
                <a:ea typeface="Roboto Slab"/>
                <a:cs typeface="Roboto Slab"/>
                <a:sym typeface="Roboto Slab"/>
              </a:rPr>
              <a:t>3.8x higher </a:t>
            </a:r>
            <a:r>
              <a:rPr lang="en" sz="1100" dirty="0">
                <a:solidFill>
                  <a:schemeClr val="accent2"/>
                </a:solidFill>
                <a:latin typeface="Roboto Slab"/>
                <a:ea typeface="Roboto Slab"/>
                <a:cs typeface="Roboto Slab"/>
                <a:sym typeface="Roboto Slab"/>
              </a:rPr>
              <a:t>than non-smokers. </a:t>
            </a:r>
            <a:endParaRPr sz="1100" dirty="0">
              <a:solidFill>
                <a:schemeClr val="accent2"/>
              </a:solidFill>
              <a:latin typeface="Roboto Slab"/>
              <a:ea typeface="Roboto Slab"/>
              <a:cs typeface="Roboto Slab"/>
              <a:sym typeface="Roboto Slab"/>
            </a:endParaRPr>
          </a:p>
        </p:txBody>
      </p:sp>
      <p:sp>
        <p:nvSpPr>
          <p:cNvPr id="565" name="Google Shape;565;p64"/>
          <p:cNvSpPr txBox="1"/>
          <p:nvPr/>
        </p:nvSpPr>
        <p:spPr>
          <a:xfrm>
            <a:off x="847974" y="2052993"/>
            <a:ext cx="3538289" cy="1290282"/>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Create an equitable, pay-per-use, premium structure so that non-smokers are not being charged the same as smokers. </a:t>
            </a:r>
          </a:p>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Ensure medical claims made by smokers are being funded by premiums paid by smokers</a:t>
            </a:r>
            <a:endParaRPr sz="1200" dirty="0">
              <a:solidFill>
                <a:schemeClr val="accent2"/>
              </a:solidFill>
              <a:latin typeface="Roboto Slab"/>
              <a:ea typeface="Roboto Slab"/>
              <a:cs typeface="Roboto Slab"/>
              <a:sym typeface="Roboto Slab"/>
            </a:endParaRPr>
          </a:p>
        </p:txBody>
      </p:sp>
      <p:sp>
        <p:nvSpPr>
          <p:cNvPr id="566" name="Google Shape;566;p64"/>
          <p:cNvSpPr txBox="1"/>
          <p:nvPr/>
        </p:nvSpPr>
        <p:spPr>
          <a:xfrm>
            <a:off x="846400" y="1777230"/>
            <a:ext cx="223255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Recommendation:</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67" name="Google Shape;567;p64"/>
          <p:cNvSpPr txBox="1"/>
          <p:nvPr/>
        </p:nvSpPr>
        <p:spPr>
          <a:xfrm>
            <a:off x="846400" y="3739594"/>
            <a:ext cx="3722625" cy="1290281"/>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It is unfair for smokers and non-smokers to be charged the same premiums for coverage when smokers made substantially larger claims, on average. </a:t>
            </a:r>
          </a:p>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Non-smokers will shop around for cheaper insurance, and a drop in the proportion of non-smokers would decrease profitability</a:t>
            </a:r>
            <a:endParaRPr sz="1200" dirty="0">
              <a:solidFill>
                <a:schemeClr val="accent2"/>
              </a:solidFill>
              <a:latin typeface="Roboto Slab"/>
              <a:ea typeface="Roboto Slab"/>
              <a:cs typeface="Roboto Slab"/>
              <a:sym typeface="Roboto Slab"/>
            </a:endParaRPr>
          </a:p>
        </p:txBody>
      </p:sp>
      <p:sp>
        <p:nvSpPr>
          <p:cNvPr id="568" name="Google Shape;568;p64"/>
          <p:cNvSpPr txBox="1"/>
          <p:nvPr/>
        </p:nvSpPr>
        <p:spPr>
          <a:xfrm>
            <a:off x="846400" y="3343275"/>
            <a:ext cx="1547700"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Rational:</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graphicFrame>
        <p:nvGraphicFramePr>
          <p:cNvPr id="4" name="Chart 3">
            <a:extLst>
              <a:ext uri="{FF2B5EF4-FFF2-40B4-BE49-F238E27FC236}">
                <a16:creationId xmlns:a16="http://schemas.microsoft.com/office/drawing/2014/main" id="{793C16C6-EB90-4F4B-A981-EC8433B02B00}"/>
              </a:ext>
            </a:extLst>
          </p:cNvPr>
          <p:cNvGraphicFramePr/>
          <p:nvPr>
            <p:extLst>
              <p:ext uri="{D42A27DB-BD31-4B8C-83A1-F6EECF244321}">
                <p14:modId xmlns:p14="http://schemas.microsoft.com/office/powerpoint/2010/main" val="3725027330"/>
              </p:ext>
            </p:extLst>
          </p:nvPr>
        </p:nvGraphicFramePr>
        <p:xfrm>
          <a:off x="5391006" y="1188837"/>
          <a:ext cx="3333750" cy="25507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94234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0" y="540000"/>
            <a:ext cx="9144000" cy="405600"/>
          </a:xfrm>
          <a:prstGeom prst="rect">
            <a:avLst/>
          </a:prstGeom>
        </p:spPr>
        <p:txBody>
          <a:bodyPr spcFirstLastPara="1" wrap="square" lIns="91425" tIns="91425" rIns="91425" bIns="91425" anchor="ctr" anchorCtr="0">
            <a:noAutofit/>
          </a:bodyPr>
          <a:lstStyle/>
          <a:p>
            <a:pPr algn="ctr"/>
            <a:r>
              <a:rPr lang="en-CA" sz="2600" dirty="0"/>
              <a:t>Recommendations based on Investigation 1: </a:t>
            </a:r>
            <a:r>
              <a:rPr lang="en-CA" sz="2200" dirty="0"/>
              <a:t>Supplementary Question</a:t>
            </a:r>
          </a:p>
        </p:txBody>
      </p:sp>
      <p:sp>
        <p:nvSpPr>
          <p:cNvPr id="564" name="Google Shape;564;p64"/>
          <p:cNvSpPr txBox="1"/>
          <p:nvPr/>
        </p:nvSpPr>
        <p:spPr>
          <a:xfrm>
            <a:off x="4869233" y="3581682"/>
            <a:ext cx="4274767" cy="1203678"/>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100" dirty="0">
                <a:solidFill>
                  <a:schemeClr val="accent2"/>
                </a:solidFill>
                <a:latin typeface="Roboto Slab"/>
                <a:ea typeface="Roboto Slab"/>
                <a:cs typeface="Roboto Slab"/>
                <a:sym typeface="Roboto Slab"/>
              </a:rPr>
              <a:t>Adding a trendline to the non-smokers data (orange) shows the approximate mean charge at each age level. By duplicating the trendline and adding $24,615.91 to the mean at each age level, we get an upper limit trendline (red). By duplicating the original trendline and adding $22,603.23 to the mean at each age level, we get a lower limit trendline (yellow). This creates a smoothing effect on the mean charge of smokers at each age level  </a:t>
            </a:r>
            <a:endParaRPr sz="1100" dirty="0">
              <a:solidFill>
                <a:schemeClr val="accent2"/>
              </a:solidFill>
              <a:latin typeface="Roboto Slab"/>
              <a:ea typeface="Roboto Slab"/>
              <a:cs typeface="Roboto Slab"/>
              <a:sym typeface="Roboto Slab"/>
            </a:endParaRPr>
          </a:p>
        </p:txBody>
      </p:sp>
      <p:sp>
        <p:nvSpPr>
          <p:cNvPr id="565" name="Google Shape;565;p64"/>
          <p:cNvSpPr txBox="1"/>
          <p:nvPr/>
        </p:nvSpPr>
        <p:spPr>
          <a:xfrm>
            <a:off x="847974" y="2052993"/>
            <a:ext cx="3538289" cy="849864"/>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Create forecasting models of predicted claim payouts based on the confidence interval of how much greater the mean charges of smokers are compared to non-smokers</a:t>
            </a:r>
          </a:p>
        </p:txBody>
      </p:sp>
      <p:sp>
        <p:nvSpPr>
          <p:cNvPr id="566" name="Google Shape;566;p64"/>
          <p:cNvSpPr txBox="1"/>
          <p:nvPr/>
        </p:nvSpPr>
        <p:spPr>
          <a:xfrm>
            <a:off x="846400" y="1777230"/>
            <a:ext cx="223255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Recommendation:</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67" name="Google Shape;567;p64"/>
          <p:cNvSpPr txBox="1"/>
          <p:nvPr/>
        </p:nvSpPr>
        <p:spPr>
          <a:xfrm>
            <a:off x="846400" y="3387826"/>
            <a:ext cx="3722625" cy="1755674"/>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We can see from the graph on the right that medical claims by non-smokers has a much smaller variation than that of smokers</a:t>
            </a:r>
          </a:p>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C</a:t>
            </a:r>
            <a:r>
              <a:rPr lang="en-CA" sz="1200" dirty="0">
                <a:solidFill>
                  <a:schemeClr val="accent2"/>
                </a:solidFill>
                <a:latin typeface="Roboto Slab"/>
                <a:ea typeface="Roboto Slab"/>
                <a:cs typeface="Roboto Slab"/>
                <a:sym typeface="Roboto Slab"/>
              </a:rPr>
              <a:t>o</a:t>
            </a:r>
            <a:r>
              <a:rPr lang="en" sz="1200" dirty="0">
                <a:solidFill>
                  <a:schemeClr val="accent2"/>
                </a:solidFill>
                <a:latin typeface="Roboto Slab"/>
                <a:ea typeface="Roboto Slab"/>
                <a:cs typeface="Roboto Slab"/>
                <a:sym typeface="Roboto Slab"/>
              </a:rPr>
              <a:t>mbining this knowledge with our findings that </a:t>
            </a:r>
            <a:r>
              <a:rPr lang="en-US" sz="1200" dirty="0">
                <a:solidFill>
                  <a:schemeClr val="accent2"/>
                </a:solidFill>
                <a:latin typeface="Roboto Slab"/>
                <a:ea typeface="Roboto Slab"/>
                <a:cs typeface="Roboto Slab"/>
                <a:sym typeface="Roboto Slab"/>
              </a:rPr>
              <a:t>the mean difference between medical claims made by smokers will be between $22,603.23 and $24,615.91 higher than non-smokers at this confidence level could help create more reliable forecasts</a:t>
            </a:r>
            <a:r>
              <a:rPr lang="en" sz="1200" dirty="0">
                <a:solidFill>
                  <a:schemeClr val="accent2"/>
                </a:solidFill>
                <a:latin typeface="Roboto Slab"/>
                <a:ea typeface="Roboto Slab"/>
                <a:cs typeface="Roboto Slab"/>
                <a:sym typeface="Roboto Slab"/>
              </a:rPr>
              <a:t> </a:t>
            </a:r>
            <a:endParaRPr sz="1200" dirty="0">
              <a:solidFill>
                <a:schemeClr val="accent2"/>
              </a:solidFill>
              <a:latin typeface="Roboto Slab"/>
              <a:ea typeface="Roboto Slab"/>
              <a:cs typeface="Roboto Slab"/>
              <a:sym typeface="Roboto Slab"/>
            </a:endParaRPr>
          </a:p>
        </p:txBody>
      </p:sp>
      <p:sp>
        <p:nvSpPr>
          <p:cNvPr id="568" name="Google Shape;568;p64"/>
          <p:cNvSpPr txBox="1"/>
          <p:nvPr/>
        </p:nvSpPr>
        <p:spPr>
          <a:xfrm>
            <a:off x="846400" y="2958525"/>
            <a:ext cx="1547700"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Rational:</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pic>
        <p:nvPicPr>
          <p:cNvPr id="9" name="Picture 8">
            <a:extLst>
              <a:ext uri="{FF2B5EF4-FFF2-40B4-BE49-F238E27FC236}">
                <a16:creationId xmlns:a16="http://schemas.microsoft.com/office/drawing/2014/main" id="{AEB966AA-9186-4529-BCB3-95DDB8805E99}"/>
              </a:ext>
            </a:extLst>
          </p:cNvPr>
          <p:cNvPicPr>
            <a:picLocks noChangeAspect="1"/>
          </p:cNvPicPr>
          <p:nvPr/>
        </p:nvPicPr>
        <p:blipFill>
          <a:blip r:embed="rId3"/>
          <a:srcRect/>
          <a:stretch/>
        </p:blipFill>
        <p:spPr>
          <a:xfrm>
            <a:off x="5203600" y="1284514"/>
            <a:ext cx="3887642" cy="2206845"/>
          </a:xfrm>
          <a:prstGeom prst="rect">
            <a:avLst/>
          </a:prstGeom>
        </p:spPr>
      </p:pic>
      <p:cxnSp>
        <p:nvCxnSpPr>
          <p:cNvPr id="3" name="Straight Connector 2">
            <a:extLst>
              <a:ext uri="{FF2B5EF4-FFF2-40B4-BE49-F238E27FC236}">
                <a16:creationId xmlns:a16="http://schemas.microsoft.com/office/drawing/2014/main" id="{A53FFADD-C9F8-4F7D-90AA-466AC48FB8B1}"/>
              </a:ext>
            </a:extLst>
          </p:cNvPr>
          <p:cNvCxnSpPr>
            <a:cxnSpLocks/>
          </p:cNvCxnSpPr>
          <p:nvPr/>
        </p:nvCxnSpPr>
        <p:spPr>
          <a:xfrm flipV="1">
            <a:off x="5859780" y="2609850"/>
            <a:ext cx="2663190" cy="362994"/>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F07AA0-3A88-47AD-A208-82A970177864}"/>
              </a:ext>
            </a:extLst>
          </p:cNvPr>
          <p:cNvCxnSpPr>
            <a:cxnSpLocks/>
          </p:cNvCxnSpPr>
          <p:nvPr/>
        </p:nvCxnSpPr>
        <p:spPr>
          <a:xfrm flipV="1">
            <a:off x="5859780" y="2051787"/>
            <a:ext cx="2663190" cy="362994"/>
          </a:xfrm>
          <a:prstGeom prst="line">
            <a:avLst/>
          </a:prstGeom>
          <a:ln w="254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56A9421-1A0E-42DE-976F-63477AC1658E}"/>
              </a:ext>
            </a:extLst>
          </p:cNvPr>
          <p:cNvCxnSpPr>
            <a:cxnSpLocks/>
          </p:cNvCxnSpPr>
          <p:nvPr/>
        </p:nvCxnSpPr>
        <p:spPr>
          <a:xfrm flipV="1">
            <a:off x="5859780" y="1952192"/>
            <a:ext cx="2663190" cy="36299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55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Recommendations based on Investigation Question 2</a:t>
            </a:r>
          </a:p>
        </p:txBody>
      </p:sp>
      <p:sp>
        <p:nvSpPr>
          <p:cNvPr id="565" name="Google Shape;565;p64"/>
          <p:cNvSpPr txBox="1"/>
          <p:nvPr/>
        </p:nvSpPr>
        <p:spPr>
          <a:xfrm>
            <a:off x="5115174" y="1626618"/>
            <a:ext cx="3538289" cy="1290282"/>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Ensure, all else being equal, females are charged the same premiums as males</a:t>
            </a:r>
          </a:p>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Ensure, all else being equal, females are allowed to bill the same medical costs as males</a:t>
            </a:r>
            <a:endParaRPr sz="1200" dirty="0">
              <a:solidFill>
                <a:schemeClr val="accent2"/>
              </a:solidFill>
              <a:latin typeface="Roboto Slab"/>
              <a:ea typeface="Roboto Slab"/>
              <a:cs typeface="Roboto Slab"/>
              <a:sym typeface="Roboto Slab"/>
            </a:endParaRPr>
          </a:p>
        </p:txBody>
      </p:sp>
      <p:sp>
        <p:nvSpPr>
          <p:cNvPr id="566" name="Google Shape;566;p64"/>
          <p:cNvSpPr txBox="1"/>
          <p:nvPr/>
        </p:nvSpPr>
        <p:spPr>
          <a:xfrm>
            <a:off x="5113600" y="1350855"/>
            <a:ext cx="223255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Recommendation:</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67" name="Google Shape;567;p64"/>
          <p:cNvSpPr txBox="1"/>
          <p:nvPr/>
        </p:nvSpPr>
        <p:spPr>
          <a:xfrm>
            <a:off x="5113600" y="3313219"/>
            <a:ext cx="3848971" cy="1454724"/>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In today’s politically charged climate, it is important that Axis Insurance establishes itself as a leader in social responsibility, and this includes equity between genders</a:t>
            </a:r>
          </a:p>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Failure to achieve gender parity could lead to an exodus of existing customers, competitive disadvantage when soliciting new customers, and potential legal liabilities. </a:t>
            </a:r>
            <a:endParaRPr sz="1200" dirty="0">
              <a:solidFill>
                <a:schemeClr val="accent2"/>
              </a:solidFill>
              <a:latin typeface="Roboto Slab"/>
              <a:ea typeface="Roboto Slab"/>
              <a:cs typeface="Roboto Slab"/>
              <a:sym typeface="Roboto Slab"/>
            </a:endParaRPr>
          </a:p>
        </p:txBody>
      </p:sp>
      <p:sp>
        <p:nvSpPr>
          <p:cNvPr id="568" name="Google Shape;568;p64"/>
          <p:cNvSpPr txBox="1"/>
          <p:nvPr/>
        </p:nvSpPr>
        <p:spPr>
          <a:xfrm>
            <a:off x="5113600" y="2916900"/>
            <a:ext cx="1547700"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Rational:</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0" name="Google Shape;564;p64">
            <a:extLst>
              <a:ext uri="{FF2B5EF4-FFF2-40B4-BE49-F238E27FC236}">
                <a16:creationId xmlns:a16="http://schemas.microsoft.com/office/drawing/2014/main" id="{66184B30-7F59-449A-B6C1-613A540BE986}"/>
              </a:ext>
            </a:extLst>
          </p:cNvPr>
          <p:cNvSpPr txBox="1"/>
          <p:nvPr/>
        </p:nvSpPr>
        <p:spPr>
          <a:xfrm>
            <a:off x="427862" y="3879710"/>
            <a:ext cx="4608595" cy="1263789"/>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100" dirty="0">
                <a:solidFill>
                  <a:schemeClr val="accent2"/>
                </a:solidFill>
                <a:latin typeface="Roboto Slab"/>
                <a:ea typeface="Roboto Slab"/>
                <a:cs typeface="Roboto Slab"/>
                <a:sym typeface="Roboto Slab"/>
              </a:rPr>
              <a:t>The mean charge claimed by males is $13,975, while the mean charge claimed by women is $12,570. Men are slightly more likely to be smokers t</a:t>
            </a:r>
            <a:r>
              <a:rPr lang="en-CA" sz="1100" dirty="0">
                <a:solidFill>
                  <a:schemeClr val="accent2"/>
                </a:solidFill>
                <a:latin typeface="Roboto Slab"/>
                <a:ea typeface="Roboto Slab"/>
                <a:cs typeface="Roboto Slab"/>
                <a:sym typeface="Roboto Slab"/>
              </a:rPr>
              <a:t>ha</a:t>
            </a:r>
            <a:r>
              <a:rPr lang="en" sz="1100" dirty="0">
                <a:solidFill>
                  <a:schemeClr val="accent2"/>
                </a:solidFill>
                <a:latin typeface="Roboto Slab"/>
                <a:ea typeface="Roboto Slab"/>
                <a:cs typeface="Roboto Slab"/>
                <a:sym typeface="Roboto Slab"/>
              </a:rPr>
              <a:t>n women.  Taken together, premiums should be set so that male and females should be charged the same at two different levels: smokers and non-smokers. The higher number of male smokers should mean that more premiums will cover their higher mean charge claimed. </a:t>
            </a:r>
            <a:endParaRPr sz="1100" dirty="0">
              <a:solidFill>
                <a:schemeClr val="accent2"/>
              </a:solidFill>
              <a:latin typeface="Roboto Slab"/>
              <a:ea typeface="Roboto Slab"/>
              <a:cs typeface="Roboto Slab"/>
              <a:sym typeface="Roboto Slab"/>
            </a:endParaRPr>
          </a:p>
        </p:txBody>
      </p:sp>
      <p:graphicFrame>
        <p:nvGraphicFramePr>
          <p:cNvPr id="11" name="Chart 10">
            <a:extLst>
              <a:ext uri="{FF2B5EF4-FFF2-40B4-BE49-F238E27FC236}">
                <a16:creationId xmlns:a16="http://schemas.microsoft.com/office/drawing/2014/main" id="{0FB34D46-98B6-46F9-8E48-6A4496C86571}"/>
              </a:ext>
            </a:extLst>
          </p:cNvPr>
          <p:cNvGraphicFramePr/>
          <p:nvPr>
            <p:extLst>
              <p:ext uri="{D42A27DB-BD31-4B8C-83A1-F6EECF244321}">
                <p14:modId xmlns:p14="http://schemas.microsoft.com/office/powerpoint/2010/main" val="2974749061"/>
              </p:ext>
            </p:extLst>
          </p:nvPr>
        </p:nvGraphicFramePr>
        <p:xfrm>
          <a:off x="949635" y="1350855"/>
          <a:ext cx="3333750" cy="25507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332397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Recommendations based on Investigation Question 3</a:t>
            </a:r>
          </a:p>
        </p:txBody>
      </p:sp>
      <p:sp>
        <p:nvSpPr>
          <p:cNvPr id="564" name="Google Shape;564;p64"/>
          <p:cNvSpPr txBox="1"/>
          <p:nvPr/>
        </p:nvSpPr>
        <p:spPr>
          <a:xfrm>
            <a:off x="5391006" y="3717693"/>
            <a:ext cx="3752994" cy="960414"/>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100" dirty="0">
                <a:solidFill>
                  <a:schemeClr val="accent2"/>
                </a:solidFill>
                <a:latin typeface="Roboto Slab"/>
                <a:ea typeface="Roboto Slab"/>
                <a:cs typeface="Roboto Slab"/>
                <a:sym typeface="Roboto Slab"/>
              </a:rPr>
              <a:t>The mean charge claimed by customers in the southeast is the highest at $14,735 and lowest in the southwest at $12,347. Despite the proportion of smokers in each region being equal, premiums paid in the southwest should be higher than premiums paid in other regions. </a:t>
            </a:r>
            <a:endParaRPr sz="1100" dirty="0">
              <a:solidFill>
                <a:schemeClr val="accent2"/>
              </a:solidFill>
              <a:latin typeface="Roboto Slab"/>
              <a:ea typeface="Roboto Slab"/>
              <a:cs typeface="Roboto Slab"/>
              <a:sym typeface="Roboto Slab"/>
            </a:endParaRPr>
          </a:p>
        </p:txBody>
      </p:sp>
      <p:sp>
        <p:nvSpPr>
          <p:cNvPr id="565" name="Google Shape;565;p64"/>
          <p:cNvSpPr txBox="1"/>
          <p:nvPr/>
        </p:nvSpPr>
        <p:spPr>
          <a:xfrm>
            <a:off x="847974" y="2052993"/>
            <a:ext cx="4123788" cy="1481236"/>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100" dirty="0">
                <a:solidFill>
                  <a:schemeClr val="accent2"/>
                </a:solidFill>
                <a:latin typeface="Roboto Slab"/>
                <a:ea typeface="Roboto Slab"/>
                <a:cs typeface="Roboto Slab"/>
                <a:sym typeface="Roboto Slab"/>
              </a:rPr>
              <a:t>Premiums should not be the same across the different geographic regions just because the proportions of smokers and non-smokers are statistically equivalent</a:t>
            </a:r>
          </a:p>
          <a:p>
            <a:pPr marL="285750" lvl="0" indent="-285750" algn="l" rtl="0">
              <a:spcBef>
                <a:spcPts val="0"/>
              </a:spcBef>
              <a:spcAft>
                <a:spcPts val="0"/>
              </a:spcAft>
              <a:buFont typeface="Arial" panose="020B0604020202020204" pitchFamily="34" charset="0"/>
              <a:buChar char="•"/>
            </a:pPr>
            <a:r>
              <a:rPr lang="en" sz="1100" dirty="0">
                <a:solidFill>
                  <a:schemeClr val="accent2"/>
                </a:solidFill>
                <a:latin typeface="Roboto Slab"/>
                <a:ea typeface="Roboto Slab"/>
                <a:cs typeface="Roboto Slab"/>
                <a:sym typeface="Roboto Slab"/>
              </a:rPr>
              <a:t>F</a:t>
            </a:r>
            <a:r>
              <a:rPr lang="en-CA" sz="1100" dirty="0">
                <a:solidFill>
                  <a:schemeClr val="accent2"/>
                </a:solidFill>
                <a:latin typeface="Roboto Slab"/>
                <a:ea typeface="Roboto Slab"/>
                <a:cs typeface="Roboto Slab"/>
                <a:sym typeface="Roboto Slab"/>
              </a:rPr>
              <a:t>u</a:t>
            </a:r>
            <a:r>
              <a:rPr lang="en" sz="1100" dirty="0">
                <a:solidFill>
                  <a:schemeClr val="accent2"/>
                </a:solidFill>
                <a:latin typeface="Roboto Slab"/>
                <a:ea typeface="Roboto Slab"/>
                <a:cs typeface="Roboto Slab"/>
                <a:sym typeface="Roboto Slab"/>
              </a:rPr>
              <a:t>rther studies should be conducted to determine i) if there is a statistically significant difference between the charges of the four different regions ii) if other factors such as BMI help explain any difference</a:t>
            </a:r>
          </a:p>
          <a:p>
            <a:pPr marL="285750" lvl="0" indent="-285750" algn="l" rtl="0">
              <a:spcBef>
                <a:spcPts val="0"/>
              </a:spcBef>
              <a:spcAft>
                <a:spcPts val="0"/>
              </a:spcAft>
              <a:buFont typeface="Arial" panose="020B0604020202020204" pitchFamily="34" charset="0"/>
              <a:buChar char="•"/>
            </a:pPr>
            <a:endParaRPr lang="en" sz="1200" dirty="0">
              <a:solidFill>
                <a:schemeClr val="accent2"/>
              </a:solidFill>
              <a:latin typeface="Roboto Slab"/>
              <a:ea typeface="Roboto Slab"/>
              <a:cs typeface="Roboto Slab"/>
              <a:sym typeface="Roboto Slab"/>
            </a:endParaRPr>
          </a:p>
        </p:txBody>
      </p:sp>
      <p:sp>
        <p:nvSpPr>
          <p:cNvPr id="566" name="Google Shape;566;p64"/>
          <p:cNvSpPr txBox="1"/>
          <p:nvPr/>
        </p:nvSpPr>
        <p:spPr>
          <a:xfrm>
            <a:off x="846400" y="1777230"/>
            <a:ext cx="223255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Recommendation:</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67" name="Google Shape;567;p64"/>
          <p:cNvSpPr txBox="1"/>
          <p:nvPr/>
        </p:nvSpPr>
        <p:spPr>
          <a:xfrm>
            <a:off x="846400" y="3739594"/>
            <a:ext cx="4123788" cy="1290281"/>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100" dirty="0">
                <a:solidFill>
                  <a:schemeClr val="accent2"/>
                </a:solidFill>
                <a:latin typeface="Roboto Slab"/>
                <a:ea typeface="Roboto Slab"/>
                <a:cs typeface="Roboto Slab"/>
                <a:sym typeface="Roboto Slab"/>
              </a:rPr>
              <a:t>T</a:t>
            </a:r>
            <a:r>
              <a:rPr lang="en-CA" sz="1100" dirty="0">
                <a:solidFill>
                  <a:schemeClr val="accent2"/>
                </a:solidFill>
                <a:latin typeface="Roboto Slab"/>
                <a:ea typeface="Roboto Slab"/>
                <a:cs typeface="Roboto Slab"/>
                <a:sym typeface="Roboto Slab"/>
              </a:rPr>
              <a:t>h</a:t>
            </a:r>
            <a:r>
              <a:rPr lang="en" sz="1100" dirty="0">
                <a:solidFill>
                  <a:schemeClr val="accent2"/>
                </a:solidFill>
                <a:latin typeface="Roboto Slab"/>
                <a:ea typeface="Roboto Slab"/>
                <a:cs typeface="Roboto Slab"/>
                <a:sym typeface="Roboto Slab"/>
              </a:rPr>
              <a:t>e study showed the proportion of smokers is not statistically different by region, but it does not necessarily mean premiums  should be the same, all else being equal, regardless of region </a:t>
            </a:r>
          </a:p>
          <a:p>
            <a:pPr marL="285750" lvl="0" indent="-285750" algn="l" rtl="0">
              <a:spcBef>
                <a:spcPts val="0"/>
              </a:spcBef>
              <a:spcAft>
                <a:spcPts val="0"/>
              </a:spcAft>
              <a:buFont typeface="Arial" panose="020B0604020202020204" pitchFamily="34" charset="0"/>
              <a:buChar char="•"/>
            </a:pPr>
            <a:r>
              <a:rPr lang="en" sz="1100" dirty="0">
                <a:solidFill>
                  <a:schemeClr val="accent2"/>
                </a:solidFill>
                <a:latin typeface="Roboto Slab"/>
                <a:ea typeface="Roboto Slab"/>
                <a:cs typeface="Roboto Slab"/>
                <a:sym typeface="Roboto Slab"/>
              </a:rPr>
              <a:t>Charges may be higher in some regions because the average BMI is higher, or outside factors such as higher wages for medical professionals are driving costs up. </a:t>
            </a:r>
          </a:p>
        </p:txBody>
      </p:sp>
      <p:sp>
        <p:nvSpPr>
          <p:cNvPr id="568" name="Google Shape;568;p64"/>
          <p:cNvSpPr txBox="1"/>
          <p:nvPr/>
        </p:nvSpPr>
        <p:spPr>
          <a:xfrm>
            <a:off x="846400" y="3343275"/>
            <a:ext cx="1547700"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Rational:</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graphicFrame>
        <p:nvGraphicFramePr>
          <p:cNvPr id="4" name="Chart 3">
            <a:extLst>
              <a:ext uri="{FF2B5EF4-FFF2-40B4-BE49-F238E27FC236}">
                <a16:creationId xmlns:a16="http://schemas.microsoft.com/office/drawing/2014/main" id="{793C16C6-EB90-4F4B-A981-EC8433B02B00}"/>
              </a:ext>
            </a:extLst>
          </p:cNvPr>
          <p:cNvGraphicFramePr/>
          <p:nvPr>
            <p:extLst>
              <p:ext uri="{D42A27DB-BD31-4B8C-83A1-F6EECF244321}">
                <p14:modId xmlns:p14="http://schemas.microsoft.com/office/powerpoint/2010/main" val="1106511412"/>
              </p:ext>
            </p:extLst>
          </p:nvPr>
        </p:nvGraphicFramePr>
        <p:xfrm>
          <a:off x="5391006" y="1188837"/>
          <a:ext cx="3333750" cy="25507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541212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Recommendations based on Investigation Question 4</a:t>
            </a:r>
          </a:p>
        </p:txBody>
      </p:sp>
      <p:sp>
        <p:nvSpPr>
          <p:cNvPr id="565" name="Google Shape;565;p64"/>
          <p:cNvSpPr txBox="1"/>
          <p:nvPr/>
        </p:nvSpPr>
        <p:spPr>
          <a:xfrm>
            <a:off x="5113600" y="1350855"/>
            <a:ext cx="3538289" cy="1290282"/>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Do not penalize women who have children.</a:t>
            </a:r>
          </a:p>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Create an opportunity to offer additional coverage on a per additional child basis </a:t>
            </a:r>
            <a:endParaRPr sz="1200" dirty="0">
              <a:solidFill>
                <a:schemeClr val="accent2"/>
              </a:solidFill>
              <a:latin typeface="Roboto Slab"/>
              <a:ea typeface="Roboto Slab"/>
              <a:cs typeface="Roboto Slab"/>
              <a:sym typeface="Roboto Slab"/>
            </a:endParaRPr>
          </a:p>
        </p:txBody>
      </p:sp>
      <p:sp>
        <p:nvSpPr>
          <p:cNvPr id="566" name="Google Shape;566;p64"/>
          <p:cNvSpPr txBox="1"/>
          <p:nvPr/>
        </p:nvSpPr>
        <p:spPr>
          <a:xfrm>
            <a:off x="5113600" y="1350855"/>
            <a:ext cx="223255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Recommendation:</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567" name="Google Shape;567;p64"/>
          <p:cNvSpPr txBox="1"/>
          <p:nvPr/>
        </p:nvSpPr>
        <p:spPr>
          <a:xfrm>
            <a:off x="5113600" y="3037456"/>
            <a:ext cx="3848971" cy="1454724"/>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Again, Axis Insurance can establish itself as a leader in equality by not discriminating against women with children. The evidence shows women with 0, 1 or 2 children enjoy the same level of health (as determined by BMI)</a:t>
            </a:r>
          </a:p>
          <a:p>
            <a:pPr marL="285750" lvl="0" indent="-285750" algn="l" rtl="0">
              <a:spcBef>
                <a:spcPts val="0"/>
              </a:spcBef>
              <a:spcAft>
                <a:spcPts val="0"/>
              </a:spcAft>
              <a:buFont typeface="Arial" panose="020B0604020202020204" pitchFamily="34" charset="0"/>
              <a:buChar char="•"/>
            </a:pPr>
            <a:r>
              <a:rPr lang="en" sz="1200" dirty="0">
                <a:solidFill>
                  <a:schemeClr val="accent2"/>
                </a:solidFill>
                <a:latin typeface="Roboto Slab"/>
                <a:ea typeface="Roboto Slab"/>
                <a:cs typeface="Roboto Slab"/>
                <a:sym typeface="Roboto Slab"/>
              </a:rPr>
              <a:t>Parents (male or female) should not be charged for having children, but additional coverage can be extended to their children for a price </a:t>
            </a:r>
            <a:endParaRPr sz="1200" dirty="0">
              <a:solidFill>
                <a:schemeClr val="accent2"/>
              </a:solidFill>
              <a:latin typeface="Roboto Slab"/>
              <a:ea typeface="Roboto Slab"/>
              <a:cs typeface="Roboto Slab"/>
              <a:sym typeface="Roboto Slab"/>
            </a:endParaRPr>
          </a:p>
        </p:txBody>
      </p:sp>
      <p:sp>
        <p:nvSpPr>
          <p:cNvPr id="568" name="Google Shape;568;p64"/>
          <p:cNvSpPr txBox="1"/>
          <p:nvPr/>
        </p:nvSpPr>
        <p:spPr>
          <a:xfrm>
            <a:off x="5113600" y="2641137"/>
            <a:ext cx="1547700"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Rational:</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0" name="Google Shape;564;p64">
            <a:extLst>
              <a:ext uri="{FF2B5EF4-FFF2-40B4-BE49-F238E27FC236}">
                <a16:creationId xmlns:a16="http://schemas.microsoft.com/office/drawing/2014/main" id="{66184B30-7F59-449A-B6C1-613A540BE986}"/>
              </a:ext>
            </a:extLst>
          </p:cNvPr>
          <p:cNvSpPr txBox="1"/>
          <p:nvPr/>
        </p:nvSpPr>
        <p:spPr>
          <a:xfrm>
            <a:off x="427862" y="3879710"/>
            <a:ext cx="4608595" cy="1263789"/>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CA" sz="1050" dirty="0">
                <a:solidFill>
                  <a:schemeClr val="accent2"/>
                </a:solidFill>
                <a:latin typeface="Roboto Slab"/>
                <a:ea typeface="Roboto Slab"/>
                <a:cs typeface="Roboto Slab"/>
                <a:sym typeface="Roboto Slab"/>
              </a:rPr>
              <a:t>The above chart includes males and females. The average claim made by individuals with 2 or 3 children is higher than claims made by individuals with 0 or 1 child(ren). More data is needed to determine if the charges made by these individuals is personal only or includes medical costs for the children as well. Adding a small premium to extend coverage per each additional child would make up the difference between the average claims of individuals with 0 children and those with more.  Note: individuals with 4 and 5 children have very small sample sizes (&lt;30).</a:t>
            </a:r>
            <a:r>
              <a:rPr lang="en-CA" sz="1100" dirty="0">
                <a:solidFill>
                  <a:schemeClr val="accent2"/>
                </a:solidFill>
                <a:latin typeface="Roboto Slab"/>
                <a:ea typeface="Roboto Slab"/>
                <a:cs typeface="Roboto Slab"/>
                <a:sym typeface="Roboto Slab"/>
              </a:rPr>
              <a:t> </a:t>
            </a:r>
            <a:endParaRPr sz="1100" dirty="0">
              <a:solidFill>
                <a:schemeClr val="accent2"/>
              </a:solidFill>
              <a:latin typeface="Roboto Slab"/>
              <a:ea typeface="Roboto Slab"/>
              <a:cs typeface="Roboto Slab"/>
              <a:sym typeface="Roboto Slab"/>
            </a:endParaRPr>
          </a:p>
        </p:txBody>
      </p:sp>
      <p:graphicFrame>
        <p:nvGraphicFramePr>
          <p:cNvPr id="11" name="Chart 10">
            <a:extLst>
              <a:ext uri="{FF2B5EF4-FFF2-40B4-BE49-F238E27FC236}">
                <a16:creationId xmlns:a16="http://schemas.microsoft.com/office/drawing/2014/main" id="{0FB34D46-98B6-46F9-8E48-6A4496C86571}"/>
              </a:ext>
            </a:extLst>
          </p:cNvPr>
          <p:cNvGraphicFramePr/>
          <p:nvPr>
            <p:extLst>
              <p:ext uri="{D42A27DB-BD31-4B8C-83A1-F6EECF244321}">
                <p14:modId xmlns:p14="http://schemas.microsoft.com/office/powerpoint/2010/main" val="1119020190"/>
              </p:ext>
            </p:extLst>
          </p:nvPr>
        </p:nvGraphicFramePr>
        <p:xfrm>
          <a:off x="949635" y="1350855"/>
          <a:ext cx="3333750" cy="255075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8912047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97"/>
          <p:cNvSpPr txBox="1">
            <a:spLocks noGrp="1"/>
          </p:cNvSpPr>
          <p:nvPr>
            <p:ph type="ctrTitle" idx="9"/>
          </p:nvPr>
        </p:nvSpPr>
        <p:spPr>
          <a:xfrm>
            <a:off x="1031025" y="540000"/>
            <a:ext cx="5413318"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Additional Recommendations</a:t>
            </a:r>
            <a:endParaRPr dirty="0"/>
          </a:p>
        </p:txBody>
      </p:sp>
      <p:sp>
        <p:nvSpPr>
          <p:cNvPr id="20" name="Rectangle 19">
            <a:extLst>
              <a:ext uri="{FF2B5EF4-FFF2-40B4-BE49-F238E27FC236}">
                <a16:creationId xmlns:a16="http://schemas.microsoft.com/office/drawing/2014/main" id="{22644122-EEB0-4923-B30B-0DB559754A97}"/>
              </a:ext>
            </a:extLst>
          </p:cNvPr>
          <p:cNvSpPr/>
          <p:nvPr/>
        </p:nvSpPr>
        <p:spPr>
          <a:xfrm>
            <a:off x="696686" y="1378857"/>
            <a:ext cx="5334000" cy="2634343"/>
          </a:xfrm>
          <a:prstGeom prst="rect">
            <a:avLst/>
          </a:prstGeom>
          <a:solidFill>
            <a:srgbClr val="456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Google Shape;565;p64">
            <a:extLst>
              <a:ext uri="{FF2B5EF4-FFF2-40B4-BE49-F238E27FC236}">
                <a16:creationId xmlns:a16="http://schemas.microsoft.com/office/drawing/2014/main" id="{DAB0B36E-1C6E-4FC5-9B49-2BEC8CDE00E1}"/>
              </a:ext>
            </a:extLst>
          </p:cNvPr>
          <p:cNvSpPr txBox="1"/>
          <p:nvPr/>
        </p:nvSpPr>
        <p:spPr>
          <a:xfrm>
            <a:off x="106172" y="1405746"/>
            <a:ext cx="6338171" cy="750963"/>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Clr>
                <a:schemeClr val="bg1"/>
              </a:buClr>
              <a:buAutoNum type="arabicParenR"/>
            </a:pPr>
            <a:r>
              <a:rPr lang="en-CA" sz="1200" dirty="0">
                <a:solidFill>
                  <a:schemeClr val="bg1"/>
                </a:solidFill>
                <a:latin typeface="Roboto Slab"/>
                <a:ea typeface="Roboto Slab"/>
                <a:cs typeface="Roboto Slab"/>
                <a:sym typeface="Roboto Slab"/>
              </a:rPr>
              <a:t>Test for fraudulent claims</a:t>
            </a:r>
          </a:p>
          <a:p>
            <a:pPr marL="228600" lvl="0" indent="-228600" algn="l" rtl="0">
              <a:spcBef>
                <a:spcPts val="0"/>
              </a:spcBef>
              <a:spcAft>
                <a:spcPts val="0"/>
              </a:spcAft>
              <a:buClr>
                <a:schemeClr val="bg1"/>
              </a:buClr>
              <a:buAutoNum type="arabicParenR"/>
            </a:pPr>
            <a:r>
              <a:rPr lang="en-CA" sz="1200" dirty="0">
                <a:solidFill>
                  <a:schemeClr val="bg1"/>
                </a:solidFill>
                <a:latin typeface="Roboto Slab"/>
                <a:ea typeface="Roboto Slab"/>
                <a:cs typeface="Roboto Slab"/>
                <a:sym typeface="Roboto Slab"/>
              </a:rPr>
              <a:t>Target younger, healthier, non-smokers to replace 60 year old+ customers </a:t>
            </a:r>
          </a:p>
          <a:p>
            <a:pPr marL="228600" lvl="0" indent="-228600" algn="l" rtl="0">
              <a:spcBef>
                <a:spcPts val="0"/>
              </a:spcBef>
              <a:spcAft>
                <a:spcPts val="0"/>
              </a:spcAft>
              <a:buClr>
                <a:schemeClr val="bg1"/>
              </a:buClr>
              <a:buAutoNum type="arabicParenR"/>
            </a:pPr>
            <a:r>
              <a:rPr lang="en-CA" sz="1200" dirty="0">
                <a:solidFill>
                  <a:schemeClr val="bg1"/>
                </a:solidFill>
                <a:latin typeface="Roboto Slab"/>
                <a:ea typeface="Roboto Slab"/>
                <a:cs typeface="Roboto Slab"/>
                <a:sym typeface="Roboto Slab"/>
              </a:rPr>
              <a:t>Focus on lowering mean cost of claims</a:t>
            </a:r>
          </a:p>
        </p:txBody>
      </p:sp>
      <p:sp>
        <p:nvSpPr>
          <p:cNvPr id="43" name="Google Shape;566;p64">
            <a:extLst>
              <a:ext uri="{FF2B5EF4-FFF2-40B4-BE49-F238E27FC236}">
                <a16:creationId xmlns:a16="http://schemas.microsoft.com/office/drawing/2014/main" id="{BB406C5C-1D0C-4450-B94D-B1CA64166003}"/>
              </a:ext>
            </a:extLst>
          </p:cNvPr>
          <p:cNvSpPr txBox="1"/>
          <p:nvPr/>
        </p:nvSpPr>
        <p:spPr>
          <a:xfrm>
            <a:off x="106172" y="1173843"/>
            <a:ext cx="223255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Recommendation:</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45" name="Google Shape;568;p64">
            <a:extLst>
              <a:ext uri="{FF2B5EF4-FFF2-40B4-BE49-F238E27FC236}">
                <a16:creationId xmlns:a16="http://schemas.microsoft.com/office/drawing/2014/main" id="{1153E1BF-DED7-4AF2-96F8-CFD623661F8A}"/>
              </a:ext>
            </a:extLst>
          </p:cNvPr>
          <p:cNvSpPr txBox="1"/>
          <p:nvPr/>
        </p:nvSpPr>
        <p:spPr>
          <a:xfrm>
            <a:off x="106172" y="2329950"/>
            <a:ext cx="1547700"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Rational:</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6" name="Google Shape;565;p64">
            <a:extLst>
              <a:ext uri="{FF2B5EF4-FFF2-40B4-BE49-F238E27FC236}">
                <a16:creationId xmlns:a16="http://schemas.microsoft.com/office/drawing/2014/main" id="{FE3C3C5C-5863-4FE3-86BA-529B8059E7A4}"/>
              </a:ext>
            </a:extLst>
          </p:cNvPr>
          <p:cNvSpPr txBox="1"/>
          <p:nvPr/>
        </p:nvSpPr>
        <p:spPr>
          <a:xfrm>
            <a:off x="106172" y="2626752"/>
            <a:ext cx="6338172" cy="1509819"/>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Clr>
                <a:schemeClr val="bg1"/>
              </a:buClr>
              <a:buAutoNum type="arabicParenR"/>
            </a:pPr>
            <a:r>
              <a:rPr lang="en-CA" sz="1000" dirty="0">
                <a:solidFill>
                  <a:schemeClr val="bg1"/>
                </a:solidFill>
                <a:latin typeface="Roboto Slab"/>
                <a:ea typeface="Roboto Slab"/>
                <a:cs typeface="Roboto Slab"/>
                <a:sym typeface="Roboto Slab"/>
              </a:rPr>
              <a:t>Reduce risk of overpaying or double-paying claimants (need highlighted by duplicate in data set provided by Axis Insurance)</a:t>
            </a:r>
          </a:p>
          <a:p>
            <a:pPr marL="228600" lvl="0" indent="-228600" algn="l" rtl="0">
              <a:spcBef>
                <a:spcPts val="0"/>
              </a:spcBef>
              <a:spcAft>
                <a:spcPts val="0"/>
              </a:spcAft>
              <a:buClr>
                <a:schemeClr val="bg1"/>
              </a:buClr>
              <a:buAutoNum type="arabicParenR"/>
            </a:pPr>
            <a:r>
              <a:rPr lang="en-CA" sz="1000" dirty="0">
                <a:solidFill>
                  <a:schemeClr val="bg1"/>
                </a:solidFill>
                <a:latin typeface="Roboto Slab"/>
                <a:ea typeface="Roboto Slab"/>
                <a:cs typeface="Roboto Slab"/>
                <a:sym typeface="Roboto Slab"/>
              </a:rPr>
              <a:t>As customers grow older and reach 65, they transfer to government coverage. New customers must be recruited to replace the ones that leave. Ideally, younger, healthier (lower BMI), non-smokers should be targeted in an effort to minimize expenses, which leads to higher profitability. This may also help Axis to lower premiums and become more competitive. </a:t>
            </a:r>
          </a:p>
          <a:p>
            <a:pPr marL="228600" lvl="0" indent="-228600" algn="l" rtl="0">
              <a:spcBef>
                <a:spcPts val="0"/>
              </a:spcBef>
              <a:spcAft>
                <a:spcPts val="0"/>
              </a:spcAft>
              <a:buClr>
                <a:schemeClr val="bg1"/>
              </a:buClr>
              <a:buAutoNum type="arabicParenR"/>
            </a:pPr>
            <a:r>
              <a:rPr lang="en-CA" sz="1000" dirty="0">
                <a:solidFill>
                  <a:schemeClr val="bg1"/>
                </a:solidFill>
                <a:latin typeface="Roboto Slab"/>
                <a:ea typeface="Roboto Slab"/>
                <a:cs typeface="Roboto Slab"/>
                <a:sym typeface="Roboto Slab"/>
              </a:rPr>
              <a:t>While its tempting to focus on lowering the highest claims, data shows that there are only a few outliers above the $50,000 threshold. It would be more profitable to focus on lowering the overall mean by $50 than focusing on lowering the top claims by $500. </a:t>
            </a:r>
          </a:p>
        </p:txBody>
      </p:sp>
      <p:sp>
        <p:nvSpPr>
          <p:cNvPr id="49" name="Google Shape;565;p64">
            <a:extLst>
              <a:ext uri="{FF2B5EF4-FFF2-40B4-BE49-F238E27FC236}">
                <a16:creationId xmlns:a16="http://schemas.microsoft.com/office/drawing/2014/main" id="{7A9587B6-C117-42A5-BDFA-FD3463BF4698}"/>
              </a:ext>
            </a:extLst>
          </p:cNvPr>
          <p:cNvSpPr txBox="1"/>
          <p:nvPr/>
        </p:nvSpPr>
        <p:spPr>
          <a:xfrm>
            <a:off x="7251652" y="1877136"/>
            <a:ext cx="1786177" cy="103182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rgbClr val="5F7D95"/>
              </a:buClr>
              <a:buSzPct val="100000"/>
              <a:buFont typeface="Arial" panose="020B0604020202020204" pitchFamily="34" charset="0"/>
              <a:buChar char="•"/>
            </a:pPr>
            <a:r>
              <a:rPr lang="en-US" sz="1200" dirty="0">
                <a:solidFill>
                  <a:srgbClr val="5F7D95"/>
                </a:solidFill>
                <a:latin typeface="Roboto Slab"/>
                <a:ea typeface="Roboto Slab"/>
                <a:cs typeface="Roboto Slab"/>
                <a:sym typeface="Roboto Slab"/>
              </a:rPr>
              <a:t>Targeting younger, healthier, non-smokers will reduce claims</a:t>
            </a:r>
          </a:p>
          <a:p>
            <a:pPr marL="228600" lvl="0" indent="-228600" algn="l" rtl="0">
              <a:spcBef>
                <a:spcPts val="0"/>
              </a:spcBef>
              <a:spcAft>
                <a:spcPts val="0"/>
              </a:spcAft>
              <a:buClr>
                <a:schemeClr val="bg1"/>
              </a:buClr>
              <a:buAutoNum type="arabicParenR" startAt="4"/>
            </a:pPr>
            <a:endParaRPr lang="en-CA" sz="1200" dirty="0">
              <a:solidFill>
                <a:srgbClr val="5F7D95"/>
              </a:solidFill>
              <a:latin typeface="Roboto Slab"/>
              <a:ea typeface="Roboto Slab"/>
              <a:cs typeface="Roboto Slab"/>
              <a:sym typeface="Roboto Slab"/>
            </a:endParaRPr>
          </a:p>
        </p:txBody>
      </p:sp>
      <p:sp>
        <p:nvSpPr>
          <p:cNvPr id="51" name="Google Shape;565;p64">
            <a:extLst>
              <a:ext uri="{FF2B5EF4-FFF2-40B4-BE49-F238E27FC236}">
                <a16:creationId xmlns:a16="http://schemas.microsoft.com/office/drawing/2014/main" id="{3DCD2AB6-2DCE-40B8-9730-EACB7C297149}"/>
              </a:ext>
            </a:extLst>
          </p:cNvPr>
          <p:cNvSpPr txBox="1"/>
          <p:nvPr/>
        </p:nvSpPr>
        <p:spPr>
          <a:xfrm>
            <a:off x="7251651" y="3033234"/>
            <a:ext cx="1786177" cy="1317172"/>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rgbClr val="5F7D95"/>
              </a:buClr>
              <a:buSzPct val="100000"/>
              <a:buFont typeface="Arial" panose="020B0604020202020204" pitchFamily="34" charset="0"/>
              <a:buChar char="•"/>
            </a:pPr>
            <a:r>
              <a:rPr lang="en-US" sz="1200" dirty="0">
                <a:solidFill>
                  <a:srgbClr val="5F7D95"/>
                </a:solidFill>
                <a:latin typeface="Roboto Slab"/>
                <a:ea typeface="Roboto Slab"/>
                <a:cs typeface="Roboto Slab"/>
                <a:sym typeface="Roboto Slab"/>
              </a:rPr>
              <a:t>Lowering the mean by even a few dollars translates into $1000s in savings</a:t>
            </a:r>
          </a:p>
          <a:p>
            <a:pPr marL="228600" lvl="0" indent="-228600" algn="l" rtl="0">
              <a:spcBef>
                <a:spcPts val="0"/>
              </a:spcBef>
              <a:spcAft>
                <a:spcPts val="0"/>
              </a:spcAft>
              <a:buClr>
                <a:schemeClr val="bg1"/>
              </a:buClr>
              <a:buAutoNum type="arabicParenR" startAt="4"/>
            </a:pPr>
            <a:endParaRPr lang="en-CA" sz="1200" dirty="0">
              <a:solidFill>
                <a:srgbClr val="5F7D95"/>
              </a:solidFill>
              <a:latin typeface="Roboto Slab"/>
              <a:ea typeface="Roboto Slab"/>
              <a:cs typeface="Roboto Slab"/>
              <a:sym typeface="Roboto Slab"/>
            </a:endParaRPr>
          </a:p>
        </p:txBody>
      </p:sp>
      <p:sp>
        <p:nvSpPr>
          <p:cNvPr id="53" name="Google Shape;565;p64">
            <a:extLst>
              <a:ext uri="{FF2B5EF4-FFF2-40B4-BE49-F238E27FC236}">
                <a16:creationId xmlns:a16="http://schemas.microsoft.com/office/drawing/2014/main" id="{66134811-1354-4F9F-BF9D-2241C01ED7E9}"/>
              </a:ext>
            </a:extLst>
          </p:cNvPr>
          <p:cNvSpPr txBox="1"/>
          <p:nvPr/>
        </p:nvSpPr>
        <p:spPr>
          <a:xfrm>
            <a:off x="7251651" y="721029"/>
            <a:ext cx="1786177" cy="103182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rgbClr val="5F7D95"/>
              </a:buClr>
              <a:buSzPct val="100000"/>
              <a:buFont typeface="Arial" panose="020B0604020202020204" pitchFamily="34" charset="0"/>
              <a:buChar char="•"/>
            </a:pPr>
            <a:r>
              <a:rPr lang="en-US" sz="1200" dirty="0">
                <a:solidFill>
                  <a:srgbClr val="5F7D95"/>
                </a:solidFill>
                <a:latin typeface="Roboto Slab"/>
                <a:ea typeface="Roboto Slab"/>
                <a:cs typeface="Roboto Slab"/>
                <a:sym typeface="Roboto Slab"/>
              </a:rPr>
              <a:t>Reducing fraud saves money</a:t>
            </a:r>
            <a:endParaRPr lang="en-CA" sz="1200" dirty="0">
              <a:solidFill>
                <a:srgbClr val="5F7D95"/>
              </a:solidFill>
              <a:latin typeface="Roboto Slab"/>
              <a:ea typeface="Roboto Slab"/>
              <a:cs typeface="Roboto Slab"/>
              <a:sym typeface="Roboto Slab"/>
            </a:endParaRPr>
          </a:p>
        </p:txBody>
      </p:sp>
      <p:grpSp>
        <p:nvGrpSpPr>
          <p:cNvPr id="54" name="Google Shape;9855;p121">
            <a:extLst>
              <a:ext uri="{FF2B5EF4-FFF2-40B4-BE49-F238E27FC236}">
                <a16:creationId xmlns:a16="http://schemas.microsoft.com/office/drawing/2014/main" id="{E862A2E6-9704-4A5E-8416-46919ACD1C82}"/>
              </a:ext>
            </a:extLst>
          </p:cNvPr>
          <p:cNvGrpSpPr/>
          <p:nvPr/>
        </p:nvGrpSpPr>
        <p:grpSpPr>
          <a:xfrm>
            <a:off x="6728968" y="1912708"/>
            <a:ext cx="325858" cy="351327"/>
            <a:chOff x="-28461325" y="2701925"/>
            <a:chExt cx="272525" cy="293825"/>
          </a:xfrm>
        </p:grpSpPr>
        <p:sp>
          <p:nvSpPr>
            <p:cNvPr id="55" name="Google Shape;9856;p121">
              <a:extLst>
                <a:ext uri="{FF2B5EF4-FFF2-40B4-BE49-F238E27FC236}">
                  <a16:creationId xmlns:a16="http://schemas.microsoft.com/office/drawing/2014/main" id="{7BB6E4D7-47AC-4EF1-A8FE-A5163490ED4F}"/>
                </a:ext>
              </a:extLst>
            </p:cNvPr>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9857;p121">
              <a:extLst>
                <a:ext uri="{FF2B5EF4-FFF2-40B4-BE49-F238E27FC236}">
                  <a16:creationId xmlns:a16="http://schemas.microsoft.com/office/drawing/2014/main" id="{CF5D89FE-D098-4A62-85CE-303558DFF92E}"/>
                </a:ext>
              </a:extLst>
            </p:cNvPr>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9858;p121">
              <a:extLst>
                <a:ext uri="{FF2B5EF4-FFF2-40B4-BE49-F238E27FC236}">
                  <a16:creationId xmlns:a16="http://schemas.microsoft.com/office/drawing/2014/main" id="{9A7160E9-E219-4082-9242-AE158E0CEF90}"/>
                </a:ext>
              </a:extLst>
            </p:cNvPr>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10180;p122">
            <a:extLst>
              <a:ext uri="{FF2B5EF4-FFF2-40B4-BE49-F238E27FC236}">
                <a16:creationId xmlns:a16="http://schemas.microsoft.com/office/drawing/2014/main" id="{3CD5F839-4EFB-46DE-86F5-B73D9F83CDB1}"/>
              </a:ext>
            </a:extLst>
          </p:cNvPr>
          <p:cNvGrpSpPr/>
          <p:nvPr/>
        </p:nvGrpSpPr>
        <p:grpSpPr>
          <a:xfrm>
            <a:off x="6658038" y="1053920"/>
            <a:ext cx="379918" cy="366038"/>
            <a:chOff x="-63665750" y="1914325"/>
            <a:chExt cx="328450" cy="316450"/>
          </a:xfrm>
        </p:grpSpPr>
        <p:sp>
          <p:nvSpPr>
            <p:cNvPr id="59" name="Google Shape;10181;p122">
              <a:extLst>
                <a:ext uri="{FF2B5EF4-FFF2-40B4-BE49-F238E27FC236}">
                  <a16:creationId xmlns:a16="http://schemas.microsoft.com/office/drawing/2014/main" id="{8FEF3ABF-0B14-4736-B4F1-4A9638F6E2D2}"/>
                </a:ext>
              </a:extLst>
            </p:cNvPr>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10182;p122">
              <a:extLst>
                <a:ext uri="{FF2B5EF4-FFF2-40B4-BE49-F238E27FC236}">
                  <a16:creationId xmlns:a16="http://schemas.microsoft.com/office/drawing/2014/main" id="{FAB7A3B0-9D09-4843-9475-44F27E71C05F}"/>
                </a:ext>
              </a:extLst>
            </p:cNvPr>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1" name="Google Shape;10065;p122">
            <a:extLst>
              <a:ext uri="{FF2B5EF4-FFF2-40B4-BE49-F238E27FC236}">
                <a16:creationId xmlns:a16="http://schemas.microsoft.com/office/drawing/2014/main" id="{0A477296-5EEB-47D1-883F-D52AFFC8066D}"/>
              </a:ext>
            </a:extLst>
          </p:cNvPr>
          <p:cNvGrpSpPr/>
          <p:nvPr/>
        </p:nvGrpSpPr>
        <p:grpSpPr>
          <a:xfrm>
            <a:off x="6708762" y="3183965"/>
            <a:ext cx="366269" cy="369913"/>
            <a:chOff x="-64764500" y="2280550"/>
            <a:chExt cx="316650" cy="319800"/>
          </a:xfrm>
        </p:grpSpPr>
        <p:sp>
          <p:nvSpPr>
            <p:cNvPr id="62" name="Google Shape;10066;p122">
              <a:extLst>
                <a:ext uri="{FF2B5EF4-FFF2-40B4-BE49-F238E27FC236}">
                  <a16:creationId xmlns:a16="http://schemas.microsoft.com/office/drawing/2014/main" id="{D6AF272C-614C-4686-A959-6BDADA9A2596}"/>
                </a:ext>
              </a:extLst>
            </p:cNvPr>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10067;p122">
              <a:extLst>
                <a:ext uri="{FF2B5EF4-FFF2-40B4-BE49-F238E27FC236}">
                  <a16:creationId xmlns:a16="http://schemas.microsoft.com/office/drawing/2014/main" id="{2D43F9D7-CEE9-46EF-B652-3240E7CA2F09}"/>
                </a:ext>
              </a:extLst>
            </p:cNvPr>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0338262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97"/>
          <p:cNvSpPr txBox="1">
            <a:spLocks noGrp="1"/>
          </p:cNvSpPr>
          <p:nvPr>
            <p:ph type="ctrTitle" idx="9"/>
          </p:nvPr>
        </p:nvSpPr>
        <p:spPr>
          <a:xfrm>
            <a:off x="1031025" y="540000"/>
            <a:ext cx="5413318"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Additional Recommendations</a:t>
            </a:r>
            <a:endParaRPr dirty="0"/>
          </a:p>
        </p:txBody>
      </p:sp>
      <p:sp>
        <p:nvSpPr>
          <p:cNvPr id="20" name="Rectangle 19">
            <a:extLst>
              <a:ext uri="{FF2B5EF4-FFF2-40B4-BE49-F238E27FC236}">
                <a16:creationId xmlns:a16="http://schemas.microsoft.com/office/drawing/2014/main" id="{22644122-EEB0-4923-B30B-0DB559754A97}"/>
              </a:ext>
            </a:extLst>
          </p:cNvPr>
          <p:cNvSpPr/>
          <p:nvPr/>
        </p:nvSpPr>
        <p:spPr>
          <a:xfrm>
            <a:off x="696686" y="1378857"/>
            <a:ext cx="5334000" cy="2634343"/>
          </a:xfrm>
          <a:prstGeom prst="rect">
            <a:avLst/>
          </a:prstGeom>
          <a:solidFill>
            <a:srgbClr val="4569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Google Shape;565;p64">
            <a:extLst>
              <a:ext uri="{FF2B5EF4-FFF2-40B4-BE49-F238E27FC236}">
                <a16:creationId xmlns:a16="http://schemas.microsoft.com/office/drawing/2014/main" id="{DAB0B36E-1C6E-4FC5-9B49-2BEC8CDE00E1}"/>
              </a:ext>
            </a:extLst>
          </p:cNvPr>
          <p:cNvSpPr txBox="1"/>
          <p:nvPr/>
        </p:nvSpPr>
        <p:spPr>
          <a:xfrm>
            <a:off x="106172" y="1405746"/>
            <a:ext cx="6338171" cy="750963"/>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Clr>
                <a:schemeClr val="bg1"/>
              </a:buClr>
              <a:buFont typeface="+mj-lt"/>
              <a:buAutoNum type="arabicParenR" startAt="4"/>
            </a:pPr>
            <a:r>
              <a:rPr lang="en-US" sz="1200" dirty="0">
                <a:solidFill>
                  <a:schemeClr val="bg1"/>
                </a:solidFill>
                <a:latin typeface="Roboto Slab"/>
                <a:ea typeface="Roboto Slab"/>
                <a:cs typeface="Roboto Slab"/>
                <a:sym typeface="Roboto Slab"/>
              </a:rPr>
              <a:t>Introduce non-smoking campaigns</a:t>
            </a:r>
          </a:p>
          <a:p>
            <a:pPr marL="228600" lvl="0" indent="-228600" algn="l" rtl="0">
              <a:spcBef>
                <a:spcPts val="0"/>
              </a:spcBef>
              <a:spcAft>
                <a:spcPts val="0"/>
              </a:spcAft>
              <a:buClr>
                <a:schemeClr val="bg1"/>
              </a:buClr>
              <a:buFont typeface="+mj-lt"/>
              <a:buAutoNum type="arabicParenR" startAt="4"/>
            </a:pPr>
            <a:r>
              <a:rPr lang="en-US" sz="1200" dirty="0">
                <a:solidFill>
                  <a:schemeClr val="bg1"/>
                </a:solidFill>
                <a:latin typeface="Roboto Slab"/>
                <a:ea typeface="Roboto Slab"/>
                <a:cs typeface="Roboto Slab"/>
                <a:sym typeface="Roboto Slab"/>
              </a:rPr>
              <a:t>Test for other factors: drugs, alcohol, etc. </a:t>
            </a:r>
          </a:p>
          <a:p>
            <a:pPr marL="228600" lvl="0" indent="-228600" algn="l" rtl="0">
              <a:spcBef>
                <a:spcPts val="0"/>
              </a:spcBef>
              <a:spcAft>
                <a:spcPts val="0"/>
              </a:spcAft>
              <a:buClr>
                <a:schemeClr val="bg1"/>
              </a:buClr>
              <a:buAutoNum type="arabicParenR" startAt="4"/>
            </a:pPr>
            <a:endParaRPr lang="en-CA" sz="1200" dirty="0">
              <a:solidFill>
                <a:schemeClr val="bg1"/>
              </a:solidFill>
              <a:latin typeface="Roboto Slab"/>
              <a:ea typeface="Roboto Slab"/>
              <a:cs typeface="Roboto Slab"/>
              <a:sym typeface="Roboto Slab"/>
            </a:endParaRPr>
          </a:p>
        </p:txBody>
      </p:sp>
      <p:sp>
        <p:nvSpPr>
          <p:cNvPr id="43" name="Google Shape;566;p64">
            <a:extLst>
              <a:ext uri="{FF2B5EF4-FFF2-40B4-BE49-F238E27FC236}">
                <a16:creationId xmlns:a16="http://schemas.microsoft.com/office/drawing/2014/main" id="{BB406C5C-1D0C-4450-B94D-B1CA64166003}"/>
              </a:ext>
            </a:extLst>
          </p:cNvPr>
          <p:cNvSpPr txBox="1"/>
          <p:nvPr/>
        </p:nvSpPr>
        <p:spPr>
          <a:xfrm>
            <a:off x="106172" y="1173843"/>
            <a:ext cx="223255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Recommendation:</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45" name="Google Shape;568;p64">
            <a:extLst>
              <a:ext uri="{FF2B5EF4-FFF2-40B4-BE49-F238E27FC236}">
                <a16:creationId xmlns:a16="http://schemas.microsoft.com/office/drawing/2014/main" id="{1153E1BF-DED7-4AF2-96F8-CFD623661F8A}"/>
              </a:ext>
            </a:extLst>
          </p:cNvPr>
          <p:cNvSpPr txBox="1"/>
          <p:nvPr/>
        </p:nvSpPr>
        <p:spPr>
          <a:xfrm>
            <a:off x="106171" y="2183598"/>
            <a:ext cx="1547700"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1"/>
                </a:solidFill>
                <a:latin typeface="Fira Sans Extra Condensed Medium"/>
                <a:ea typeface="Fira Sans Extra Condensed Medium"/>
                <a:cs typeface="Fira Sans Extra Condensed Medium"/>
                <a:sym typeface="Fira Sans Extra Condensed Medium"/>
              </a:rPr>
              <a:t>Rational:</a:t>
            </a:r>
            <a:endParaRPr sz="20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46" name="Google Shape;565;p64">
            <a:extLst>
              <a:ext uri="{FF2B5EF4-FFF2-40B4-BE49-F238E27FC236}">
                <a16:creationId xmlns:a16="http://schemas.microsoft.com/office/drawing/2014/main" id="{FE3C3C5C-5863-4FE3-86BA-529B8059E7A4}"/>
              </a:ext>
            </a:extLst>
          </p:cNvPr>
          <p:cNvSpPr txBox="1"/>
          <p:nvPr/>
        </p:nvSpPr>
        <p:spPr>
          <a:xfrm>
            <a:off x="106171" y="2452287"/>
            <a:ext cx="6338171" cy="1713314"/>
          </a:xfrm>
          <a:prstGeom prst="rect">
            <a:avLst/>
          </a:prstGeom>
          <a:noFill/>
          <a:ln>
            <a:noFill/>
          </a:ln>
        </p:spPr>
        <p:txBody>
          <a:bodyPr spcFirstLastPara="1" wrap="square" lIns="91425" tIns="91425" rIns="91425" bIns="91425" anchor="ctr" anchorCtr="0">
            <a:noAutofit/>
          </a:bodyPr>
          <a:lstStyle/>
          <a:p>
            <a:pPr marL="228600" lvl="0" indent="-228600" algn="l" rtl="0">
              <a:spcBef>
                <a:spcPts val="0"/>
              </a:spcBef>
              <a:spcAft>
                <a:spcPts val="0"/>
              </a:spcAft>
              <a:buClr>
                <a:schemeClr val="bg1"/>
              </a:buClr>
              <a:buFont typeface="+mj-lt"/>
              <a:buAutoNum type="arabicParenR" startAt="4"/>
            </a:pPr>
            <a:r>
              <a:rPr lang="en-CA" sz="1000" dirty="0">
                <a:solidFill>
                  <a:schemeClr val="bg1"/>
                </a:solidFill>
                <a:latin typeface="Roboto Slab"/>
                <a:ea typeface="Roboto Slab"/>
                <a:cs typeface="Roboto Slab"/>
                <a:sym typeface="Roboto Slab"/>
              </a:rPr>
              <a:t>Education is a key component to lowering overall costs.  Claims made by smokers are significantly higher than claims made by non-smokers, so investing in educational programs to make people aware of the health-risks involved, and incentivizing them by showing the potential savings they could obtain by quitting, would be a long-term strategy to reduce future payouts. </a:t>
            </a:r>
          </a:p>
          <a:p>
            <a:pPr marL="228600" lvl="0" indent="-228600" algn="l" rtl="0">
              <a:spcBef>
                <a:spcPts val="0"/>
              </a:spcBef>
              <a:spcAft>
                <a:spcPts val="0"/>
              </a:spcAft>
              <a:buClr>
                <a:schemeClr val="bg1"/>
              </a:buClr>
              <a:buFont typeface="+mj-lt"/>
              <a:buAutoNum type="arabicParenR" startAt="4"/>
            </a:pPr>
            <a:r>
              <a:rPr lang="en-CA" sz="1000" dirty="0">
                <a:solidFill>
                  <a:schemeClr val="bg1"/>
                </a:solidFill>
                <a:latin typeface="Roboto Slab"/>
                <a:ea typeface="Roboto Slab"/>
                <a:cs typeface="Roboto Slab"/>
                <a:sym typeface="Roboto Slab"/>
              </a:rPr>
              <a:t>The data shows the harmful affect smoking has on health care costs.  Other factors such as alcohol, marijuana and other recreational drugs may have similar adverse affects but no data is currently available.  This information may help predict non-smokers who make higher-than-average claims or perhaps there is a compounding affect and the highest claims are actually made by smokers who also partake in other unhealthy habits. </a:t>
            </a:r>
            <a:endParaRPr sz="1000" dirty="0">
              <a:solidFill>
                <a:schemeClr val="bg1"/>
              </a:solidFill>
              <a:latin typeface="Roboto Slab"/>
              <a:ea typeface="Roboto Slab"/>
              <a:cs typeface="Roboto Slab"/>
              <a:sym typeface="Roboto Slab"/>
            </a:endParaRPr>
          </a:p>
        </p:txBody>
      </p:sp>
      <p:sp>
        <p:nvSpPr>
          <p:cNvPr id="9" name="Google Shape;9780;p121">
            <a:extLst>
              <a:ext uri="{FF2B5EF4-FFF2-40B4-BE49-F238E27FC236}">
                <a16:creationId xmlns:a16="http://schemas.microsoft.com/office/drawing/2014/main" id="{B7E90A54-D107-4401-9417-E7E6CAAA3E60}"/>
              </a:ext>
            </a:extLst>
          </p:cNvPr>
          <p:cNvSpPr/>
          <p:nvPr/>
        </p:nvSpPr>
        <p:spPr>
          <a:xfrm>
            <a:off x="6621200" y="1611048"/>
            <a:ext cx="373766" cy="340357"/>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565;p64">
            <a:extLst>
              <a:ext uri="{FF2B5EF4-FFF2-40B4-BE49-F238E27FC236}">
                <a16:creationId xmlns:a16="http://schemas.microsoft.com/office/drawing/2014/main" id="{C101EADC-DFE6-4ECD-B4E4-A9079D9FD233}"/>
              </a:ext>
            </a:extLst>
          </p:cNvPr>
          <p:cNvSpPr txBox="1"/>
          <p:nvPr/>
        </p:nvSpPr>
        <p:spPr>
          <a:xfrm>
            <a:off x="7251651" y="1539930"/>
            <a:ext cx="1786177" cy="1031820"/>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rgbClr val="5F7D95"/>
              </a:buClr>
              <a:buSzPct val="100000"/>
              <a:buFont typeface="Arial" panose="020B0604020202020204" pitchFamily="34" charset="0"/>
              <a:buChar char="•"/>
            </a:pPr>
            <a:r>
              <a:rPr lang="en-US" sz="1200" dirty="0">
                <a:solidFill>
                  <a:srgbClr val="5F7D95"/>
                </a:solidFill>
                <a:latin typeface="Roboto Slab"/>
                <a:ea typeface="Roboto Slab"/>
                <a:cs typeface="Roboto Slab"/>
                <a:sym typeface="Roboto Slab"/>
              </a:rPr>
              <a:t>Non-smoking  campaigns could lower costs over the long run</a:t>
            </a:r>
          </a:p>
          <a:p>
            <a:pPr marL="228600" lvl="0" indent="-228600" algn="l" rtl="0">
              <a:spcBef>
                <a:spcPts val="0"/>
              </a:spcBef>
              <a:spcAft>
                <a:spcPts val="0"/>
              </a:spcAft>
              <a:buClr>
                <a:schemeClr val="bg1"/>
              </a:buClr>
              <a:buAutoNum type="arabicParenR" startAt="4"/>
            </a:pPr>
            <a:endParaRPr lang="en-CA" sz="1200" dirty="0">
              <a:solidFill>
                <a:srgbClr val="5F7D95"/>
              </a:solidFill>
              <a:latin typeface="Roboto Slab"/>
              <a:ea typeface="Roboto Slab"/>
              <a:cs typeface="Roboto Slab"/>
              <a:sym typeface="Roboto Slab"/>
            </a:endParaRPr>
          </a:p>
        </p:txBody>
      </p:sp>
      <p:sp>
        <p:nvSpPr>
          <p:cNvPr id="11" name="Google Shape;9901;p121">
            <a:extLst>
              <a:ext uri="{FF2B5EF4-FFF2-40B4-BE49-F238E27FC236}">
                <a16:creationId xmlns:a16="http://schemas.microsoft.com/office/drawing/2014/main" id="{431C704E-7095-49C9-9C52-637B3A55BD33}"/>
              </a:ext>
            </a:extLst>
          </p:cNvPr>
          <p:cNvSpPr/>
          <p:nvPr/>
        </p:nvSpPr>
        <p:spPr>
          <a:xfrm>
            <a:off x="6629131" y="2770907"/>
            <a:ext cx="357903" cy="353897"/>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565;p64">
            <a:extLst>
              <a:ext uri="{FF2B5EF4-FFF2-40B4-BE49-F238E27FC236}">
                <a16:creationId xmlns:a16="http://schemas.microsoft.com/office/drawing/2014/main" id="{201EB634-2DA1-4FAF-8D5B-D49CB271F642}"/>
              </a:ext>
            </a:extLst>
          </p:cNvPr>
          <p:cNvSpPr txBox="1"/>
          <p:nvPr/>
        </p:nvSpPr>
        <p:spPr>
          <a:xfrm>
            <a:off x="7251650" y="2696028"/>
            <a:ext cx="1786177" cy="1317172"/>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Clr>
                <a:srgbClr val="5F7D95"/>
              </a:buClr>
              <a:buSzPct val="100000"/>
              <a:buFont typeface="Arial" panose="020B0604020202020204" pitchFamily="34" charset="0"/>
              <a:buChar char="•"/>
            </a:pPr>
            <a:r>
              <a:rPr lang="en-US" sz="1200" dirty="0">
                <a:solidFill>
                  <a:srgbClr val="5F7D95"/>
                </a:solidFill>
                <a:latin typeface="Roboto Slab"/>
                <a:ea typeface="Roboto Slab"/>
                <a:cs typeface="Roboto Slab"/>
                <a:sym typeface="Roboto Slab"/>
              </a:rPr>
              <a:t>Testing for alcohol and drug use could prevent subsidization of associated medical costs by non-users</a:t>
            </a:r>
          </a:p>
          <a:p>
            <a:pPr marL="228600" lvl="0" indent="-228600" algn="l" rtl="0">
              <a:spcBef>
                <a:spcPts val="0"/>
              </a:spcBef>
              <a:spcAft>
                <a:spcPts val="0"/>
              </a:spcAft>
              <a:buClr>
                <a:schemeClr val="bg1"/>
              </a:buClr>
              <a:buAutoNum type="arabicParenR" startAt="4"/>
            </a:pPr>
            <a:endParaRPr lang="en-CA" sz="1200" dirty="0">
              <a:solidFill>
                <a:srgbClr val="5F7D95"/>
              </a:solidFill>
              <a:latin typeface="Roboto Slab"/>
              <a:ea typeface="Roboto Slab"/>
              <a:cs typeface="Roboto Slab"/>
              <a:sym typeface="Roboto Slab"/>
            </a:endParaRPr>
          </a:p>
        </p:txBody>
      </p:sp>
    </p:spTree>
    <p:extLst>
      <p:ext uri="{BB962C8B-B14F-4D97-AF65-F5344CB8AC3E}">
        <p14:creationId xmlns:p14="http://schemas.microsoft.com/office/powerpoint/2010/main" val="36126184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90"/>
          <p:cNvSpPr txBox="1">
            <a:spLocks noGrp="1"/>
          </p:cNvSpPr>
          <p:nvPr>
            <p:ph type="ctrTitle"/>
          </p:nvPr>
        </p:nvSpPr>
        <p:spPr>
          <a:xfrm flipH="1">
            <a:off x="1405054" y="2047850"/>
            <a:ext cx="3014871" cy="192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solidFill>
                  <a:schemeClr val="lt1"/>
                </a:solidFill>
              </a:rPr>
              <a:t>CONCLUSIONS</a:t>
            </a:r>
            <a:endParaRPr dirty="0"/>
          </a:p>
        </p:txBody>
      </p:sp>
      <p:sp>
        <p:nvSpPr>
          <p:cNvPr id="1008" name="Google Shape;1008;p90"/>
          <p:cNvSpPr txBox="1">
            <a:spLocks noGrp="1"/>
          </p:cNvSpPr>
          <p:nvPr>
            <p:ph type="title" idx="2"/>
          </p:nvPr>
        </p:nvSpPr>
        <p:spPr>
          <a:xfrm flipH="1">
            <a:off x="4701675" y="1866322"/>
            <a:ext cx="2628600" cy="227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Tree>
    <p:extLst>
      <p:ext uri="{BB962C8B-B14F-4D97-AF65-F5344CB8AC3E}">
        <p14:creationId xmlns:p14="http://schemas.microsoft.com/office/powerpoint/2010/main" val="3844132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1</a:t>
            </a:r>
            <a:endParaRPr dirty="0"/>
          </a:p>
        </p:txBody>
      </p:sp>
      <p:grpSp>
        <p:nvGrpSpPr>
          <p:cNvPr id="688" name="Google Shape;688;p72"/>
          <p:cNvGrpSpPr/>
          <p:nvPr/>
        </p:nvGrpSpPr>
        <p:grpSpPr>
          <a:xfrm>
            <a:off x="462151" y="1798166"/>
            <a:ext cx="1533252" cy="342447"/>
            <a:chOff x="4260510" y="2286814"/>
            <a:chExt cx="628501" cy="172560"/>
          </a:xfrm>
        </p:grpSpPr>
        <p:sp>
          <p:nvSpPr>
            <p:cNvPr id="689" name="Google Shape;689;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90" name="Google Shape;690;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73763"/>
            </a:solidFill>
            <a:ln>
              <a:noFill/>
            </a:ln>
          </p:spPr>
          <p:txBody>
            <a:bodyPr/>
            <a:lstStyle/>
            <a:p>
              <a:endParaRPr lang="en-CA" dirty="0"/>
            </a:p>
          </p:txBody>
        </p:sp>
      </p:grpSp>
      <p:sp>
        <p:nvSpPr>
          <p:cNvPr id="732" name="Google Shape;732;p72"/>
          <p:cNvSpPr txBox="1"/>
          <p:nvPr/>
        </p:nvSpPr>
        <p:spPr>
          <a:xfrm>
            <a:off x="2031813" y="1778355"/>
            <a:ext cx="7112187" cy="282000"/>
          </a:xfrm>
          <a:prstGeom prst="rect">
            <a:avLst/>
          </a:prstGeom>
          <a:noFill/>
          <a:ln>
            <a:noFill/>
          </a:ln>
        </p:spPr>
        <p:txBody>
          <a:bodyPr spcFirstLastPara="1" wrap="square" lIns="91425" tIns="182875" rIns="91425" bIns="0" anchor="ctr" anchorCtr="0">
            <a:noAutofit/>
          </a:bodyPr>
          <a:lstStyle/>
          <a:p>
            <a:pPr>
              <a:spcAft>
                <a:spcPts val="1600"/>
              </a:spcAft>
            </a:pPr>
            <a:r>
              <a:rPr lang="en-CA" sz="2000" dirty="0">
                <a:solidFill>
                  <a:schemeClr val="accent2"/>
                </a:solidFill>
                <a:latin typeface="Fira Sans Extra Condensed Medium"/>
                <a:ea typeface="Fira Sans Extra Condensed Medium"/>
                <a:cs typeface="Fira Sans Extra Condensed Medium"/>
                <a:sym typeface="Fira Sans Extra Condensed Medium"/>
              </a:rPr>
              <a:t>STEP 1: </a:t>
            </a:r>
            <a:r>
              <a:rPr lang="en-CA" dirty="0">
                <a:solidFill>
                  <a:schemeClr val="accent2"/>
                </a:solidFill>
                <a:latin typeface="Roboto Slab"/>
                <a:ea typeface="Fira Sans Extra Condensed Medium"/>
                <a:cs typeface="Fira Sans Extra Condensed Medium"/>
                <a:sym typeface="Fira Sans Extra Condensed Medium"/>
              </a:rPr>
              <a:t>Formulate the Hypotheses </a:t>
            </a:r>
            <a:r>
              <a:rPr lang="en-CA" sz="1200" dirty="0">
                <a:solidFill>
                  <a:schemeClr val="accent2"/>
                </a:solidFill>
                <a:latin typeface="Roboto Slab"/>
                <a:ea typeface="Fira Sans Extra Condensed Medium"/>
                <a:cs typeface="Fira Sans Extra Condensed Medium"/>
                <a:sym typeface="Fira Sans Extra Condensed Medium"/>
              </a:rPr>
              <a:t>→  </a:t>
            </a:r>
            <a:r>
              <a:rPr lang="en-CA" sz="1200" dirty="0">
                <a:solidFill>
                  <a:srgbClr val="16436C"/>
                </a:solidFill>
                <a:effectLst/>
                <a:latin typeface="Roboto Slab"/>
                <a:ea typeface="Calibri" panose="020F0502020204030204" pitchFamily="34" charset="0"/>
                <a:cs typeface="Times New Roman" panose="02020603050405020304" pitchFamily="18" charset="0"/>
              </a:rPr>
              <a:t>H</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0</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1</a:t>
            </a:r>
            <a:r>
              <a:rPr lang="en-CA" sz="1200" dirty="0">
                <a:solidFill>
                  <a:srgbClr val="16436C"/>
                </a:solidFill>
                <a:effectLst/>
                <a:latin typeface="Roboto Slab"/>
                <a:ea typeface="Calibri" panose="020F0502020204030204" pitchFamily="34" charset="0"/>
                <a:cs typeface="Times New Roman" panose="02020603050405020304" pitchFamily="18" charset="0"/>
              </a:rPr>
              <a:t> =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2</a:t>
            </a:r>
            <a:r>
              <a:rPr lang="en-CA" sz="1200" dirty="0">
                <a:solidFill>
                  <a:srgbClr val="16436C"/>
                </a:solidFill>
                <a:effectLst/>
                <a:latin typeface="Roboto Slab"/>
                <a:ea typeface="Calibri" panose="020F0502020204030204" pitchFamily="34" charset="0"/>
                <a:cs typeface="Times New Roman" panose="02020603050405020304" pitchFamily="18" charset="0"/>
              </a:rPr>
              <a:t>, H</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A</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1</a:t>
            </a:r>
            <a:r>
              <a:rPr lang="en-CA" sz="1200" dirty="0">
                <a:solidFill>
                  <a:srgbClr val="16436C"/>
                </a:solidFill>
                <a:effectLst/>
                <a:latin typeface="Roboto Slab"/>
                <a:ea typeface="Calibri" panose="020F0502020204030204" pitchFamily="34" charset="0"/>
                <a:cs typeface="Times New Roman" panose="02020603050405020304" pitchFamily="18" charset="0"/>
              </a:rPr>
              <a:t> &gt;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2</a:t>
            </a:r>
            <a:r>
              <a:rPr lang="en-CA" sz="1200" dirty="0">
                <a:solidFill>
                  <a:srgbClr val="16436C"/>
                </a:solidFill>
                <a:latin typeface="Roboto Slab"/>
                <a:ea typeface="Fira Sans Extra Condensed Medium"/>
                <a:cs typeface="Fira Sans Extra Condensed Medium"/>
                <a:sym typeface="Fira Sans Extra Condensed Medium"/>
              </a:rPr>
              <a:t>  </a:t>
            </a:r>
          </a:p>
        </p:txBody>
      </p:sp>
      <p:sp>
        <p:nvSpPr>
          <p:cNvPr id="58" name="Google Shape;737;p72">
            <a:extLst>
              <a:ext uri="{FF2B5EF4-FFF2-40B4-BE49-F238E27FC236}">
                <a16:creationId xmlns:a16="http://schemas.microsoft.com/office/drawing/2014/main" id="{A4D0E7B0-39E0-4EDD-B6B4-DFE56F8D16C4}"/>
              </a:ext>
            </a:extLst>
          </p:cNvPr>
          <p:cNvSpPr txBox="1"/>
          <p:nvPr/>
        </p:nvSpPr>
        <p:spPr>
          <a:xfrm>
            <a:off x="2031812" y="2383915"/>
            <a:ext cx="7112187"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3"/>
                </a:solidFill>
                <a:latin typeface="Fira Sans Extra Condensed Medium"/>
                <a:ea typeface="Fira Sans Extra Condensed Medium"/>
                <a:cs typeface="Fira Sans Extra Condensed Medium"/>
                <a:sym typeface="Fira Sans Extra Condensed Medium"/>
              </a:rPr>
              <a:t>STEP 2: </a:t>
            </a:r>
            <a:r>
              <a:rPr lang="en-CA" dirty="0">
                <a:solidFill>
                  <a:schemeClr val="accent2"/>
                </a:solidFill>
                <a:latin typeface="Roboto Slab"/>
                <a:ea typeface="Roboto Slab"/>
                <a:cs typeface="Roboto Slab"/>
                <a:sym typeface="Roboto Slab"/>
              </a:rPr>
              <a:t>Decide the significance level </a:t>
            </a:r>
            <a:r>
              <a:rPr lang="en-CA" sz="1200" dirty="0">
                <a:solidFill>
                  <a:schemeClr val="accent2"/>
                </a:solidFill>
                <a:latin typeface="Roboto Slab"/>
                <a:ea typeface="Fira Sans Extra Condensed Medium"/>
                <a:cs typeface="Fira Sans Extra Condensed Medium"/>
                <a:sym typeface="Fira Sans Extra Condensed Medium"/>
              </a:rPr>
              <a:t>→</a:t>
            </a:r>
            <a:r>
              <a:rPr lang="en-CA" sz="1200" dirty="0">
                <a:solidFill>
                  <a:schemeClr val="accent2"/>
                </a:solidFill>
                <a:latin typeface="Roboto Slab"/>
                <a:ea typeface="Roboto Slab"/>
                <a:cs typeface="Roboto Slab"/>
                <a:sym typeface="Roboto Slab"/>
              </a:rPr>
              <a:t> </a:t>
            </a:r>
            <a:r>
              <a:rPr lang="el-GR" sz="1200" dirty="0">
                <a:solidFill>
                  <a:schemeClr val="accent2"/>
                </a:solidFill>
                <a:latin typeface="Roboto Slab"/>
                <a:ea typeface="Roboto Slab"/>
                <a:cs typeface="Roboto Slab"/>
                <a:sym typeface="Roboto Slab"/>
              </a:rPr>
              <a:t>α</a:t>
            </a:r>
            <a:r>
              <a:rPr lang="en-CA" sz="1200" dirty="0">
                <a:solidFill>
                  <a:schemeClr val="accent2"/>
                </a:solidFill>
                <a:latin typeface="Roboto Slab"/>
                <a:ea typeface="Roboto Slab"/>
                <a:cs typeface="Roboto Slab"/>
                <a:sym typeface="Roboto Slab"/>
              </a:rPr>
              <a:t> = 0.05</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74" name="Google Shape;9811;p121">
            <a:extLst>
              <a:ext uri="{FF2B5EF4-FFF2-40B4-BE49-F238E27FC236}">
                <a16:creationId xmlns:a16="http://schemas.microsoft.com/office/drawing/2014/main" id="{63E4078B-57AB-4A55-A5FE-E54EF2963665}"/>
              </a:ext>
            </a:extLst>
          </p:cNvPr>
          <p:cNvGrpSpPr/>
          <p:nvPr/>
        </p:nvGrpSpPr>
        <p:grpSpPr>
          <a:xfrm>
            <a:off x="1117264" y="1876161"/>
            <a:ext cx="182667" cy="191934"/>
            <a:chOff x="-38275925" y="1946600"/>
            <a:chExt cx="231600" cy="317450"/>
          </a:xfrm>
          <a:solidFill>
            <a:schemeClr val="bg1"/>
          </a:solidFill>
        </p:grpSpPr>
        <p:sp>
          <p:nvSpPr>
            <p:cNvPr id="75" name="Google Shape;9812;p121">
              <a:extLst>
                <a:ext uri="{FF2B5EF4-FFF2-40B4-BE49-F238E27FC236}">
                  <a16:creationId xmlns:a16="http://schemas.microsoft.com/office/drawing/2014/main" id="{D7840F2E-349D-453E-8ECD-9F6CC517D6C3}"/>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813;p121">
              <a:extLst>
                <a:ext uri="{FF2B5EF4-FFF2-40B4-BE49-F238E27FC236}">
                  <a16:creationId xmlns:a16="http://schemas.microsoft.com/office/drawing/2014/main" id="{FEB79C42-DD3C-45EC-9B6E-C7D912EE53C2}"/>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oogle Shape;9772;p121">
            <a:extLst>
              <a:ext uri="{FF2B5EF4-FFF2-40B4-BE49-F238E27FC236}">
                <a16:creationId xmlns:a16="http://schemas.microsoft.com/office/drawing/2014/main" id="{F15EB2DA-7AAA-4E91-8A4D-4A7725E24FE3}"/>
              </a:ext>
            </a:extLst>
          </p:cNvPr>
          <p:cNvSpPr/>
          <p:nvPr/>
        </p:nvSpPr>
        <p:spPr>
          <a:xfrm>
            <a:off x="1129978" y="4496774"/>
            <a:ext cx="189207" cy="217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 name="Google Shape;699;p72">
            <a:extLst>
              <a:ext uri="{FF2B5EF4-FFF2-40B4-BE49-F238E27FC236}">
                <a16:creationId xmlns:a16="http://schemas.microsoft.com/office/drawing/2014/main" id="{2E9883C9-0561-4FA7-9447-0558ED4CCB58}"/>
              </a:ext>
            </a:extLst>
          </p:cNvPr>
          <p:cNvGrpSpPr/>
          <p:nvPr/>
        </p:nvGrpSpPr>
        <p:grpSpPr>
          <a:xfrm>
            <a:off x="462151" y="2391764"/>
            <a:ext cx="1533252" cy="342447"/>
            <a:chOff x="4260510" y="2286814"/>
            <a:chExt cx="628501" cy="172560"/>
          </a:xfrm>
        </p:grpSpPr>
        <p:sp>
          <p:nvSpPr>
            <p:cNvPr id="21" name="Google Shape;700;p72">
              <a:extLst>
                <a:ext uri="{FF2B5EF4-FFF2-40B4-BE49-F238E27FC236}">
                  <a16:creationId xmlns:a16="http://schemas.microsoft.com/office/drawing/2014/main" id="{8B178B6C-50A4-48C6-B23B-77E697822DBF}"/>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 name="Google Shape;701;p72">
              <a:extLst>
                <a:ext uri="{FF2B5EF4-FFF2-40B4-BE49-F238E27FC236}">
                  <a16:creationId xmlns:a16="http://schemas.microsoft.com/office/drawing/2014/main" id="{080855DA-D342-428C-AF2A-B1C55EEF18C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702;p72">
              <a:extLst>
                <a:ext uri="{FF2B5EF4-FFF2-40B4-BE49-F238E27FC236}">
                  <a16:creationId xmlns:a16="http://schemas.microsoft.com/office/drawing/2014/main" id="{A529B38F-E909-44F6-91F0-FB6CCB5E7F75}"/>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B5394"/>
            </a:solidFill>
            <a:ln>
              <a:noFill/>
            </a:ln>
          </p:spPr>
        </p:sp>
      </p:grpSp>
      <p:sp>
        <p:nvSpPr>
          <p:cNvPr id="24" name="Google Shape;9772;p121">
            <a:extLst>
              <a:ext uri="{FF2B5EF4-FFF2-40B4-BE49-F238E27FC236}">
                <a16:creationId xmlns:a16="http://schemas.microsoft.com/office/drawing/2014/main" id="{1B1527DF-8E8F-470B-9BFD-3A4C2054FD62}"/>
              </a:ext>
            </a:extLst>
          </p:cNvPr>
          <p:cNvSpPr/>
          <p:nvPr/>
        </p:nvSpPr>
        <p:spPr>
          <a:xfrm>
            <a:off x="1129978" y="2455401"/>
            <a:ext cx="189207" cy="217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693;p72">
            <a:extLst>
              <a:ext uri="{FF2B5EF4-FFF2-40B4-BE49-F238E27FC236}">
                <a16:creationId xmlns:a16="http://schemas.microsoft.com/office/drawing/2014/main" id="{1D7C952A-1C21-4328-B3BD-42F6966A7D24}"/>
              </a:ext>
            </a:extLst>
          </p:cNvPr>
          <p:cNvGrpSpPr/>
          <p:nvPr/>
        </p:nvGrpSpPr>
        <p:grpSpPr>
          <a:xfrm>
            <a:off x="462540" y="2984962"/>
            <a:ext cx="1533252" cy="342173"/>
            <a:chOff x="4260510" y="2286954"/>
            <a:chExt cx="628501" cy="172422"/>
          </a:xfrm>
        </p:grpSpPr>
        <p:sp>
          <p:nvSpPr>
            <p:cNvPr id="26" name="Google Shape;694;p72">
              <a:extLst>
                <a:ext uri="{FF2B5EF4-FFF2-40B4-BE49-F238E27FC236}">
                  <a16:creationId xmlns:a16="http://schemas.microsoft.com/office/drawing/2014/main" id="{0AF93B7B-EEEC-4AF5-86ED-96998BF24D55}"/>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 name="Google Shape;695;p72">
              <a:extLst>
                <a:ext uri="{FF2B5EF4-FFF2-40B4-BE49-F238E27FC236}">
                  <a16:creationId xmlns:a16="http://schemas.microsoft.com/office/drawing/2014/main" id="{6003E184-0226-4DD0-AC12-3CF52B8E645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96;p72">
              <a:extLst>
                <a:ext uri="{FF2B5EF4-FFF2-40B4-BE49-F238E27FC236}">
                  <a16:creationId xmlns:a16="http://schemas.microsoft.com/office/drawing/2014/main" id="{9C9385AA-7B95-4DA8-8087-2AC88EC1B02C}"/>
                </a:ext>
              </a:extLst>
            </p:cNvPr>
            <p:cNvSpPr/>
            <p:nvPr/>
          </p:nvSpPr>
          <p:spPr>
            <a:xfrm>
              <a:off x="4370190" y="2286954"/>
              <a:ext cx="359937"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txBody>
            <a:bodyPr/>
            <a:lstStyle/>
            <a:p>
              <a:endParaRPr lang="en-CA" dirty="0"/>
            </a:p>
          </p:txBody>
        </p:sp>
      </p:grpSp>
      <p:sp>
        <p:nvSpPr>
          <p:cNvPr id="29" name="Google Shape;9746;p121">
            <a:extLst>
              <a:ext uri="{FF2B5EF4-FFF2-40B4-BE49-F238E27FC236}">
                <a16:creationId xmlns:a16="http://schemas.microsoft.com/office/drawing/2014/main" id="{93705643-9790-47CF-9B21-7E370DBB0771}"/>
              </a:ext>
            </a:extLst>
          </p:cNvPr>
          <p:cNvSpPr/>
          <p:nvPr/>
        </p:nvSpPr>
        <p:spPr>
          <a:xfrm>
            <a:off x="1168642" y="3031335"/>
            <a:ext cx="152795" cy="250529"/>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704;p72">
            <a:extLst>
              <a:ext uri="{FF2B5EF4-FFF2-40B4-BE49-F238E27FC236}">
                <a16:creationId xmlns:a16="http://schemas.microsoft.com/office/drawing/2014/main" id="{AAD8B9E1-4F60-4E1E-BF1A-2C5F9D660058}"/>
              </a:ext>
            </a:extLst>
          </p:cNvPr>
          <p:cNvGrpSpPr/>
          <p:nvPr/>
        </p:nvGrpSpPr>
        <p:grpSpPr>
          <a:xfrm>
            <a:off x="465380" y="3584597"/>
            <a:ext cx="1533252" cy="342447"/>
            <a:chOff x="4260510" y="2286814"/>
            <a:chExt cx="628501" cy="172560"/>
          </a:xfrm>
        </p:grpSpPr>
        <p:sp>
          <p:nvSpPr>
            <p:cNvPr id="31" name="Google Shape;705;p72">
              <a:extLst>
                <a:ext uri="{FF2B5EF4-FFF2-40B4-BE49-F238E27FC236}">
                  <a16:creationId xmlns:a16="http://schemas.microsoft.com/office/drawing/2014/main" id="{3226FC8D-CE9A-477C-BE67-3C1D48C5DA35}"/>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 name="Google Shape;706;p72">
              <a:extLst>
                <a:ext uri="{FF2B5EF4-FFF2-40B4-BE49-F238E27FC236}">
                  <a16:creationId xmlns:a16="http://schemas.microsoft.com/office/drawing/2014/main" id="{00429F1E-9E63-4DC7-9122-C310D9439DD8}"/>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707;p72">
              <a:extLst>
                <a:ext uri="{FF2B5EF4-FFF2-40B4-BE49-F238E27FC236}">
                  <a16:creationId xmlns:a16="http://schemas.microsoft.com/office/drawing/2014/main" id="{3B70A4E5-DB31-4D3D-96B1-A77FA09709B0}"/>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AE9D"/>
            </a:solidFill>
            <a:ln>
              <a:noFill/>
            </a:ln>
          </p:spPr>
        </p:sp>
      </p:grpSp>
      <p:grpSp>
        <p:nvGrpSpPr>
          <p:cNvPr id="34" name="Google Shape;719;p72">
            <a:extLst>
              <a:ext uri="{FF2B5EF4-FFF2-40B4-BE49-F238E27FC236}">
                <a16:creationId xmlns:a16="http://schemas.microsoft.com/office/drawing/2014/main" id="{553A3F22-7A9B-4F2C-95D7-904C66307937}"/>
              </a:ext>
            </a:extLst>
          </p:cNvPr>
          <p:cNvGrpSpPr/>
          <p:nvPr/>
        </p:nvGrpSpPr>
        <p:grpSpPr>
          <a:xfrm>
            <a:off x="469721" y="4191455"/>
            <a:ext cx="1533252" cy="342447"/>
            <a:chOff x="4260510" y="2286814"/>
            <a:chExt cx="628501" cy="172560"/>
          </a:xfrm>
        </p:grpSpPr>
        <p:sp>
          <p:nvSpPr>
            <p:cNvPr id="35" name="Google Shape;720;p72">
              <a:extLst>
                <a:ext uri="{FF2B5EF4-FFF2-40B4-BE49-F238E27FC236}">
                  <a16:creationId xmlns:a16="http://schemas.microsoft.com/office/drawing/2014/main" id="{C9F0B480-6177-4141-9280-6DA8C179E80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 name="Google Shape;721;p72">
              <a:extLst>
                <a:ext uri="{FF2B5EF4-FFF2-40B4-BE49-F238E27FC236}">
                  <a16:creationId xmlns:a16="http://schemas.microsoft.com/office/drawing/2014/main" id="{D0B6789F-78E1-4941-B033-F305227D75B0}"/>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722;p72">
              <a:extLst>
                <a:ext uri="{FF2B5EF4-FFF2-40B4-BE49-F238E27FC236}">
                  <a16:creationId xmlns:a16="http://schemas.microsoft.com/office/drawing/2014/main" id="{47FF5504-4A9A-4235-B734-4AD095920D14}"/>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D6C0"/>
            </a:solidFill>
            <a:ln>
              <a:noFill/>
            </a:ln>
          </p:spPr>
        </p:sp>
      </p:grpSp>
      <p:sp>
        <p:nvSpPr>
          <p:cNvPr id="38" name="Google Shape;731;p72">
            <a:extLst>
              <a:ext uri="{FF2B5EF4-FFF2-40B4-BE49-F238E27FC236}">
                <a16:creationId xmlns:a16="http://schemas.microsoft.com/office/drawing/2014/main" id="{7F733D0F-5E04-4223-B349-DE65994F11B0}"/>
              </a:ext>
            </a:extLst>
          </p:cNvPr>
          <p:cNvSpPr/>
          <p:nvPr/>
        </p:nvSpPr>
        <p:spPr>
          <a:xfrm>
            <a:off x="1117265" y="4267734"/>
            <a:ext cx="232205" cy="192536"/>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9763;p121">
            <a:extLst>
              <a:ext uri="{FF2B5EF4-FFF2-40B4-BE49-F238E27FC236}">
                <a16:creationId xmlns:a16="http://schemas.microsoft.com/office/drawing/2014/main" id="{F6FA1958-3DC9-40EF-BF04-E25FC1802830}"/>
              </a:ext>
            </a:extLst>
          </p:cNvPr>
          <p:cNvSpPr/>
          <p:nvPr/>
        </p:nvSpPr>
        <p:spPr>
          <a:xfrm>
            <a:off x="1117265" y="3655253"/>
            <a:ext cx="244807" cy="215978"/>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 name="Google Shape;688;p72">
            <a:extLst>
              <a:ext uri="{FF2B5EF4-FFF2-40B4-BE49-F238E27FC236}">
                <a16:creationId xmlns:a16="http://schemas.microsoft.com/office/drawing/2014/main" id="{A6DE138A-AB40-40AC-8006-966D77F1A1DF}"/>
              </a:ext>
            </a:extLst>
          </p:cNvPr>
          <p:cNvGrpSpPr/>
          <p:nvPr/>
        </p:nvGrpSpPr>
        <p:grpSpPr>
          <a:xfrm>
            <a:off x="478413" y="1250055"/>
            <a:ext cx="1533252" cy="342447"/>
            <a:chOff x="4260510" y="2286814"/>
            <a:chExt cx="628501" cy="172560"/>
          </a:xfrm>
          <a:solidFill>
            <a:schemeClr val="accent2">
              <a:lumMod val="75000"/>
            </a:schemeClr>
          </a:solidFill>
        </p:grpSpPr>
        <p:sp>
          <p:nvSpPr>
            <p:cNvPr id="41" name="Google Shape;689;p72">
              <a:extLst>
                <a:ext uri="{FF2B5EF4-FFF2-40B4-BE49-F238E27FC236}">
                  <a16:creationId xmlns:a16="http://schemas.microsoft.com/office/drawing/2014/main" id="{088553F2-4929-44E7-805F-CA77811E7189}"/>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 name="Google Shape;690;p72">
              <a:extLst>
                <a:ext uri="{FF2B5EF4-FFF2-40B4-BE49-F238E27FC236}">
                  <a16:creationId xmlns:a16="http://schemas.microsoft.com/office/drawing/2014/main" id="{9EA9FBE7-B6E3-4191-BAF6-562E7FA345A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91;p72">
              <a:extLst>
                <a:ext uri="{FF2B5EF4-FFF2-40B4-BE49-F238E27FC236}">
                  <a16:creationId xmlns:a16="http://schemas.microsoft.com/office/drawing/2014/main" id="{867E221C-1E76-4D1D-A4E6-72E93C565707}"/>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grpFill/>
            <a:ln>
              <a:noFill/>
            </a:ln>
          </p:spPr>
          <p:txBody>
            <a:bodyPr/>
            <a:lstStyle/>
            <a:p>
              <a:endParaRPr lang="en-CA" dirty="0"/>
            </a:p>
          </p:txBody>
        </p:sp>
      </p:grpSp>
      <p:grpSp>
        <p:nvGrpSpPr>
          <p:cNvPr id="44" name="Google Shape;719;p72">
            <a:extLst>
              <a:ext uri="{FF2B5EF4-FFF2-40B4-BE49-F238E27FC236}">
                <a16:creationId xmlns:a16="http://schemas.microsoft.com/office/drawing/2014/main" id="{4482C5BB-0421-4708-89DD-C6BB44509791}"/>
              </a:ext>
            </a:extLst>
          </p:cNvPr>
          <p:cNvGrpSpPr/>
          <p:nvPr/>
        </p:nvGrpSpPr>
        <p:grpSpPr>
          <a:xfrm>
            <a:off x="462151" y="4735739"/>
            <a:ext cx="1533252" cy="342447"/>
            <a:chOff x="4260510" y="2286814"/>
            <a:chExt cx="628501" cy="172560"/>
          </a:xfrm>
          <a:solidFill>
            <a:srgbClr val="47FFED"/>
          </a:solidFill>
        </p:grpSpPr>
        <p:sp>
          <p:nvSpPr>
            <p:cNvPr id="45" name="Google Shape;720;p72">
              <a:extLst>
                <a:ext uri="{FF2B5EF4-FFF2-40B4-BE49-F238E27FC236}">
                  <a16:creationId xmlns:a16="http://schemas.microsoft.com/office/drawing/2014/main" id="{033E1E19-AE58-46A6-82D5-128CB9F3C08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 name="Google Shape;721;p72">
              <a:extLst>
                <a:ext uri="{FF2B5EF4-FFF2-40B4-BE49-F238E27FC236}">
                  <a16:creationId xmlns:a16="http://schemas.microsoft.com/office/drawing/2014/main" id="{B6AF3A71-1156-42A8-B2D7-4144A33E9838}"/>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722;p72">
              <a:extLst>
                <a:ext uri="{FF2B5EF4-FFF2-40B4-BE49-F238E27FC236}">
                  <a16:creationId xmlns:a16="http://schemas.microsoft.com/office/drawing/2014/main" id="{D59D2232-D76E-479A-8AB4-BAFAE4458EF6}"/>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grpFill/>
            <a:ln>
              <a:noFill/>
            </a:ln>
          </p:spPr>
        </p:sp>
      </p:grpSp>
      <p:sp>
        <p:nvSpPr>
          <p:cNvPr id="48" name="Google Shape;732;p72">
            <a:extLst>
              <a:ext uri="{FF2B5EF4-FFF2-40B4-BE49-F238E27FC236}">
                <a16:creationId xmlns:a16="http://schemas.microsoft.com/office/drawing/2014/main" id="{FA084680-85A3-4000-83F1-433C1B030CA0}"/>
              </a:ext>
            </a:extLst>
          </p:cNvPr>
          <p:cNvSpPr txBox="1"/>
          <p:nvPr/>
        </p:nvSpPr>
        <p:spPr>
          <a:xfrm>
            <a:off x="2031812" y="1247261"/>
            <a:ext cx="7112188"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CA" sz="2000" dirty="0">
                <a:solidFill>
                  <a:srgbClr val="05294A"/>
                </a:solidFill>
                <a:latin typeface="Fira Sans Extra Condensed Medium"/>
                <a:ea typeface="Fira Sans Extra Condensed Medium"/>
                <a:cs typeface="Fira Sans Extra Condensed Medium"/>
                <a:sym typeface="Fira Sans Extra Condensed Medium"/>
              </a:rPr>
              <a:t>QUESTION: </a:t>
            </a:r>
            <a:r>
              <a:rPr lang="en-CA" sz="1200" dirty="0">
                <a:solidFill>
                  <a:schemeClr val="accent2"/>
                </a:solidFill>
                <a:latin typeface="Roboto Slab"/>
                <a:ea typeface="Fira Sans Extra Condensed Medium"/>
                <a:cs typeface="Fira Sans Extra Condensed Medium"/>
                <a:sym typeface="Fira Sans Extra Condensed Medium"/>
              </a:rPr>
              <a:t>“</a:t>
            </a:r>
            <a:r>
              <a:rPr lang="en-US" sz="1200" dirty="0">
                <a:solidFill>
                  <a:schemeClr val="accent2"/>
                </a:solidFill>
                <a:latin typeface="Roboto Slab"/>
                <a:ea typeface="Fira Sans Extra Condensed Medium"/>
                <a:cs typeface="Fira Sans Extra Condensed Medium"/>
                <a:sym typeface="Fira Sans Extra Condensed Medium"/>
              </a:rPr>
              <a:t>Medical claims made by the people who smoke are greater than those who don't..."</a:t>
            </a:r>
            <a:endParaRPr lang="en-CA" sz="1200" dirty="0">
              <a:solidFill>
                <a:schemeClr val="accent2"/>
              </a:solidFill>
              <a:latin typeface="Roboto Slab"/>
              <a:ea typeface="Fira Sans Extra Condensed Medium"/>
              <a:cs typeface="Fira Sans Extra Condensed Medium"/>
              <a:sym typeface="Fira Sans Extra Condensed Medium"/>
            </a:endParaRPr>
          </a:p>
        </p:txBody>
      </p:sp>
      <p:sp>
        <p:nvSpPr>
          <p:cNvPr id="49" name="Google Shape;732;p72">
            <a:extLst>
              <a:ext uri="{FF2B5EF4-FFF2-40B4-BE49-F238E27FC236}">
                <a16:creationId xmlns:a16="http://schemas.microsoft.com/office/drawing/2014/main" id="{4AD269F1-9B80-4B41-A6F4-DBCF3CE4E3BF}"/>
              </a:ext>
            </a:extLst>
          </p:cNvPr>
          <p:cNvSpPr txBox="1"/>
          <p:nvPr/>
        </p:nvSpPr>
        <p:spPr>
          <a:xfrm>
            <a:off x="2031812" y="2982030"/>
            <a:ext cx="7112187"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STEP 3: </a:t>
            </a:r>
            <a:r>
              <a:rPr lang="en-CA" dirty="0">
                <a:solidFill>
                  <a:schemeClr val="accent2"/>
                </a:solidFill>
                <a:latin typeface="Roboto Slab"/>
                <a:ea typeface="Roboto Slab"/>
                <a:cs typeface="Roboto Slab"/>
                <a:sym typeface="Roboto Slab"/>
              </a:rPr>
              <a:t>Identify the test statistic</a:t>
            </a:r>
            <a:r>
              <a:rPr lang="en-CA" sz="1200" dirty="0">
                <a:solidFill>
                  <a:schemeClr val="accent2"/>
                </a:solidFill>
                <a:latin typeface="Roboto Slab"/>
                <a:ea typeface="Roboto Slab"/>
                <a:cs typeface="Roboto Slab"/>
                <a:sym typeface="Roboto Slab"/>
              </a:rPr>
              <a:t> </a:t>
            </a:r>
            <a:r>
              <a:rPr lang="en-CA" sz="1200" dirty="0">
                <a:solidFill>
                  <a:schemeClr val="accent2"/>
                </a:solidFill>
                <a:latin typeface="Roboto Slab"/>
                <a:ea typeface="Fira Sans Extra Condensed Medium"/>
                <a:cs typeface="Fira Sans Extra Condensed Medium"/>
                <a:sym typeface="Fira Sans Extra Condensed Medium"/>
              </a:rPr>
              <a:t>→  </a:t>
            </a:r>
            <a:r>
              <a:rPr lang="en-CA" sz="1200" dirty="0">
                <a:solidFill>
                  <a:schemeClr val="accent2"/>
                </a:solidFill>
                <a:latin typeface="Roboto Slab"/>
                <a:ea typeface="Roboto Slab"/>
                <a:cs typeface="Roboto Slab"/>
                <a:sym typeface="Roboto Slab"/>
              </a:rPr>
              <a:t>Two sample T-test, unequal variances (one-tailed) </a:t>
            </a:r>
            <a:endParaRPr lang="en-CA" sz="1200" dirty="0">
              <a:solidFill>
                <a:schemeClr val="accent2"/>
              </a:solidFill>
              <a:latin typeface="Roboto Slab"/>
              <a:ea typeface="Fira Sans Extra Condensed Medium"/>
              <a:cs typeface="Fira Sans Extra Condensed Medium"/>
              <a:sym typeface="Fira Sans Extra Condensed Medium"/>
            </a:endParaRPr>
          </a:p>
        </p:txBody>
      </p:sp>
      <p:sp>
        <p:nvSpPr>
          <p:cNvPr id="50" name="Google Shape;732;p72">
            <a:extLst>
              <a:ext uri="{FF2B5EF4-FFF2-40B4-BE49-F238E27FC236}">
                <a16:creationId xmlns:a16="http://schemas.microsoft.com/office/drawing/2014/main" id="{175EA78C-9D8D-436E-A443-E53BF193B908}"/>
              </a:ext>
            </a:extLst>
          </p:cNvPr>
          <p:cNvSpPr txBox="1"/>
          <p:nvPr/>
        </p:nvSpPr>
        <p:spPr>
          <a:xfrm>
            <a:off x="2031813" y="3589225"/>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STEP 4 </a:t>
            </a:r>
            <a:r>
              <a:rPr lang="en-CA" sz="2000" dirty="0">
                <a:solidFill>
                  <a:schemeClr val="accent2"/>
                </a:solidFill>
                <a:latin typeface="Fira Sans Extra Condensed Medium"/>
                <a:ea typeface="Fira Sans Extra Condensed Medium"/>
                <a:cs typeface="Fira Sans Extra Condensed Medium"/>
                <a:sym typeface="Fira Sans Extra Condensed Medium"/>
              </a:rPr>
              <a:t>: </a:t>
            </a:r>
            <a:r>
              <a:rPr lang="en-US" dirty="0">
                <a:solidFill>
                  <a:schemeClr val="accent2"/>
                </a:solidFill>
                <a:latin typeface="Roboto Slab"/>
                <a:ea typeface="Roboto Slab"/>
                <a:cs typeface="Roboto Slab"/>
                <a:sym typeface="Roboto Slab"/>
              </a:rPr>
              <a:t>Calculate p-value </a:t>
            </a:r>
            <a:r>
              <a:rPr lang="en-CA" sz="1400" dirty="0">
                <a:solidFill>
                  <a:schemeClr val="accent2"/>
                </a:solidFill>
                <a:latin typeface="Roboto Slab"/>
                <a:ea typeface="Fira Sans Extra Condensed Medium"/>
                <a:cs typeface="Fira Sans Extra Condensed Medium"/>
                <a:sym typeface="Fira Sans Extra Condensed Medium"/>
              </a:rPr>
              <a:t>→ </a:t>
            </a:r>
            <a:r>
              <a:rPr lang="en-CA" sz="1200" dirty="0">
                <a:solidFill>
                  <a:srgbClr val="16436C"/>
                </a:solidFill>
                <a:latin typeface="Roboto Slab"/>
                <a:ea typeface="Fira Sans Extra Condensed Medium"/>
                <a:cs typeface="Fira Sans Extra Condensed Medium"/>
                <a:sym typeface="Fira Sans Extra Condensed Medium"/>
              </a:rPr>
              <a:t>p</a:t>
            </a:r>
            <a:r>
              <a:rPr lang="en-CA" sz="1200" b="0" i="0" dirty="0">
                <a:solidFill>
                  <a:srgbClr val="16436C"/>
                </a:solidFill>
                <a:effectLst/>
                <a:latin typeface="Roboto Slab"/>
              </a:rPr>
              <a:t>_onetailed </a:t>
            </a:r>
            <a:r>
              <a:rPr lang="en-CA" sz="1200" dirty="0">
                <a:solidFill>
                  <a:srgbClr val="16436C"/>
                </a:solidFill>
                <a:latin typeface="Roboto Slab"/>
              </a:rPr>
              <a:t>= </a:t>
            </a:r>
            <a:r>
              <a:rPr lang="en-CA" sz="1200" b="0" i="0" dirty="0">
                <a:solidFill>
                  <a:srgbClr val="16436C"/>
                </a:solidFill>
                <a:effectLst/>
                <a:latin typeface="Roboto Slab"/>
              </a:rPr>
              <a:t>7.03e-283</a:t>
            </a:r>
            <a:r>
              <a:rPr lang="en-CA" sz="1200" dirty="0">
                <a:solidFill>
                  <a:srgbClr val="16436C"/>
                </a:solidFill>
                <a:latin typeface="Roboto Slab"/>
                <a:ea typeface="Fira Sans Extra Condensed Medium"/>
                <a:cs typeface="Fira Sans Extra Condensed Medium"/>
                <a:sym typeface="Fira Sans Extra Condensed Medium"/>
              </a:rPr>
              <a:t>  </a:t>
            </a:r>
            <a:r>
              <a:rPr lang="en-US" sz="1200" dirty="0">
                <a:solidFill>
                  <a:srgbClr val="16436C"/>
                </a:solidFill>
                <a:latin typeface="Roboto Slab"/>
                <a:ea typeface="Roboto Slab"/>
                <a:cs typeface="Roboto Slab"/>
                <a:sym typeface="Roboto Slab"/>
              </a:rPr>
              <a:t> </a:t>
            </a:r>
            <a:endParaRPr lang="en-CA" sz="1200" dirty="0">
              <a:solidFill>
                <a:srgbClr val="16436C"/>
              </a:solidFill>
              <a:latin typeface="Roboto Slab"/>
              <a:ea typeface="Fira Sans Extra Condensed Medium"/>
              <a:cs typeface="Fira Sans Extra Condensed Medium"/>
              <a:sym typeface="Fira Sans Extra Condensed Medium"/>
            </a:endParaRPr>
          </a:p>
        </p:txBody>
      </p:sp>
      <p:sp>
        <p:nvSpPr>
          <p:cNvPr id="51" name="Google Shape;737;p72">
            <a:extLst>
              <a:ext uri="{FF2B5EF4-FFF2-40B4-BE49-F238E27FC236}">
                <a16:creationId xmlns:a16="http://schemas.microsoft.com/office/drawing/2014/main" id="{B6A70E3E-D193-46CF-99D2-0E09A0E51BBC}"/>
              </a:ext>
            </a:extLst>
          </p:cNvPr>
          <p:cNvSpPr txBox="1"/>
          <p:nvPr/>
        </p:nvSpPr>
        <p:spPr>
          <a:xfrm>
            <a:off x="2031812" y="4118684"/>
            <a:ext cx="6538873"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1"/>
                </a:solidFill>
                <a:latin typeface="Fira Sans Extra Condensed Medium"/>
                <a:ea typeface="Fira Sans Extra Condensed Medium"/>
                <a:cs typeface="Fira Sans Extra Condensed Medium"/>
                <a:sym typeface="Fira Sans Extra Condensed Medium"/>
              </a:rPr>
              <a:t>STEP 5: </a:t>
            </a:r>
            <a:r>
              <a:rPr lang="en-US" dirty="0">
                <a:solidFill>
                  <a:schemeClr val="accent2"/>
                </a:solidFill>
                <a:latin typeface="Roboto Slab"/>
                <a:ea typeface="Roboto Slab"/>
                <a:cs typeface="Roboto Slab"/>
                <a:sym typeface="Roboto Slab"/>
              </a:rPr>
              <a:t>Decision </a:t>
            </a:r>
            <a:r>
              <a:rPr lang="en-US" sz="1200" dirty="0">
                <a:solidFill>
                  <a:schemeClr val="accent2"/>
                </a:solidFill>
                <a:latin typeface="Roboto Slab"/>
                <a:ea typeface="Roboto Slab"/>
                <a:cs typeface="Roboto Slab"/>
                <a:sym typeface="Roboto Slab"/>
              </a:rPr>
              <a:t>→ p_onetailed = 7.03e-283 &lt; p = 0.05 → REJECT  </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52" name="Google Shape;737;p72">
            <a:extLst>
              <a:ext uri="{FF2B5EF4-FFF2-40B4-BE49-F238E27FC236}">
                <a16:creationId xmlns:a16="http://schemas.microsoft.com/office/drawing/2014/main" id="{D4C4E33A-395F-4D52-8D0C-A2A4B120E509}"/>
              </a:ext>
            </a:extLst>
          </p:cNvPr>
          <p:cNvSpPr txBox="1"/>
          <p:nvPr/>
        </p:nvSpPr>
        <p:spPr>
          <a:xfrm>
            <a:off x="2031813" y="4735362"/>
            <a:ext cx="6916244"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rgbClr val="47FFED"/>
                </a:solidFill>
                <a:latin typeface="Fira Sans Extra Condensed Medium"/>
                <a:ea typeface="Fira Sans Extra Condensed Medium"/>
                <a:cs typeface="Fira Sans Extra Condensed Medium"/>
                <a:sym typeface="Fira Sans Extra Condensed Medium"/>
              </a:rPr>
              <a:t>CONCLUSION: </a:t>
            </a:r>
            <a:r>
              <a:rPr lang="en-US" sz="1200" dirty="0">
                <a:solidFill>
                  <a:schemeClr val="accent2"/>
                </a:solidFill>
                <a:latin typeface="Roboto Slab"/>
                <a:ea typeface="Roboto Slab"/>
                <a:cs typeface="Roboto Slab"/>
                <a:sym typeface="Roboto Slab"/>
              </a:rPr>
              <a:t>Medical claims made by smokers is higher than non-smokers</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53" name="Google Shape;10215;p122">
            <a:extLst>
              <a:ext uri="{FF2B5EF4-FFF2-40B4-BE49-F238E27FC236}">
                <a16:creationId xmlns:a16="http://schemas.microsoft.com/office/drawing/2014/main" id="{E74CBBD0-C6F3-40DF-B197-FFD8B3381F8B}"/>
              </a:ext>
            </a:extLst>
          </p:cNvPr>
          <p:cNvGrpSpPr/>
          <p:nvPr/>
        </p:nvGrpSpPr>
        <p:grpSpPr>
          <a:xfrm>
            <a:off x="1114884" y="1288977"/>
            <a:ext cx="234586" cy="251231"/>
            <a:chOff x="683125" y="1955275"/>
            <a:chExt cx="299325" cy="294600"/>
          </a:xfrm>
          <a:solidFill>
            <a:schemeClr val="bg1"/>
          </a:solidFill>
        </p:grpSpPr>
        <p:sp>
          <p:nvSpPr>
            <p:cNvPr id="54" name="Google Shape;10216;p122">
              <a:extLst>
                <a:ext uri="{FF2B5EF4-FFF2-40B4-BE49-F238E27FC236}">
                  <a16:creationId xmlns:a16="http://schemas.microsoft.com/office/drawing/2014/main" id="{55FB14F4-8CD5-4235-AE62-AD031116A5D3}"/>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0217;p122">
              <a:extLst>
                <a:ext uri="{FF2B5EF4-FFF2-40B4-BE49-F238E27FC236}">
                  <a16:creationId xmlns:a16="http://schemas.microsoft.com/office/drawing/2014/main" id="{8B493000-700B-4796-BA90-745BE627201D}"/>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0218;p122">
              <a:extLst>
                <a:ext uri="{FF2B5EF4-FFF2-40B4-BE49-F238E27FC236}">
                  <a16:creationId xmlns:a16="http://schemas.microsoft.com/office/drawing/2014/main" id="{F94773FE-032A-44A6-A6C6-A0C730CAA26C}"/>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0219;p122">
              <a:extLst>
                <a:ext uri="{FF2B5EF4-FFF2-40B4-BE49-F238E27FC236}">
                  <a16:creationId xmlns:a16="http://schemas.microsoft.com/office/drawing/2014/main" id="{AB2BCF9B-E21B-436E-B006-92122F4FECD8}"/>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 name="Google Shape;9833;p121">
            <a:extLst>
              <a:ext uri="{FF2B5EF4-FFF2-40B4-BE49-F238E27FC236}">
                <a16:creationId xmlns:a16="http://schemas.microsoft.com/office/drawing/2014/main" id="{EBD61F12-E571-4590-A031-4D1B6201C733}"/>
              </a:ext>
            </a:extLst>
          </p:cNvPr>
          <p:cNvGrpSpPr/>
          <p:nvPr/>
        </p:nvGrpSpPr>
        <p:grpSpPr>
          <a:xfrm>
            <a:off x="1120425" y="4776600"/>
            <a:ext cx="208312" cy="260449"/>
            <a:chOff x="-39783425" y="2337925"/>
            <a:chExt cx="275700" cy="318350"/>
          </a:xfrm>
          <a:solidFill>
            <a:schemeClr val="bg1"/>
          </a:solidFill>
        </p:grpSpPr>
        <p:sp>
          <p:nvSpPr>
            <p:cNvPr id="60" name="Google Shape;9834;p121">
              <a:extLst>
                <a:ext uri="{FF2B5EF4-FFF2-40B4-BE49-F238E27FC236}">
                  <a16:creationId xmlns:a16="http://schemas.microsoft.com/office/drawing/2014/main" id="{DAFD2116-4BBF-40E3-8305-51217331F5A3}"/>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9835;p121">
              <a:extLst>
                <a:ext uri="{FF2B5EF4-FFF2-40B4-BE49-F238E27FC236}">
                  <a16:creationId xmlns:a16="http://schemas.microsoft.com/office/drawing/2014/main" id="{11219A03-DFB3-418E-97DC-46017C2F64DC}"/>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6" name="Picture 65">
            <a:extLst>
              <a:ext uri="{FF2B5EF4-FFF2-40B4-BE49-F238E27FC236}">
                <a16:creationId xmlns:a16="http://schemas.microsoft.com/office/drawing/2014/main" id="{FB0F5EF5-8A04-4B9B-904D-CB8EA2C877D6}"/>
              </a:ext>
            </a:extLst>
          </p:cNvPr>
          <p:cNvPicPr>
            <a:picLocks noChangeAspect="1"/>
          </p:cNvPicPr>
          <p:nvPr/>
        </p:nvPicPr>
        <p:blipFill>
          <a:blip r:embed="rId3"/>
          <a:srcRect/>
          <a:stretch/>
        </p:blipFill>
        <p:spPr>
          <a:xfrm rot="19903829">
            <a:off x="7153623" y="4067653"/>
            <a:ext cx="932688" cy="409857"/>
          </a:xfrm>
          <a:prstGeom prst="rect">
            <a:avLst/>
          </a:prstGeom>
        </p:spPr>
      </p:pic>
    </p:spTree>
    <p:extLst>
      <p:ext uri="{BB962C8B-B14F-4D97-AF65-F5344CB8AC3E}">
        <p14:creationId xmlns:p14="http://schemas.microsoft.com/office/powerpoint/2010/main" val="41734947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2</a:t>
            </a:r>
            <a:endParaRPr dirty="0"/>
          </a:p>
        </p:txBody>
      </p:sp>
      <p:grpSp>
        <p:nvGrpSpPr>
          <p:cNvPr id="688" name="Google Shape;688;p72"/>
          <p:cNvGrpSpPr/>
          <p:nvPr/>
        </p:nvGrpSpPr>
        <p:grpSpPr>
          <a:xfrm>
            <a:off x="462151" y="1798166"/>
            <a:ext cx="1533252" cy="342447"/>
            <a:chOff x="4260510" y="2286814"/>
            <a:chExt cx="628501" cy="172560"/>
          </a:xfrm>
        </p:grpSpPr>
        <p:sp>
          <p:nvSpPr>
            <p:cNvPr id="689" name="Google Shape;689;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90" name="Google Shape;690;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73763"/>
            </a:solidFill>
            <a:ln>
              <a:noFill/>
            </a:ln>
          </p:spPr>
          <p:txBody>
            <a:bodyPr/>
            <a:lstStyle/>
            <a:p>
              <a:endParaRPr lang="en-CA" dirty="0"/>
            </a:p>
          </p:txBody>
        </p:sp>
      </p:grpSp>
      <p:sp>
        <p:nvSpPr>
          <p:cNvPr id="732" name="Google Shape;732;p72"/>
          <p:cNvSpPr txBox="1"/>
          <p:nvPr/>
        </p:nvSpPr>
        <p:spPr>
          <a:xfrm>
            <a:off x="2031813" y="1778355"/>
            <a:ext cx="7112187" cy="282000"/>
          </a:xfrm>
          <a:prstGeom prst="rect">
            <a:avLst/>
          </a:prstGeom>
          <a:noFill/>
          <a:ln>
            <a:noFill/>
          </a:ln>
        </p:spPr>
        <p:txBody>
          <a:bodyPr spcFirstLastPara="1" wrap="square" lIns="91425" tIns="182875" rIns="91425" bIns="0" anchor="ctr" anchorCtr="0">
            <a:noAutofit/>
          </a:bodyPr>
          <a:lstStyle/>
          <a:p>
            <a:pPr>
              <a:spcAft>
                <a:spcPts val="1600"/>
              </a:spcAft>
            </a:pPr>
            <a:r>
              <a:rPr lang="en-CA" sz="2000" dirty="0">
                <a:solidFill>
                  <a:schemeClr val="accent2"/>
                </a:solidFill>
                <a:latin typeface="Fira Sans Extra Condensed Medium"/>
                <a:ea typeface="Fira Sans Extra Condensed Medium"/>
                <a:cs typeface="Fira Sans Extra Condensed Medium"/>
                <a:sym typeface="Fira Sans Extra Condensed Medium"/>
              </a:rPr>
              <a:t>STEP 1: </a:t>
            </a:r>
            <a:r>
              <a:rPr lang="en-CA" dirty="0">
                <a:solidFill>
                  <a:schemeClr val="accent2"/>
                </a:solidFill>
                <a:latin typeface="Roboto Slab"/>
                <a:ea typeface="Fira Sans Extra Condensed Medium"/>
                <a:cs typeface="Fira Sans Extra Condensed Medium"/>
                <a:sym typeface="Fira Sans Extra Condensed Medium"/>
              </a:rPr>
              <a:t>Formulate the Hypotheses </a:t>
            </a:r>
            <a:r>
              <a:rPr lang="en-CA" sz="1200" dirty="0">
                <a:solidFill>
                  <a:schemeClr val="accent2"/>
                </a:solidFill>
                <a:latin typeface="Roboto Slab"/>
                <a:ea typeface="Fira Sans Extra Condensed Medium"/>
                <a:cs typeface="Fira Sans Extra Condensed Medium"/>
                <a:sym typeface="Fira Sans Extra Condensed Medium"/>
              </a:rPr>
              <a:t>→  </a:t>
            </a:r>
            <a:r>
              <a:rPr lang="en-CA" sz="1200" dirty="0">
                <a:solidFill>
                  <a:srgbClr val="16436C"/>
                </a:solidFill>
                <a:effectLst/>
                <a:latin typeface="Roboto Slab"/>
                <a:ea typeface="Calibri" panose="020F0502020204030204" pitchFamily="34" charset="0"/>
                <a:cs typeface="Times New Roman" panose="02020603050405020304" pitchFamily="18" charset="0"/>
              </a:rPr>
              <a:t>H</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0</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1</a:t>
            </a:r>
            <a:r>
              <a:rPr lang="en-CA" sz="1200" dirty="0">
                <a:solidFill>
                  <a:srgbClr val="16436C"/>
                </a:solidFill>
                <a:effectLst/>
                <a:latin typeface="Roboto Slab"/>
                <a:ea typeface="Calibri" panose="020F0502020204030204" pitchFamily="34" charset="0"/>
                <a:cs typeface="Times New Roman" panose="02020603050405020304" pitchFamily="18" charset="0"/>
              </a:rPr>
              <a:t> =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2</a:t>
            </a:r>
            <a:r>
              <a:rPr lang="en-CA" sz="1200" dirty="0">
                <a:solidFill>
                  <a:srgbClr val="16436C"/>
                </a:solidFill>
                <a:effectLst/>
                <a:latin typeface="Roboto Slab"/>
                <a:ea typeface="Calibri" panose="020F0502020204030204" pitchFamily="34" charset="0"/>
                <a:cs typeface="Times New Roman" panose="02020603050405020304" pitchFamily="18" charset="0"/>
              </a:rPr>
              <a:t>, H</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A</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1</a:t>
            </a:r>
            <a:r>
              <a:rPr lang="en-CA" sz="1200" dirty="0">
                <a:solidFill>
                  <a:srgbClr val="16436C"/>
                </a:solidFill>
                <a:effectLst/>
                <a:latin typeface="Roboto Slab"/>
                <a:ea typeface="Calibri" panose="020F0502020204030204" pitchFamily="34" charset="0"/>
                <a:cs typeface="Times New Roman" panose="02020603050405020304" pitchFamily="18" charset="0"/>
              </a:rPr>
              <a:t> !=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2</a:t>
            </a:r>
            <a:r>
              <a:rPr lang="en-CA" sz="1200" dirty="0">
                <a:solidFill>
                  <a:srgbClr val="16436C"/>
                </a:solidFill>
                <a:latin typeface="Roboto Slab"/>
                <a:ea typeface="Fira Sans Extra Condensed Medium"/>
                <a:cs typeface="Fira Sans Extra Condensed Medium"/>
                <a:sym typeface="Fira Sans Extra Condensed Medium"/>
              </a:rPr>
              <a:t>  </a:t>
            </a:r>
          </a:p>
        </p:txBody>
      </p:sp>
      <p:sp>
        <p:nvSpPr>
          <p:cNvPr id="58" name="Google Shape;737;p72">
            <a:extLst>
              <a:ext uri="{FF2B5EF4-FFF2-40B4-BE49-F238E27FC236}">
                <a16:creationId xmlns:a16="http://schemas.microsoft.com/office/drawing/2014/main" id="{A4D0E7B0-39E0-4EDD-B6B4-DFE56F8D16C4}"/>
              </a:ext>
            </a:extLst>
          </p:cNvPr>
          <p:cNvSpPr txBox="1"/>
          <p:nvPr/>
        </p:nvSpPr>
        <p:spPr>
          <a:xfrm>
            <a:off x="2031812" y="2383915"/>
            <a:ext cx="7112187"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3"/>
                </a:solidFill>
                <a:latin typeface="Fira Sans Extra Condensed Medium"/>
                <a:ea typeface="Fira Sans Extra Condensed Medium"/>
                <a:cs typeface="Fira Sans Extra Condensed Medium"/>
                <a:sym typeface="Fira Sans Extra Condensed Medium"/>
              </a:rPr>
              <a:t>STEP 2: </a:t>
            </a:r>
            <a:r>
              <a:rPr lang="en-CA" dirty="0">
                <a:solidFill>
                  <a:schemeClr val="accent2"/>
                </a:solidFill>
                <a:latin typeface="Roboto Slab"/>
                <a:ea typeface="Roboto Slab"/>
                <a:cs typeface="Roboto Slab"/>
                <a:sym typeface="Roboto Slab"/>
              </a:rPr>
              <a:t>Decide the significance level </a:t>
            </a:r>
            <a:r>
              <a:rPr lang="en-CA" sz="1200" dirty="0">
                <a:solidFill>
                  <a:schemeClr val="accent2"/>
                </a:solidFill>
                <a:latin typeface="Roboto Slab"/>
                <a:ea typeface="Fira Sans Extra Condensed Medium"/>
                <a:cs typeface="Fira Sans Extra Condensed Medium"/>
                <a:sym typeface="Fira Sans Extra Condensed Medium"/>
              </a:rPr>
              <a:t>→</a:t>
            </a:r>
            <a:r>
              <a:rPr lang="en-CA" sz="1200" dirty="0">
                <a:solidFill>
                  <a:schemeClr val="accent2"/>
                </a:solidFill>
                <a:latin typeface="Roboto Slab"/>
                <a:ea typeface="Roboto Slab"/>
                <a:cs typeface="Roboto Slab"/>
                <a:sym typeface="Roboto Slab"/>
              </a:rPr>
              <a:t> </a:t>
            </a:r>
            <a:r>
              <a:rPr lang="el-GR" sz="1200" dirty="0">
                <a:solidFill>
                  <a:schemeClr val="accent2"/>
                </a:solidFill>
                <a:latin typeface="Roboto Slab"/>
                <a:ea typeface="Roboto Slab"/>
                <a:cs typeface="Roboto Slab"/>
                <a:sym typeface="Roboto Slab"/>
              </a:rPr>
              <a:t>α</a:t>
            </a:r>
            <a:r>
              <a:rPr lang="en-CA" sz="1200" dirty="0">
                <a:solidFill>
                  <a:schemeClr val="accent2"/>
                </a:solidFill>
                <a:latin typeface="Roboto Slab"/>
                <a:ea typeface="Roboto Slab"/>
                <a:cs typeface="Roboto Slab"/>
                <a:sym typeface="Roboto Slab"/>
              </a:rPr>
              <a:t> = 0.05</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74" name="Google Shape;9811;p121">
            <a:extLst>
              <a:ext uri="{FF2B5EF4-FFF2-40B4-BE49-F238E27FC236}">
                <a16:creationId xmlns:a16="http://schemas.microsoft.com/office/drawing/2014/main" id="{63E4078B-57AB-4A55-A5FE-E54EF2963665}"/>
              </a:ext>
            </a:extLst>
          </p:cNvPr>
          <p:cNvGrpSpPr/>
          <p:nvPr/>
        </p:nvGrpSpPr>
        <p:grpSpPr>
          <a:xfrm>
            <a:off x="1117264" y="1876161"/>
            <a:ext cx="182667" cy="191934"/>
            <a:chOff x="-38275925" y="1946600"/>
            <a:chExt cx="231600" cy="317450"/>
          </a:xfrm>
          <a:solidFill>
            <a:schemeClr val="bg1"/>
          </a:solidFill>
        </p:grpSpPr>
        <p:sp>
          <p:nvSpPr>
            <p:cNvPr id="75" name="Google Shape;9812;p121">
              <a:extLst>
                <a:ext uri="{FF2B5EF4-FFF2-40B4-BE49-F238E27FC236}">
                  <a16:creationId xmlns:a16="http://schemas.microsoft.com/office/drawing/2014/main" id="{D7840F2E-349D-453E-8ECD-9F6CC517D6C3}"/>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813;p121">
              <a:extLst>
                <a:ext uri="{FF2B5EF4-FFF2-40B4-BE49-F238E27FC236}">
                  <a16:creationId xmlns:a16="http://schemas.microsoft.com/office/drawing/2014/main" id="{FEB79C42-DD3C-45EC-9B6E-C7D912EE53C2}"/>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oogle Shape;9772;p121">
            <a:extLst>
              <a:ext uri="{FF2B5EF4-FFF2-40B4-BE49-F238E27FC236}">
                <a16:creationId xmlns:a16="http://schemas.microsoft.com/office/drawing/2014/main" id="{F15EB2DA-7AAA-4E91-8A4D-4A7725E24FE3}"/>
              </a:ext>
            </a:extLst>
          </p:cNvPr>
          <p:cNvSpPr/>
          <p:nvPr/>
        </p:nvSpPr>
        <p:spPr>
          <a:xfrm>
            <a:off x="1129978" y="4496774"/>
            <a:ext cx="189207" cy="217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 name="Google Shape;699;p72">
            <a:extLst>
              <a:ext uri="{FF2B5EF4-FFF2-40B4-BE49-F238E27FC236}">
                <a16:creationId xmlns:a16="http://schemas.microsoft.com/office/drawing/2014/main" id="{2E9883C9-0561-4FA7-9447-0558ED4CCB58}"/>
              </a:ext>
            </a:extLst>
          </p:cNvPr>
          <p:cNvGrpSpPr/>
          <p:nvPr/>
        </p:nvGrpSpPr>
        <p:grpSpPr>
          <a:xfrm>
            <a:off x="462151" y="2391764"/>
            <a:ext cx="1533252" cy="342447"/>
            <a:chOff x="4260510" y="2286814"/>
            <a:chExt cx="628501" cy="172560"/>
          </a:xfrm>
        </p:grpSpPr>
        <p:sp>
          <p:nvSpPr>
            <p:cNvPr id="21" name="Google Shape;700;p72">
              <a:extLst>
                <a:ext uri="{FF2B5EF4-FFF2-40B4-BE49-F238E27FC236}">
                  <a16:creationId xmlns:a16="http://schemas.microsoft.com/office/drawing/2014/main" id="{8B178B6C-50A4-48C6-B23B-77E697822DBF}"/>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 name="Google Shape;701;p72">
              <a:extLst>
                <a:ext uri="{FF2B5EF4-FFF2-40B4-BE49-F238E27FC236}">
                  <a16:creationId xmlns:a16="http://schemas.microsoft.com/office/drawing/2014/main" id="{080855DA-D342-428C-AF2A-B1C55EEF18C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702;p72">
              <a:extLst>
                <a:ext uri="{FF2B5EF4-FFF2-40B4-BE49-F238E27FC236}">
                  <a16:creationId xmlns:a16="http://schemas.microsoft.com/office/drawing/2014/main" id="{A529B38F-E909-44F6-91F0-FB6CCB5E7F75}"/>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B5394"/>
            </a:solidFill>
            <a:ln>
              <a:noFill/>
            </a:ln>
          </p:spPr>
        </p:sp>
      </p:grpSp>
      <p:sp>
        <p:nvSpPr>
          <p:cNvPr id="24" name="Google Shape;9772;p121">
            <a:extLst>
              <a:ext uri="{FF2B5EF4-FFF2-40B4-BE49-F238E27FC236}">
                <a16:creationId xmlns:a16="http://schemas.microsoft.com/office/drawing/2014/main" id="{1B1527DF-8E8F-470B-9BFD-3A4C2054FD62}"/>
              </a:ext>
            </a:extLst>
          </p:cNvPr>
          <p:cNvSpPr/>
          <p:nvPr/>
        </p:nvSpPr>
        <p:spPr>
          <a:xfrm>
            <a:off x="1129978" y="2455401"/>
            <a:ext cx="189207" cy="217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693;p72">
            <a:extLst>
              <a:ext uri="{FF2B5EF4-FFF2-40B4-BE49-F238E27FC236}">
                <a16:creationId xmlns:a16="http://schemas.microsoft.com/office/drawing/2014/main" id="{1D7C952A-1C21-4328-B3BD-42F6966A7D24}"/>
              </a:ext>
            </a:extLst>
          </p:cNvPr>
          <p:cNvGrpSpPr/>
          <p:nvPr/>
        </p:nvGrpSpPr>
        <p:grpSpPr>
          <a:xfrm>
            <a:off x="462540" y="2984962"/>
            <a:ext cx="1533252" cy="342173"/>
            <a:chOff x="4260510" y="2286954"/>
            <a:chExt cx="628501" cy="172422"/>
          </a:xfrm>
        </p:grpSpPr>
        <p:sp>
          <p:nvSpPr>
            <p:cNvPr id="26" name="Google Shape;694;p72">
              <a:extLst>
                <a:ext uri="{FF2B5EF4-FFF2-40B4-BE49-F238E27FC236}">
                  <a16:creationId xmlns:a16="http://schemas.microsoft.com/office/drawing/2014/main" id="{0AF93B7B-EEEC-4AF5-86ED-96998BF24D55}"/>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 name="Google Shape;695;p72">
              <a:extLst>
                <a:ext uri="{FF2B5EF4-FFF2-40B4-BE49-F238E27FC236}">
                  <a16:creationId xmlns:a16="http://schemas.microsoft.com/office/drawing/2014/main" id="{6003E184-0226-4DD0-AC12-3CF52B8E645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96;p72">
              <a:extLst>
                <a:ext uri="{FF2B5EF4-FFF2-40B4-BE49-F238E27FC236}">
                  <a16:creationId xmlns:a16="http://schemas.microsoft.com/office/drawing/2014/main" id="{9C9385AA-7B95-4DA8-8087-2AC88EC1B02C}"/>
                </a:ext>
              </a:extLst>
            </p:cNvPr>
            <p:cNvSpPr/>
            <p:nvPr/>
          </p:nvSpPr>
          <p:spPr>
            <a:xfrm>
              <a:off x="4370190" y="2286954"/>
              <a:ext cx="359937"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txBody>
            <a:bodyPr/>
            <a:lstStyle/>
            <a:p>
              <a:endParaRPr lang="en-CA" dirty="0"/>
            </a:p>
          </p:txBody>
        </p:sp>
      </p:grpSp>
      <p:sp>
        <p:nvSpPr>
          <p:cNvPr id="29" name="Google Shape;9746;p121">
            <a:extLst>
              <a:ext uri="{FF2B5EF4-FFF2-40B4-BE49-F238E27FC236}">
                <a16:creationId xmlns:a16="http://schemas.microsoft.com/office/drawing/2014/main" id="{93705643-9790-47CF-9B21-7E370DBB0771}"/>
              </a:ext>
            </a:extLst>
          </p:cNvPr>
          <p:cNvSpPr/>
          <p:nvPr/>
        </p:nvSpPr>
        <p:spPr>
          <a:xfrm>
            <a:off x="1168642" y="3031335"/>
            <a:ext cx="152795" cy="250529"/>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704;p72">
            <a:extLst>
              <a:ext uri="{FF2B5EF4-FFF2-40B4-BE49-F238E27FC236}">
                <a16:creationId xmlns:a16="http://schemas.microsoft.com/office/drawing/2014/main" id="{AAD8B9E1-4F60-4E1E-BF1A-2C5F9D660058}"/>
              </a:ext>
            </a:extLst>
          </p:cNvPr>
          <p:cNvGrpSpPr/>
          <p:nvPr/>
        </p:nvGrpSpPr>
        <p:grpSpPr>
          <a:xfrm>
            <a:off x="465380" y="3584597"/>
            <a:ext cx="1533252" cy="342447"/>
            <a:chOff x="4260510" y="2286814"/>
            <a:chExt cx="628501" cy="172560"/>
          </a:xfrm>
        </p:grpSpPr>
        <p:sp>
          <p:nvSpPr>
            <p:cNvPr id="31" name="Google Shape;705;p72">
              <a:extLst>
                <a:ext uri="{FF2B5EF4-FFF2-40B4-BE49-F238E27FC236}">
                  <a16:creationId xmlns:a16="http://schemas.microsoft.com/office/drawing/2014/main" id="{3226FC8D-CE9A-477C-BE67-3C1D48C5DA35}"/>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 name="Google Shape;706;p72">
              <a:extLst>
                <a:ext uri="{FF2B5EF4-FFF2-40B4-BE49-F238E27FC236}">
                  <a16:creationId xmlns:a16="http://schemas.microsoft.com/office/drawing/2014/main" id="{00429F1E-9E63-4DC7-9122-C310D9439DD8}"/>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707;p72">
              <a:extLst>
                <a:ext uri="{FF2B5EF4-FFF2-40B4-BE49-F238E27FC236}">
                  <a16:creationId xmlns:a16="http://schemas.microsoft.com/office/drawing/2014/main" id="{3B70A4E5-DB31-4D3D-96B1-A77FA09709B0}"/>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AE9D"/>
            </a:solidFill>
            <a:ln>
              <a:noFill/>
            </a:ln>
          </p:spPr>
        </p:sp>
      </p:grpSp>
      <p:grpSp>
        <p:nvGrpSpPr>
          <p:cNvPr id="34" name="Google Shape;719;p72">
            <a:extLst>
              <a:ext uri="{FF2B5EF4-FFF2-40B4-BE49-F238E27FC236}">
                <a16:creationId xmlns:a16="http://schemas.microsoft.com/office/drawing/2014/main" id="{553A3F22-7A9B-4F2C-95D7-904C66307937}"/>
              </a:ext>
            </a:extLst>
          </p:cNvPr>
          <p:cNvGrpSpPr/>
          <p:nvPr/>
        </p:nvGrpSpPr>
        <p:grpSpPr>
          <a:xfrm>
            <a:off x="469721" y="4191455"/>
            <a:ext cx="1533252" cy="342447"/>
            <a:chOff x="4260510" y="2286814"/>
            <a:chExt cx="628501" cy="172560"/>
          </a:xfrm>
        </p:grpSpPr>
        <p:sp>
          <p:nvSpPr>
            <p:cNvPr id="35" name="Google Shape;720;p72">
              <a:extLst>
                <a:ext uri="{FF2B5EF4-FFF2-40B4-BE49-F238E27FC236}">
                  <a16:creationId xmlns:a16="http://schemas.microsoft.com/office/drawing/2014/main" id="{C9F0B480-6177-4141-9280-6DA8C179E80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 name="Google Shape;721;p72">
              <a:extLst>
                <a:ext uri="{FF2B5EF4-FFF2-40B4-BE49-F238E27FC236}">
                  <a16:creationId xmlns:a16="http://schemas.microsoft.com/office/drawing/2014/main" id="{D0B6789F-78E1-4941-B033-F305227D75B0}"/>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722;p72">
              <a:extLst>
                <a:ext uri="{FF2B5EF4-FFF2-40B4-BE49-F238E27FC236}">
                  <a16:creationId xmlns:a16="http://schemas.microsoft.com/office/drawing/2014/main" id="{47FF5504-4A9A-4235-B734-4AD095920D14}"/>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D6C0"/>
            </a:solidFill>
            <a:ln>
              <a:noFill/>
            </a:ln>
          </p:spPr>
        </p:sp>
      </p:grpSp>
      <p:sp>
        <p:nvSpPr>
          <p:cNvPr id="38" name="Google Shape;731;p72">
            <a:extLst>
              <a:ext uri="{FF2B5EF4-FFF2-40B4-BE49-F238E27FC236}">
                <a16:creationId xmlns:a16="http://schemas.microsoft.com/office/drawing/2014/main" id="{7F733D0F-5E04-4223-B349-DE65994F11B0}"/>
              </a:ext>
            </a:extLst>
          </p:cNvPr>
          <p:cNvSpPr/>
          <p:nvPr/>
        </p:nvSpPr>
        <p:spPr>
          <a:xfrm>
            <a:off x="1117265" y="4267734"/>
            <a:ext cx="232205" cy="192536"/>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9763;p121">
            <a:extLst>
              <a:ext uri="{FF2B5EF4-FFF2-40B4-BE49-F238E27FC236}">
                <a16:creationId xmlns:a16="http://schemas.microsoft.com/office/drawing/2014/main" id="{F6FA1958-3DC9-40EF-BF04-E25FC1802830}"/>
              </a:ext>
            </a:extLst>
          </p:cNvPr>
          <p:cNvSpPr/>
          <p:nvPr/>
        </p:nvSpPr>
        <p:spPr>
          <a:xfrm>
            <a:off x="1117265" y="3655253"/>
            <a:ext cx="244807" cy="215978"/>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 name="Google Shape;688;p72">
            <a:extLst>
              <a:ext uri="{FF2B5EF4-FFF2-40B4-BE49-F238E27FC236}">
                <a16:creationId xmlns:a16="http://schemas.microsoft.com/office/drawing/2014/main" id="{A6DE138A-AB40-40AC-8006-966D77F1A1DF}"/>
              </a:ext>
            </a:extLst>
          </p:cNvPr>
          <p:cNvGrpSpPr/>
          <p:nvPr/>
        </p:nvGrpSpPr>
        <p:grpSpPr>
          <a:xfrm>
            <a:off x="478413" y="1250055"/>
            <a:ext cx="1533252" cy="342447"/>
            <a:chOff x="4260510" y="2286814"/>
            <a:chExt cx="628501" cy="172560"/>
          </a:xfrm>
          <a:solidFill>
            <a:schemeClr val="accent2">
              <a:lumMod val="75000"/>
            </a:schemeClr>
          </a:solidFill>
        </p:grpSpPr>
        <p:sp>
          <p:nvSpPr>
            <p:cNvPr id="41" name="Google Shape;689;p72">
              <a:extLst>
                <a:ext uri="{FF2B5EF4-FFF2-40B4-BE49-F238E27FC236}">
                  <a16:creationId xmlns:a16="http://schemas.microsoft.com/office/drawing/2014/main" id="{088553F2-4929-44E7-805F-CA77811E7189}"/>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 name="Google Shape;690;p72">
              <a:extLst>
                <a:ext uri="{FF2B5EF4-FFF2-40B4-BE49-F238E27FC236}">
                  <a16:creationId xmlns:a16="http://schemas.microsoft.com/office/drawing/2014/main" id="{9EA9FBE7-B6E3-4191-BAF6-562E7FA345A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91;p72">
              <a:extLst>
                <a:ext uri="{FF2B5EF4-FFF2-40B4-BE49-F238E27FC236}">
                  <a16:creationId xmlns:a16="http://schemas.microsoft.com/office/drawing/2014/main" id="{867E221C-1E76-4D1D-A4E6-72E93C565707}"/>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grpFill/>
            <a:ln>
              <a:noFill/>
            </a:ln>
          </p:spPr>
          <p:txBody>
            <a:bodyPr/>
            <a:lstStyle/>
            <a:p>
              <a:endParaRPr lang="en-CA" dirty="0"/>
            </a:p>
          </p:txBody>
        </p:sp>
      </p:grpSp>
      <p:grpSp>
        <p:nvGrpSpPr>
          <p:cNvPr id="44" name="Google Shape;719;p72">
            <a:extLst>
              <a:ext uri="{FF2B5EF4-FFF2-40B4-BE49-F238E27FC236}">
                <a16:creationId xmlns:a16="http://schemas.microsoft.com/office/drawing/2014/main" id="{4482C5BB-0421-4708-89DD-C6BB44509791}"/>
              </a:ext>
            </a:extLst>
          </p:cNvPr>
          <p:cNvGrpSpPr/>
          <p:nvPr/>
        </p:nvGrpSpPr>
        <p:grpSpPr>
          <a:xfrm>
            <a:off x="462151" y="4735739"/>
            <a:ext cx="1533252" cy="342447"/>
            <a:chOff x="4260510" y="2286814"/>
            <a:chExt cx="628501" cy="172560"/>
          </a:xfrm>
          <a:solidFill>
            <a:srgbClr val="47FFED"/>
          </a:solidFill>
        </p:grpSpPr>
        <p:sp>
          <p:nvSpPr>
            <p:cNvPr id="45" name="Google Shape;720;p72">
              <a:extLst>
                <a:ext uri="{FF2B5EF4-FFF2-40B4-BE49-F238E27FC236}">
                  <a16:creationId xmlns:a16="http://schemas.microsoft.com/office/drawing/2014/main" id="{033E1E19-AE58-46A6-82D5-128CB9F3C08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 name="Google Shape;721;p72">
              <a:extLst>
                <a:ext uri="{FF2B5EF4-FFF2-40B4-BE49-F238E27FC236}">
                  <a16:creationId xmlns:a16="http://schemas.microsoft.com/office/drawing/2014/main" id="{B6AF3A71-1156-42A8-B2D7-4144A33E9838}"/>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722;p72">
              <a:extLst>
                <a:ext uri="{FF2B5EF4-FFF2-40B4-BE49-F238E27FC236}">
                  <a16:creationId xmlns:a16="http://schemas.microsoft.com/office/drawing/2014/main" id="{D59D2232-D76E-479A-8AB4-BAFAE4458EF6}"/>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grpFill/>
            <a:ln>
              <a:noFill/>
            </a:ln>
          </p:spPr>
        </p:sp>
      </p:grpSp>
      <p:sp>
        <p:nvSpPr>
          <p:cNvPr id="48" name="Google Shape;732;p72">
            <a:extLst>
              <a:ext uri="{FF2B5EF4-FFF2-40B4-BE49-F238E27FC236}">
                <a16:creationId xmlns:a16="http://schemas.microsoft.com/office/drawing/2014/main" id="{FA084680-85A3-4000-83F1-433C1B030CA0}"/>
              </a:ext>
            </a:extLst>
          </p:cNvPr>
          <p:cNvSpPr txBox="1"/>
          <p:nvPr/>
        </p:nvSpPr>
        <p:spPr>
          <a:xfrm>
            <a:off x="2031812" y="1247261"/>
            <a:ext cx="7112188"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CA" sz="2000" dirty="0">
                <a:solidFill>
                  <a:srgbClr val="05294A"/>
                </a:solidFill>
                <a:latin typeface="Fira Sans Extra Condensed Medium"/>
                <a:ea typeface="Fira Sans Extra Condensed Medium"/>
                <a:cs typeface="Fira Sans Extra Condensed Medium"/>
                <a:sym typeface="Fira Sans Extra Condensed Medium"/>
              </a:rPr>
              <a:t>QUESTION: </a:t>
            </a:r>
            <a:r>
              <a:rPr lang="en-US" sz="1200" dirty="0">
                <a:solidFill>
                  <a:schemeClr val="accent2"/>
                </a:solidFill>
                <a:latin typeface="Roboto Slab"/>
                <a:ea typeface="Fira Sans Extra Condensed Medium"/>
                <a:cs typeface="Fira Sans Extra Condensed Medium"/>
                <a:sym typeface="Fira Sans Extra Condensed Medium"/>
              </a:rPr>
              <a:t>“The BMI of females is different from that of males...”</a:t>
            </a:r>
            <a:endParaRPr lang="en-CA" sz="1200" dirty="0">
              <a:solidFill>
                <a:schemeClr val="accent2"/>
              </a:solidFill>
              <a:latin typeface="Roboto Slab"/>
              <a:ea typeface="Fira Sans Extra Condensed Medium"/>
              <a:cs typeface="Fira Sans Extra Condensed Medium"/>
              <a:sym typeface="Fira Sans Extra Condensed Medium"/>
            </a:endParaRPr>
          </a:p>
        </p:txBody>
      </p:sp>
      <p:sp>
        <p:nvSpPr>
          <p:cNvPr id="49" name="Google Shape;732;p72">
            <a:extLst>
              <a:ext uri="{FF2B5EF4-FFF2-40B4-BE49-F238E27FC236}">
                <a16:creationId xmlns:a16="http://schemas.microsoft.com/office/drawing/2014/main" id="{4AD269F1-9B80-4B41-A6F4-DBCF3CE4E3BF}"/>
              </a:ext>
            </a:extLst>
          </p:cNvPr>
          <p:cNvSpPr txBox="1"/>
          <p:nvPr/>
        </p:nvSpPr>
        <p:spPr>
          <a:xfrm>
            <a:off x="2031812" y="2982030"/>
            <a:ext cx="7112187"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STEP 3: </a:t>
            </a:r>
            <a:r>
              <a:rPr lang="en-CA" dirty="0">
                <a:solidFill>
                  <a:schemeClr val="accent2"/>
                </a:solidFill>
                <a:latin typeface="Roboto Slab"/>
                <a:ea typeface="Roboto Slab"/>
                <a:cs typeface="Roboto Slab"/>
                <a:sym typeface="Roboto Slab"/>
              </a:rPr>
              <a:t>Identify the test statistic</a:t>
            </a:r>
            <a:r>
              <a:rPr lang="en-CA" sz="1200" dirty="0">
                <a:solidFill>
                  <a:schemeClr val="accent2"/>
                </a:solidFill>
                <a:latin typeface="Roboto Slab"/>
                <a:ea typeface="Roboto Slab"/>
                <a:cs typeface="Roboto Slab"/>
                <a:sym typeface="Roboto Slab"/>
              </a:rPr>
              <a:t> </a:t>
            </a:r>
            <a:r>
              <a:rPr lang="en-CA" sz="1200" dirty="0">
                <a:solidFill>
                  <a:schemeClr val="accent2"/>
                </a:solidFill>
                <a:latin typeface="Roboto Slab"/>
                <a:ea typeface="Fira Sans Extra Condensed Medium"/>
                <a:cs typeface="Fira Sans Extra Condensed Medium"/>
                <a:sym typeface="Fira Sans Extra Condensed Medium"/>
              </a:rPr>
              <a:t>→  </a:t>
            </a:r>
            <a:r>
              <a:rPr lang="en-CA" sz="1200" dirty="0">
                <a:solidFill>
                  <a:schemeClr val="accent2"/>
                </a:solidFill>
                <a:latin typeface="Roboto Slab"/>
                <a:ea typeface="Roboto Slab"/>
                <a:cs typeface="Roboto Slab"/>
                <a:sym typeface="Roboto Slab"/>
              </a:rPr>
              <a:t>Two sample T-test, equal variances (two-tailed) </a:t>
            </a:r>
            <a:endParaRPr lang="en-CA" sz="1200" dirty="0">
              <a:solidFill>
                <a:schemeClr val="accent2"/>
              </a:solidFill>
              <a:latin typeface="Roboto Slab"/>
              <a:ea typeface="Fira Sans Extra Condensed Medium"/>
              <a:cs typeface="Fira Sans Extra Condensed Medium"/>
              <a:sym typeface="Fira Sans Extra Condensed Medium"/>
            </a:endParaRPr>
          </a:p>
        </p:txBody>
      </p:sp>
      <p:sp>
        <p:nvSpPr>
          <p:cNvPr id="50" name="Google Shape;732;p72">
            <a:extLst>
              <a:ext uri="{FF2B5EF4-FFF2-40B4-BE49-F238E27FC236}">
                <a16:creationId xmlns:a16="http://schemas.microsoft.com/office/drawing/2014/main" id="{175EA78C-9D8D-436E-A443-E53BF193B908}"/>
              </a:ext>
            </a:extLst>
          </p:cNvPr>
          <p:cNvSpPr txBox="1"/>
          <p:nvPr/>
        </p:nvSpPr>
        <p:spPr>
          <a:xfrm>
            <a:off x="2031813" y="3589225"/>
            <a:ext cx="4791094"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STEP 4 </a:t>
            </a:r>
            <a:r>
              <a:rPr lang="en-CA" sz="2000" dirty="0">
                <a:solidFill>
                  <a:schemeClr val="accent2"/>
                </a:solidFill>
                <a:latin typeface="Fira Sans Extra Condensed Medium"/>
                <a:ea typeface="Fira Sans Extra Condensed Medium"/>
                <a:cs typeface="Fira Sans Extra Condensed Medium"/>
                <a:sym typeface="Fira Sans Extra Condensed Medium"/>
              </a:rPr>
              <a:t>: </a:t>
            </a:r>
            <a:r>
              <a:rPr lang="en-US" dirty="0">
                <a:solidFill>
                  <a:schemeClr val="accent2"/>
                </a:solidFill>
                <a:latin typeface="Roboto Slab"/>
                <a:ea typeface="Roboto Slab"/>
                <a:cs typeface="Roboto Slab"/>
                <a:sym typeface="Roboto Slab"/>
              </a:rPr>
              <a:t>Calculate p-value </a:t>
            </a:r>
            <a:r>
              <a:rPr lang="en-CA" sz="1400" dirty="0">
                <a:solidFill>
                  <a:schemeClr val="accent2"/>
                </a:solidFill>
                <a:latin typeface="Roboto Slab"/>
                <a:ea typeface="Fira Sans Extra Condensed Medium"/>
                <a:cs typeface="Fira Sans Extra Condensed Medium"/>
                <a:sym typeface="Fira Sans Extra Condensed Medium"/>
              </a:rPr>
              <a:t>→ </a:t>
            </a:r>
            <a:r>
              <a:rPr lang="en-CA" sz="1200" dirty="0">
                <a:solidFill>
                  <a:srgbClr val="16436C"/>
                </a:solidFill>
                <a:latin typeface="Roboto Slab"/>
                <a:ea typeface="Fira Sans Extra Condensed Medium"/>
                <a:cs typeface="Fira Sans Extra Condensed Medium"/>
                <a:sym typeface="Fira Sans Extra Condensed Medium"/>
              </a:rPr>
              <a:t>p</a:t>
            </a:r>
            <a:r>
              <a:rPr lang="en-CA" sz="1200" b="0" i="0" dirty="0">
                <a:solidFill>
                  <a:srgbClr val="16436C"/>
                </a:solidFill>
                <a:effectLst/>
                <a:latin typeface="Roboto Slab"/>
              </a:rPr>
              <a:t> </a:t>
            </a:r>
            <a:r>
              <a:rPr lang="en-CA" sz="1200" dirty="0">
                <a:solidFill>
                  <a:srgbClr val="16436C"/>
                </a:solidFill>
                <a:latin typeface="Roboto Slab"/>
              </a:rPr>
              <a:t>= 0.0899</a:t>
            </a:r>
            <a:r>
              <a:rPr lang="en-CA" sz="1200" dirty="0">
                <a:solidFill>
                  <a:srgbClr val="16436C"/>
                </a:solidFill>
                <a:latin typeface="Roboto Slab"/>
                <a:ea typeface="Fira Sans Extra Condensed Medium"/>
                <a:cs typeface="Fira Sans Extra Condensed Medium"/>
                <a:sym typeface="Fira Sans Extra Condensed Medium"/>
              </a:rPr>
              <a:t>  </a:t>
            </a:r>
            <a:r>
              <a:rPr lang="en-US" sz="1200" dirty="0">
                <a:solidFill>
                  <a:srgbClr val="16436C"/>
                </a:solidFill>
                <a:latin typeface="Roboto Slab"/>
                <a:ea typeface="Roboto Slab"/>
                <a:cs typeface="Roboto Slab"/>
                <a:sym typeface="Roboto Slab"/>
              </a:rPr>
              <a:t> </a:t>
            </a:r>
            <a:endParaRPr lang="en-CA" sz="1200" dirty="0">
              <a:solidFill>
                <a:srgbClr val="16436C"/>
              </a:solidFill>
              <a:latin typeface="Roboto Slab"/>
              <a:ea typeface="Fira Sans Extra Condensed Medium"/>
              <a:cs typeface="Fira Sans Extra Condensed Medium"/>
              <a:sym typeface="Fira Sans Extra Condensed Medium"/>
            </a:endParaRPr>
          </a:p>
        </p:txBody>
      </p:sp>
      <p:sp>
        <p:nvSpPr>
          <p:cNvPr id="51" name="Google Shape;737;p72">
            <a:extLst>
              <a:ext uri="{FF2B5EF4-FFF2-40B4-BE49-F238E27FC236}">
                <a16:creationId xmlns:a16="http://schemas.microsoft.com/office/drawing/2014/main" id="{B6A70E3E-D193-46CF-99D2-0E09A0E51BBC}"/>
              </a:ext>
            </a:extLst>
          </p:cNvPr>
          <p:cNvSpPr txBox="1"/>
          <p:nvPr/>
        </p:nvSpPr>
        <p:spPr>
          <a:xfrm>
            <a:off x="2031812" y="4118684"/>
            <a:ext cx="6538873"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1"/>
                </a:solidFill>
                <a:latin typeface="Fira Sans Extra Condensed Medium"/>
                <a:ea typeface="Fira Sans Extra Condensed Medium"/>
                <a:cs typeface="Fira Sans Extra Condensed Medium"/>
                <a:sym typeface="Fira Sans Extra Condensed Medium"/>
              </a:rPr>
              <a:t>STEP 5: </a:t>
            </a:r>
            <a:r>
              <a:rPr lang="en-US" dirty="0">
                <a:solidFill>
                  <a:schemeClr val="accent2"/>
                </a:solidFill>
                <a:latin typeface="Roboto Slab"/>
                <a:ea typeface="Roboto Slab"/>
                <a:cs typeface="Roboto Slab"/>
                <a:sym typeface="Roboto Slab"/>
              </a:rPr>
              <a:t>Decision </a:t>
            </a:r>
            <a:r>
              <a:rPr lang="en-US" sz="1200" dirty="0">
                <a:solidFill>
                  <a:schemeClr val="accent2"/>
                </a:solidFill>
                <a:latin typeface="Roboto Slab"/>
                <a:ea typeface="Roboto Slab"/>
                <a:cs typeface="Roboto Slab"/>
                <a:sym typeface="Roboto Slab"/>
              </a:rPr>
              <a:t>→ p = 0.0899 &gt; </a:t>
            </a:r>
            <a:r>
              <a:rPr lang="el-GR" sz="1200" dirty="0">
                <a:solidFill>
                  <a:schemeClr val="accent2"/>
                </a:solidFill>
                <a:latin typeface="Roboto Slab"/>
                <a:ea typeface="Roboto Slab"/>
                <a:cs typeface="Roboto Slab"/>
                <a:sym typeface="Roboto Slab"/>
              </a:rPr>
              <a:t>α</a:t>
            </a:r>
            <a:r>
              <a:rPr lang="en-US" sz="1200" dirty="0">
                <a:solidFill>
                  <a:schemeClr val="accent2"/>
                </a:solidFill>
                <a:latin typeface="Roboto Slab"/>
                <a:ea typeface="Roboto Slab"/>
                <a:cs typeface="Roboto Slab"/>
                <a:sym typeface="Roboto Slab"/>
              </a:rPr>
              <a:t> = 0.05 → FAIL TO REJECT  </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52" name="Google Shape;737;p72">
            <a:extLst>
              <a:ext uri="{FF2B5EF4-FFF2-40B4-BE49-F238E27FC236}">
                <a16:creationId xmlns:a16="http://schemas.microsoft.com/office/drawing/2014/main" id="{D4C4E33A-395F-4D52-8D0C-A2A4B120E509}"/>
              </a:ext>
            </a:extLst>
          </p:cNvPr>
          <p:cNvSpPr txBox="1"/>
          <p:nvPr/>
        </p:nvSpPr>
        <p:spPr>
          <a:xfrm>
            <a:off x="2031813" y="4735362"/>
            <a:ext cx="6916244"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rgbClr val="47FFED"/>
                </a:solidFill>
                <a:latin typeface="Fira Sans Extra Condensed Medium"/>
                <a:ea typeface="Fira Sans Extra Condensed Medium"/>
                <a:cs typeface="Fira Sans Extra Condensed Medium"/>
                <a:sym typeface="Fira Sans Extra Condensed Medium"/>
              </a:rPr>
              <a:t>CONCLUSION: </a:t>
            </a:r>
            <a:r>
              <a:rPr lang="en-US" sz="1200" dirty="0">
                <a:solidFill>
                  <a:schemeClr val="accent2"/>
                </a:solidFill>
                <a:latin typeface="Roboto Slab"/>
                <a:ea typeface="Roboto Slab"/>
                <a:cs typeface="Roboto Slab"/>
                <a:sym typeface="Roboto Slab"/>
              </a:rPr>
              <a:t>The BMI of females is not statistically different from the BMI of males</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53" name="Google Shape;10215;p122">
            <a:extLst>
              <a:ext uri="{FF2B5EF4-FFF2-40B4-BE49-F238E27FC236}">
                <a16:creationId xmlns:a16="http://schemas.microsoft.com/office/drawing/2014/main" id="{E74CBBD0-C6F3-40DF-B197-FFD8B3381F8B}"/>
              </a:ext>
            </a:extLst>
          </p:cNvPr>
          <p:cNvGrpSpPr/>
          <p:nvPr/>
        </p:nvGrpSpPr>
        <p:grpSpPr>
          <a:xfrm>
            <a:off x="1114884" y="1288977"/>
            <a:ext cx="234586" cy="251231"/>
            <a:chOff x="683125" y="1955275"/>
            <a:chExt cx="299325" cy="294600"/>
          </a:xfrm>
          <a:solidFill>
            <a:schemeClr val="bg1"/>
          </a:solidFill>
        </p:grpSpPr>
        <p:sp>
          <p:nvSpPr>
            <p:cNvPr id="54" name="Google Shape;10216;p122">
              <a:extLst>
                <a:ext uri="{FF2B5EF4-FFF2-40B4-BE49-F238E27FC236}">
                  <a16:creationId xmlns:a16="http://schemas.microsoft.com/office/drawing/2014/main" id="{55FB14F4-8CD5-4235-AE62-AD031116A5D3}"/>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0217;p122">
              <a:extLst>
                <a:ext uri="{FF2B5EF4-FFF2-40B4-BE49-F238E27FC236}">
                  <a16:creationId xmlns:a16="http://schemas.microsoft.com/office/drawing/2014/main" id="{8B493000-700B-4796-BA90-745BE627201D}"/>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0218;p122">
              <a:extLst>
                <a:ext uri="{FF2B5EF4-FFF2-40B4-BE49-F238E27FC236}">
                  <a16:creationId xmlns:a16="http://schemas.microsoft.com/office/drawing/2014/main" id="{F94773FE-032A-44A6-A6C6-A0C730CAA26C}"/>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0219;p122">
              <a:extLst>
                <a:ext uri="{FF2B5EF4-FFF2-40B4-BE49-F238E27FC236}">
                  <a16:creationId xmlns:a16="http://schemas.microsoft.com/office/drawing/2014/main" id="{AB2BCF9B-E21B-436E-B006-92122F4FECD8}"/>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 name="Google Shape;9833;p121">
            <a:extLst>
              <a:ext uri="{FF2B5EF4-FFF2-40B4-BE49-F238E27FC236}">
                <a16:creationId xmlns:a16="http://schemas.microsoft.com/office/drawing/2014/main" id="{EBD61F12-E571-4590-A031-4D1B6201C733}"/>
              </a:ext>
            </a:extLst>
          </p:cNvPr>
          <p:cNvGrpSpPr/>
          <p:nvPr/>
        </p:nvGrpSpPr>
        <p:grpSpPr>
          <a:xfrm>
            <a:off x="1120425" y="4776600"/>
            <a:ext cx="208312" cy="260449"/>
            <a:chOff x="-39783425" y="2337925"/>
            <a:chExt cx="275700" cy="318350"/>
          </a:xfrm>
          <a:solidFill>
            <a:schemeClr val="bg1"/>
          </a:solidFill>
        </p:grpSpPr>
        <p:sp>
          <p:nvSpPr>
            <p:cNvPr id="60" name="Google Shape;9834;p121">
              <a:extLst>
                <a:ext uri="{FF2B5EF4-FFF2-40B4-BE49-F238E27FC236}">
                  <a16:creationId xmlns:a16="http://schemas.microsoft.com/office/drawing/2014/main" id="{DAFD2116-4BBF-40E3-8305-51217331F5A3}"/>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9835;p121">
              <a:extLst>
                <a:ext uri="{FF2B5EF4-FFF2-40B4-BE49-F238E27FC236}">
                  <a16:creationId xmlns:a16="http://schemas.microsoft.com/office/drawing/2014/main" id="{11219A03-DFB3-418E-97DC-46017C2F64DC}"/>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1" name="Picture 60">
            <a:extLst>
              <a:ext uri="{FF2B5EF4-FFF2-40B4-BE49-F238E27FC236}">
                <a16:creationId xmlns:a16="http://schemas.microsoft.com/office/drawing/2014/main" id="{38E4F187-F2B8-49E5-BC97-DE67164673FE}"/>
              </a:ext>
            </a:extLst>
          </p:cNvPr>
          <p:cNvPicPr>
            <a:picLocks noChangeAspect="1"/>
          </p:cNvPicPr>
          <p:nvPr/>
        </p:nvPicPr>
        <p:blipFill>
          <a:blip r:embed="rId3"/>
          <a:srcRect/>
          <a:stretch/>
        </p:blipFill>
        <p:spPr>
          <a:xfrm rot="20302182">
            <a:off x="6948183" y="4072069"/>
            <a:ext cx="932688" cy="300228"/>
          </a:xfrm>
          <a:prstGeom prst="rect">
            <a:avLst/>
          </a:prstGeom>
        </p:spPr>
      </p:pic>
    </p:spTree>
    <p:extLst>
      <p:ext uri="{BB962C8B-B14F-4D97-AF65-F5344CB8AC3E}">
        <p14:creationId xmlns:p14="http://schemas.microsoft.com/office/powerpoint/2010/main" val="1458247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45"/>
          <p:cNvPicPr preferRelativeResize="0"/>
          <p:nvPr/>
        </p:nvPicPr>
        <p:blipFill rotWithShape="1">
          <a:blip r:embed="rId3">
            <a:alphaModFix/>
          </a:blip>
          <a:srcRect l="377" r="367"/>
          <a:stretch/>
        </p:blipFill>
        <p:spPr>
          <a:xfrm>
            <a:off x="0" y="0"/>
            <a:ext cx="8238624" cy="4669199"/>
          </a:xfrm>
          <a:prstGeom prst="rect">
            <a:avLst/>
          </a:prstGeom>
          <a:noFill/>
          <a:ln>
            <a:noFill/>
          </a:ln>
        </p:spPr>
      </p:pic>
      <p:sp>
        <p:nvSpPr>
          <p:cNvPr id="333" name="Google Shape;333;p45"/>
          <p:cNvSpPr/>
          <p:nvPr/>
        </p:nvSpPr>
        <p:spPr>
          <a:xfrm flipH="1">
            <a:off x="13" y="0"/>
            <a:ext cx="8238600" cy="4669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45"/>
          <p:cNvSpPr/>
          <p:nvPr/>
        </p:nvSpPr>
        <p:spPr>
          <a:xfrm flipH="1">
            <a:off x="200" y="0"/>
            <a:ext cx="8238600" cy="46692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35" name="Google Shape;335;p45"/>
          <p:cNvSpPr/>
          <p:nvPr/>
        </p:nvSpPr>
        <p:spPr>
          <a:xfrm flipH="1">
            <a:off x="200" y="0"/>
            <a:ext cx="8238600" cy="3765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37" name="Google Shape;337;p45"/>
          <p:cNvSpPr txBox="1">
            <a:spLocks noGrp="1"/>
          </p:cNvSpPr>
          <p:nvPr>
            <p:ph type="subTitle" idx="1"/>
          </p:nvPr>
        </p:nvSpPr>
        <p:spPr>
          <a:xfrm>
            <a:off x="4383004" y="887162"/>
            <a:ext cx="385561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Assumption 4: Independence Assumption</a:t>
            </a:r>
          </a:p>
          <a:p>
            <a:pPr marL="0" lvl="0" indent="0" algn="l" rtl="0">
              <a:spcBef>
                <a:spcPts val="0"/>
              </a:spcBef>
              <a:spcAft>
                <a:spcPts val="0"/>
              </a:spcAft>
              <a:buClr>
                <a:schemeClr val="dk1"/>
              </a:buClr>
              <a:buSzPts val="1100"/>
              <a:buFont typeface="Arial"/>
              <a:buNone/>
            </a:pPr>
            <a:endParaRPr lang="en-CA" dirty="0"/>
          </a:p>
          <a:p>
            <a:pPr marL="0" lvl="0" indent="0" algn="l" rtl="0">
              <a:spcBef>
                <a:spcPts val="0"/>
              </a:spcBef>
              <a:spcAft>
                <a:spcPts val="0"/>
              </a:spcAft>
              <a:buClr>
                <a:schemeClr val="dk1"/>
              </a:buClr>
              <a:buSzPts val="1100"/>
              <a:buFont typeface="Arial"/>
              <a:buNone/>
            </a:pPr>
            <a:r>
              <a:rPr lang="en-CA" dirty="0"/>
              <a:t>It is assumed that the data set provided by Axis Insurance contains 1337 distinct and unique samples that are independent. In other words, none of the records are for the same customer at different points in time or are paired samples in any other way. </a:t>
            </a:r>
          </a:p>
        </p:txBody>
      </p:sp>
      <p:sp>
        <p:nvSpPr>
          <p:cNvPr id="338" name="Google Shape;338;p45"/>
          <p:cNvSpPr txBox="1">
            <a:spLocks noGrp="1"/>
          </p:cNvSpPr>
          <p:nvPr>
            <p:ph type="ctrTitle"/>
          </p:nvPr>
        </p:nvSpPr>
        <p:spPr>
          <a:xfrm>
            <a:off x="831200" y="376498"/>
            <a:ext cx="3867300" cy="56693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Major Assumptions</a:t>
            </a:r>
            <a:endParaRPr dirty="0"/>
          </a:p>
        </p:txBody>
      </p:sp>
      <p:sp>
        <p:nvSpPr>
          <p:cNvPr id="24" name="Google Shape;337;p45">
            <a:extLst>
              <a:ext uri="{FF2B5EF4-FFF2-40B4-BE49-F238E27FC236}">
                <a16:creationId xmlns:a16="http://schemas.microsoft.com/office/drawing/2014/main" id="{225A4FC1-7DCA-4F07-8C71-5BEDD0272447}"/>
              </a:ext>
            </a:extLst>
          </p:cNvPr>
          <p:cNvSpPr txBox="1">
            <a:spLocks/>
          </p:cNvSpPr>
          <p:nvPr/>
        </p:nvSpPr>
        <p:spPr>
          <a:xfrm>
            <a:off x="325345" y="887162"/>
            <a:ext cx="4003800" cy="17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Roboto Slab"/>
              <a:buNone/>
              <a:defRPr sz="1400" b="0" i="0" u="none" strike="noStrike" cap="none">
                <a:solidFill>
                  <a:schemeClr val="lt1"/>
                </a:solidFill>
                <a:latin typeface="Roboto Slab"/>
                <a:ea typeface="Roboto Slab"/>
                <a:cs typeface="Roboto Slab"/>
                <a:sym typeface="Roboto Slab"/>
              </a:defRPr>
            </a:lvl1pPr>
            <a:lvl2pPr marL="914400" marR="0" lvl="1"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1371600" marR="0" lvl="2"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1828800" marR="0" lvl="3"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indent="0">
              <a:buClr>
                <a:schemeClr val="dk1"/>
              </a:buClr>
              <a:buSzPts val="1100"/>
              <a:buFont typeface="Arial"/>
              <a:buNone/>
            </a:pPr>
            <a:r>
              <a:rPr lang="en-CA" dirty="0"/>
              <a:t>Assumption 2: Randomization Assumption</a:t>
            </a:r>
          </a:p>
          <a:p>
            <a:pPr marL="0" indent="0">
              <a:buClr>
                <a:schemeClr val="dk1"/>
              </a:buClr>
              <a:buSzPts val="1100"/>
              <a:buFont typeface="Arial"/>
              <a:buNone/>
            </a:pPr>
            <a:endParaRPr lang="en-CA" dirty="0"/>
          </a:p>
          <a:p>
            <a:pPr marL="0" indent="0">
              <a:buClr>
                <a:schemeClr val="dk1"/>
              </a:buClr>
              <a:buSzPts val="1100"/>
              <a:buFont typeface="Arial"/>
              <a:buNone/>
            </a:pPr>
            <a:r>
              <a:rPr lang="en-CA" dirty="0"/>
              <a:t>The 1337 individuals counted in the data set represent a random sample of the larger, American population. This condition is necessary for us to generalize our conclusions about the population. </a:t>
            </a:r>
          </a:p>
        </p:txBody>
      </p:sp>
      <p:sp>
        <p:nvSpPr>
          <p:cNvPr id="25" name="Google Shape;337;p45">
            <a:extLst>
              <a:ext uri="{FF2B5EF4-FFF2-40B4-BE49-F238E27FC236}">
                <a16:creationId xmlns:a16="http://schemas.microsoft.com/office/drawing/2014/main" id="{7845927D-B19A-4725-A56F-DA864E39D9E4}"/>
              </a:ext>
            </a:extLst>
          </p:cNvPr>
          <p:cNvSpPr txBox="1">
            <a:spLocks/>
          </p:cNvSpPr>
          <p:nvPr/>
        </p:nvSpPr>
        <p:spPr>
          <a:xfrm>
            <a:off x="379204" y="2778180"/>
            <a:ext cx="4003800" cy="17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Roboto Slab"/>
              <a:buNone/>
              <a:defRPr sz="1400" b="0" i="0" u="none" strike="noStrike" cap="none">
                <a:solidFill>
                  <a:schemeClr val="lt1"/>
                </a:solidFill>
                <a:latin typeface="Roboto Slab"/>
                <a:ea typeface="Roboto Slab"/>
                <a:cs typeface="Roboto Slab"/>
                <a:sym typeface="Roboto Slab"/>
              </a:defRPr>
            </a:lvl1pPr>
            <a:lvl2pPr marL="914400" marR="0" lvl="1"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1371600" marR="0" lvl="2"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1828800" marR="0" lvl="3"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indent="0">
              <a:buClr>
                <a:schemeClr val="dk1"/>
              </a:buClr>
              <a:buSzPts val="1100"/>
              <a:buFont typeface="Arial"/>
              <a:buNone/>
            </a:pPr>
            <a:r>
              <a:rPr lang="en-CA" dirty="0"/>
              <a:t>Assumption 3: Normal Population Assumption</a:t>
            </a:r>
          </a:p>
          <a:p>
            <a:pPr marL="0" indent="0">
              <a:buClr>
                <a:schemeClr val="dk1"/>
              </a:buClr>
              <a:buSzPts val="1100"/>
              <a:buFont typeface="Arial"/>
              <a:buNone/>
            </a:pPr>
            <a:endParaRPr lang="en-CA" dirty="0"/>
          </a:p>
          <a:p>
            <a:pPr marL="0" indent="0">
              <a:buClr>
                <a:schemeClr val="dk1"/>
              </a:buClr>
              <a:buSzPts val="1100"/>
              <a:buFont typeface="Arial"/>
              <a:buNone/>
            </a:pPr>
            <a:r>
              <a:rPr lang="en-CA" dirty="0"/>
              <a:t>It is assumed that the underlying population, the American population, is normally distributed. The Central Limit Theorem will work unless the data is severely skewed or there are extreme outliers in the population; the assumption is neither is the case</a:t>
            </a:r>
          </a:p>
        </p:txBody>
      </p:sp>
    </p:spTree>
    <p:extLst>
      <p:ext uri="{BB962C8B-B14F-4D97-AF65-F5344CB8AC3E}">
        <p14:creationId xmlns:p14="http://schemas.microsoft.com/office/powerpoint/2010/main" val="40802242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3</a:t>
            </a:r>
            <a:endParaRPr dirty="0"/>
          </a:p>
        </p:txBody>
      </p:sp>
      <p:grpSp>
        <p:nvGrpSpPr>
          <p:cNvPr id="688" name="Google Shape;688;p72"/>
          <p:cNvGrpSpPr/>
          <p:nvPr/>
        </p:nvGrpSpPr>
        <p:grpSpPr>
          <a:xfrm>
            <a:off x="462151" y="1798166"/>
            <a:ext cx="1533252" cy="342447"/>
            <a:chOff x="4260510" y="2286814"/>
            <a:chExt cx="628501" cy="172560"/>
          </a:xfrm>
        </p:grpSpPr>
        <p:sp>
          <p:nvSpPr>
            <p:cNvPr id="689" name="Google Shape;689;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90" name="Google Shape;690;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73763"/>
            </a:solidFill>
            <a:ln>
              <a:noFill/>
            </a:ln>
          </p:spPr>
          <p:txBody>
            <a:bodyPr/>
            <a:lstStyle/>
            <a:p>
              <a:endParaRPr lang="en-CA" dirty="0"/>
            </a:p>
          </p:txBody>
        </p:sp>
      </p:grpSp>
      <p:sp>
        <p:nvSpPr>
          <p:cNvPr id="732" name="Google Shape;732;p72"/>
          <p:cNvSpPr txBox="1"/>
          <p:nvPr/>
        </p:nvSpPr>
        <p:spPr>
          <a:xfrm>
            <a:off x="2031813" y="1778355"/>
            <a:ext cx="7112187" cy="282000"/>
          </a:xfrm>
          <a:prstGeom prst="rect">
            <a:avLst/>
          </a:prstGeom>
          <a:noFill/>
          <a:ln>
            <a:noFill/>
          </a:ln>
        </p:spPr>
        <p:txBody>
          <a:bodyPr spcFirstLastPara="1" wrap="square" lIns="91425" tIns="182875" rIns="91425" bIns="0" anchor="ctr" anchorCtr="0">
            <a:noAutofit/>
          </a:bodyPr>
          <a:lstStyle/>
          <a:p>
            <a:pPr>
              <a:spcAft>
                <a:spcPts val="1600"/>
              </a:spcAft>
            </a:pPr>
            <a:r>
              <a:rPr lang="en-CA" sz="2000" dirty="0">
                <a:solidFill>
                  <a:schemeClr val="accent2"/>
                </a:solidFill>
                <a:latin typeface="Fira Sans Extra Condensed Medium"/>
                <a:ea typeface="Fira Sans Extra Condensed Medium"/>
                <a:cs typeface="Fira Sans Extra Condensed Medium"/>
                <a:sym typeface="Fira Sans Extra Condensed Medium"/>
              </a:rPr>
              <a:t>STEP 1: </a:t>
            </a:r>
            <a:r>
              <a:rPr lang="en-CA" dirty="0">
                <a:solidFill>
                  <a:schemeClr val="accent2"/>
                </a:solidFill>
                <a:latin typeface="Roboto Slab"/>
                <a:ea typeface="Fira Sans Extra Condensed Medium"/>
                <a:cs typeface="Fira Sans Extra Condensed Medium"/>
                <a:sym typeface="Fira Sans Extra Condensed Medium"/>
              </a:rPr>
              <a:t>Formulate the Hypotheses </a:t>
            </a:r>
            <a:r>
              <a:rPr lang="en-CA" sz="1200" dirty="0">
                <a:solidFill>
                  <a:schemeClr val="accent2"/>
                </a:solidFill>
                <a:latin typeface="Roboto Slab"/>
                <a:ea typeface="Fira Sans Extra Condensed Medium"/>
                <a:cs typeface="Fira Sans Extra Condensed Medium"/>
                <a:sym typeface="Fira Sans Extra Condensed Medium"/>
              </a:rPr>
              <a:t>→  </a:t>
            </a:r>
            <a:r>
              <a:rPr lang="en-CA" sz="1200" dirty="0">
                <a:solidFill>
                  <a:srgbClr val="16436C"/>
                </a:solidFill>
                <a:effectLst/>
                <a:latin typeface="Roboto Slab"/>
                <a:ea typeface="Calibri" panose="020F0502020204030204" pitchFamily="34" charset="0"/>
                <a:cs typeface="Times New Roman" panose="02020603050405020304" pitchFamily="18" charset="0"/>
              </a:rPr>
              <a:t>H</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0</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1</a:t>
            </a:r>
            <a:r>
              <a:rPr lang="en-CA" sz="1200" dirty="0">
                <a:solidFill>
                  <a:srgbClr val="16436C"/>
                </a:solidFill>
                <a:effectLst/>
                <a:latin typeface="Roboto Slab"/>
                <a:ea typeface="Calibri" panose="020F0502020204030204" pitchFamily="34" charset="0"/>
                <a:cs typeface="Times New Roman" panose="02020603050405020304" pitchFamily="18" charset="0"/>
              </a:rPr>
              <a:t> =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2 </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latin typeface="Roboto Slab"/>
                <a:ea typeface="Calibri" panose="020F0502020204030204" pitchFamily="34" charset="0"/>
                <a:cs typeface="Times New Roman" panose="02020603050405020304" pitchFamily="18" charset="0"/>
              </a:rPr>
              <a:t>3</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 </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latin typeface="Roboto Slab"/>
                <a:ea typeface="Calibri" panose="020F0502020204030204" pitchFamily="34" charset="0"/>
                <a:cs typeface="Times New Roman" panose="02020603050405020304" pitchFamily="18" charset="0"/>
              </a:rPr>
              <a:t>4</a:t>
            </a:r>
            <a:r>
              <a:rPr lang="en-CA" sz="1200" dirty="0">
                <a:solidFill>
                  <a:srgbClr val="16436C"/>
                </a:solidFill>
                <a:effectLst/>
                <a:latin typeface="Roboto Slab"/>
                <a:ea typeface="Calibri" panose="020F0502020204030204" pitchFamily="34" charset="0"/>
                <a:cs typeface="Times New Roman" panose="02020603050405020304" pitchFamily="18" charset="0"/>
              </a:rPr>
              <a:t>, H</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A</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1</a:t>
            </a:r>
            <a:r>
              <a:rPr lang="en-CA" sz="1200" dirty="0">
                <a:solidFill>
                  <a:srgbClr val="16436C"/>
                </a:solidFill>
                <a:effectLst/>
                <a:latin typeface="Roboto Slab"/>
                <a:ea typeface="Calibri" panose="020F0502020204030204" pitchFamily="34" charset="0"/>
                <a:cs typeface="Times New Roman" panose="02020603050405020304" pitchFamily="18" charset="0"/>
              </a:rPr>
              <a:t> != AT LEAST one: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2</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3</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latin typeface="Roboto Slab"/>
                <a:ea typeface="Calibri" panose="020F0502020204030204" pitchFamily="34" charset="0"/>
                <a:cs typeface="Times New Roman" panose="02020603050405020304" pitchFamily="18" charset="0"/>
              </a:rPr>
              <a:t>4</a:t>
            </a:r>
            <a:r>
              <a:rPr lang="en-CA" sz="1200" dirty="0">
                <a:solidFill>
                  <a:srgbClr val="16436C"/>
                </a:solidFill>
                <a:latin typeface="Roboto Slab"/>
                <a:ea typeface="Fira Sans Extra Condensed Medium"/>
                <a:cs typeface="Fira Sans Extra Condensed Medium"/>
                <a:sym typeface="Fira Sans Extra Condensed Medium"/>
              </a:rPr>
              <a:t>  </a:t>
            </a:r>
          </a:p>
        </p:txBody>
      </p:sp>
      <p:sp>
        <p:nvSpPr>
          <p:cNvPr id="58" name="Google Shape;737;p72">
            <a:extLst>
              <a:ext uri="{FF2B5EF4-FFF2-40B4-BE49-F238E27FC236}">
                <a16:creationId xmlns:a16="http://schemas.microsoft.com/office/drawing/2014/main" id="{A4D0E7B0-39E0-4EDD-B6B4-DFE56F8D16C4}"/>
              </a:ext>
            </a:extLst>
          </p:cNvPr>
          <p:cNvSpPr txBox="1"/>
          <p:nvPr/>
        </p:nvSpPr>
        <p:spPr>
          <a:xfrm>
            <a:off x="2031812" y="2383915"/>
            <a:ext cx="7112187"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3"/>
                </a:solidFill>
                <a:latin typeface="Fira Sans Extra Condensed Medium"/>
                <a:ea typeface="Fira Sans Extra Condensed Medium"/>
                <a:cs typeface="Fira Sans Extra Condensed Medium"/>
                <a:sym typeface="Fira Sans Extra Condensed Medium"/>
              </a:rPr>
              <a:t>STEP 2: </a:t>
            </a:r>
            <a:r>
              <a:rPr lang="en-CA" dirty="0">
                <a:solidFill>
                  <a:schemeClr val="accent2"/>
                </a:solidFill>
                <a:latin typeface="Roboto Slab"/>
                <a:ea typeface="Roboto Slab"/>
                <a:cs typeface="Roboto Slab"/>
                <a:sym typeface="Roboto Slab"/>
              </a:rPr>
              <a:t>Decide the significance level </a:t>
            </a:r>
            <a:r>
              <a:rPr lang="en-CA" sz="1200" dirty="0">
                <a:solidFill>
                  <a:schemeClr val="accent2"/>
                </a:solidFill>
                <a:latin typeface="Roboto Slab"/>
                <a:ea typeface="Fira Sans Extra Condensed Medium"/>
                <a:cs typeface="Fira Sans Extra Condensed Medium"/>
                <a:sym typeface="Fira Sans Extra Condensed Medium"/>
              </a:rPr>
              <a:t>→</a:t>
            </a:r>
            <a:r>
              <a:rPr lang="en-CA" sz="1200" dirty="0">
                <a:solidFill>
                  <a:schemeClr val="accent2"/>
                </a:solidFill>
                <a:latin typeface="Roboto Slab"/>
                <a:ea typeface="Roboto Slab"/>
                <a:cs typeface="Roboto Slab"/>
                <a:sym typeface="Roboto Slab"/>
              </a:rPr>
              <a:t> </a:t>
            </a:r>
            <a:r>
              <a:rPr lang="el-GR" sz="1200" dirty="0">
                <a:solidFill>
                  <a:schemeClr val="accent2"/>
                </a:solidFill>
                <a:latin typeface="Roboto Slab"/>
                <a:ea typeface="Roboto Slab"/>
                <a:cs typeface="Roboto Slab"/>
                <a:sym typeface="Roboto Slab"/>
              </a:rPr>
              <a:t>α</a:t>
            </a:r>
            <a:r>
              <a:rPr lang="en-CA" sz="1200" dirty="0">
                <a:solidFill>
                  <a:schemeClr val="accent2"/>
                </a:solidFill>
                <a:latin typeface="Roboto Slab"/>
                <a:ea typeface="Roboto Slab"/>
                <a:cs typeface="Roboto Slab"/>
                <a:sym typeface="Roboto Slab"/>
              </a:rPr>
              <a:t> = 0.05</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74" name="Google Shape;9811;p121">
            <a:extLst>
              <a:ext uri="{FF2B5EF4-FFF2-40B4-BE49-F238E27FC236}">
                <a16:creationId xmlns:a16="http://schemas.microsoft.com/office/drawing/2014/main" id="{63E4078B-57AB-4A55-A5FE-E54EF2963665}"/>
              </a:ext>
            </a:extLst>
          </p:cNvPr>
          <p:cNvGrpSpPr/>
          <p:nvPr/>
        </p:nvGrpSpPr>
        <p:grpSpPr>
          <a:xfrm>
            <a:off x="1117264" y="1876161"/>
            <a:ext cx="182667" cy="191934"/>
            <a:chOff x="-38275925" y="1946600"/>
            <a:chExt cx="231600" cy="317450"/>
          </a:xfrm>
          <a:solidFill>
            <a:schemeClr val="bg1"/>
          </a:solidFill>
        </p:grpSpPr>
        <p:sp>
          <p:nvSpPr>
            <p:cNvPr id="75" name="Google Shape;9812;p121">
              <a:extLst>
                <a:ext uri="{FF2B5EF4-FFF2-40B4-BE49-F238E27FC236}">
                  <a16:creationId xmlns:a16="http://schemas.microsoft.com/office/drawing/2014/main" id="{D7840F2E-349D-453E-8ECD-9F6CC517D6C3}"/>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813;p121">
              <a:extLst>
                <a:ext uri="{FF2B5EF4-FFF2-40B4-BE49-F238E27FC236}">
                  <a16:creationId xmlns:a16="http://schemas.microsoft.com/office/drawing/2014/main" id="{FEB79C42-DD3C-45EC-9B6E-C7D912EE53C2}"/>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oogle Shape;9772;p121">
            <a:extLst>
              <a:ext uri="{FF2B5EF4-FFF2-40B4-BE49-F238E27FC236}">
                <a16:creationId xmlns:a16="http://schemas.microsoft.com/office/drawing/2014/main" id="{F15EB2DA-7AAA-4E91-8A4D-4A7725E24FE3}"/>
              </a:ext>
            </a:extLst>
          </p:cNvPr>
          <p:cNvSpPr/>
          <p:nvPr/>
        </p:nvSpPr>
        <p:spPr>
          <a:xfrm>
            <a:off x="1129978" y="4496774"/>
            <a:ext cx="189207" cy="217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 name="Google Shape;699;p72">
            <a:extLst>
              <a:ext uri="{FF2B5EF4-FFF2-40B4-BE49-F238E27FC236}">
                <a16:creationId xmlns:a16="http://schemas.microsoft.com/office/drawing/2014/main" id="{2E9883C9-0561-4FA7-9447-0558ED4CCB58}"/>
              </a:ext>
            </a:extLst>
          </p:cNvPr>
          <p:cNvGrpSpPr/>
          <p:nvPr/>
        </p:nvGrpSpPr>
        <p:grpSpPr>
          <a:xfrm>
            <a:off x="462151" y="2391764"/>
            <a:ext cx="1533252" cy="342447"/>
            <a:chOff x="4260510" y="2286814"/>
            <a:chExt cx="628501" cy="172560"/>
          </a:xfrm>
        </p:grpSpPr>
        <p:sp>
          <p:nvSpPr>
            <p:cNvPr id="21" name="Google Shape;700;p72">
              <a:extLst>
                <a:ext uri="{FF2B5EF4-FFF2-40B4-BE49-F238E27FC236}">
                  <a16:creationId xmlns:a16="http://schemas.microsoft.com/office/drawing/2014/main" id="{8B178B6C-50A4-48C6-B23B-77E697822DBF}"/>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 name="Google Shape;701;p72">
              <a:extLst>
                <a:ext uri="{FF2B5EF4-FFF2-40B4-BE49-F238E27FC236}">
                  <a16:creationId xmlns:a16="http://schemas.microsoft.com/office/drawing/2014/main" id="{080855DA-D342-428C-AF2A-B1C55EEF18C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702;p72">
              <a:extLst>
                <a:ext uri="{FF2B5EF4-FFF2-40B4-BE49-F238E27FC236}">
                  <a16:creationId xmlns:a16="http://schemas.microsoft.com/office/drawing/2014/main" id="{A529B38F-E909-44F6-91F0-FB6CCB5E7F75}"/>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B5394"/>
            </a:solidFill>
            <a:ln>
              <a:noFill/>
            </a:ln>
          </p:spPr>
        </p:sp>
      </p:grpSp>
      <p:sp>
        <p:nvSpPr>
          <p:cNvPr id="24" name="Google Shape;9772;p121">
            <a:extLst>
              <a:ext uri="{FF2B5EF4-FFF2-40B4-BE49-F238E27FC236}">
                <a16:creationId xmlns:a16="http://schemas.microsoft.com/office/drawing/2014/main" id="{1B1527DF-8E8F-470B-9BFD-3A4C2054FD62}"/>
              </a:ext>
            </a:extLst>
          </p:cNvPr>
          <p:cNvSpPr/>
          <p:nvPr/>
        </p:nvSpPr>
        <p:spPr>
          <a:xfrm>
            <a:off x="1129978" y="2455401"/>
            <a:ext cx="189207" cy="217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693;p72">
            <a:extLst>
              <a:ext uri="{FF2B5EF4-FFF2-40B4-BE49-F238E27FC236}">
                <a16:creationId xmlns:a16="http://schemas.microsoft.com/office/drawing/2014/main" id="{1D7C952A-1C21-4328-B3BD-42F6966A7D24}"/>
              </a:ext>
            </a:extLst>
          </p:cNvPr>
          <p:cNvGrpSpPr/>
          <p:nvPr/>
        </p:nvGrpSpPr>
        <p:grpSpPr>
          <a:xfrm>
            <a:off x="462540" y="2984962"/>
            <a:ext cx="1533252" cy="342173"/>
            <a:chOff x="4260510" y="2286954"/>
            <a:chExt cx="628501" cy="172422"/>
          </a:xfrm>
        </p:grpSpPr>
        <p:sp>
          <p:nvSpPr>
            <p:cNvPr id="26" name="Google Shape;694;p72">
              <a:extLst>
                <a:ext uri="{FF2B5EF4-FFF2-40B4-BE49-F238E27FC236}">
                  <a16:creationId xmlns:a16="http://schemas.microsoft.com/office/drawing/2014/main" id="{0AF93B7B-EEEC-4AF5-86ED-96998BF24D55}"/>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 name="Google Shape;695;p72">
              <a:extLst>
                <a:ext uri="{FF2B5EF4-FFF2-40B4-BE49-F238E27FC236}">
                  <a16:creationId xmlns:a16="http://schemas.microsoft.com/office/drawing/2014/main" id="{6003E184-0226-4DD0-AC12-3CF52B8E645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96;p72">
              <a:extLst>
                <a:ext uri="{FF2B5EF4-FFF2-40B4-BE49-F238E27FC236}">
                  <a16:creationId xmlns:a16="http://schemas.microsoft.com/office/drawing/2014/main" id="{9C9385AA-7B95-4DA8-8087-2AC88EC1B02C}"/>
                </a:ext>
              </a:extLst>
            </p:cNvPr>
            <p:cNvSpPr/>
            <p:nvPr/>
          </p:nvSpPr>
          <p:spPr>
            <a:xfrm>
              <a:off x="4370190" y="2286954"/>
              <a:ext cx="359937"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txBody>
            <a:bodyPr/>
            <a:lstStyle/>
            <a:p>
              <a:endParaRPr lang="en-CA" dirty="0"/>
            </a:p>
          </p:txBody>
        </p:sp>
      </p:grpSp>
      <p:sp>
        <p:nvSpPr>
          <p:cNvPr id="29" name="Google Shape;9746;p121">
            <a:extLst>
              <a:ext uri="{FF2B5EF4-FFF2-40B4-BE49-F238E27FC236}">
                <a16:creationId xmlns:a16="http://schemas.microsoft.com/office/drawing/2014/main" id="{93705643-9790-47CF-9B21-7E370DBB0771}"/>
              </a:ext>
            </a:extLst>
          </p:cNvPr>
          <p:cNvSpPr/>
          <p:nvPr/>
        </p:nvSpPr>
        <p:spPr>
          <a:xfrm>
            <a:off x="1168642" y="3031335"/>
            <a:ext cx="152795" cy="250529"/>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704;p72">
            <a:extLst>
              <a:ext uri="{FF2B5EF4-FFF2-40B4-BE49-F238E27FC236}">
                <a16:creationId xmlns:a16="http://schemas.microsoft.com/office/drawing/2014/main" id="{AAD8B9E1-4F60-4E1E-BF1A-2C5F9D660058}"/>
              </a:ext>
            </a:extLst>
          </p:cNvPr>
          <p:cNvGrpSpPr/>
          <p:nvPr/>
        </p:nvGrpSpPr>
        <p:grpSpPr>
          <a:xfrm>
            <a:off x="465380" y="3584597"/>
            <a:ext cx="1533252" cy="342447"/>
            <a:chOff x="4260510" y="2286814"/>
            <a:chExt cx="628501" cy="172560"/>
          </a:xfrm>
        </p:grpSpPr>
        <p:sp>
          <p:nvSpPr>
            <p:cNvPr id="31" name="Google Shape;705;p72">
              <a:extLst>
                <a:ext uri="{FF2B5EF4-FFF2-40B4-BE49-F238E27FC236}">
                  <a16:creationId xmlns:a16="http://schemas.microsoft.com/office/drawing/2014/main" id="{3226FC8D-CE9A-477C-BE67-3C1D48C5DA35}"/>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 name="Google Shape;706;p72">
              <a:extLst>
                <a:ext uri="{FF2B5EF4-FFF2-40B4-BE49-F238E27FC236}">
                  <a16:creationId xmlns:a16="http://schemas.microsoft.com/office/drawing/2014/main" id="{00429F1E-9E63-4DC7-9122-C310D9439DD8}"/>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707;p72">
              <a:extLst>
                <a:ext uri="{FF2B5EF4-FFF2-40B4-BE49-F238E27FC236}">
                  <a16:creationId xmlns:a16="http://schemas.microsoft.com/office/drawing/2014/main" id="{3B70A4E5-DB31-4D3D-96B1-A77FA09709B0}"/>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AE9D"/>
            </a:solidFill>
            <a:ln>
              <a:noFill/>
            </a:ln>
          </p:spPr>
        </p:sp>
      </p:grpSp>
      <p:grpSp>
        <p:nvGrpSpPr>
          <p:cNvPr id="34" name="Google Shape;719;p72">
            <a:extLst>
              <a:ext uri="{FF2B5EF4-FFF2-40B4-BE49-F238E27FC236}">
                <a16:creationId xmlns:a16="http://schemas.microsoft.com/office/drawing/2014/main" id="{553A3F22-7A9B-4F2C-95D7-904C66307937}"/>
              </a:ext>
            </a:extLst>
          </p:cNvPr>
          <p:cNvGrpSpPr/>
          <p:nvPr/>
        </p:nvGrpSpPr>
        <p:grpSpPr>
          <a:xfrm>
            <a:off x="469721" y="4191455"/>
            <a:ext cx="1533252" cy="342447"/>
            <a:chOff x="4260510" y="2286814"/>
            <a:chExt cx="628501" cy="172560"/>
          </a:xfrm>
        </p:grpSpPr>
        <p:sp>
          <p:nvSpPr>
            <p:cNvPr id="35" name="Google Shape;720;p72">
              <a:extLst>
                <a:ext uri="{FF2B5EF4-FFF2-40B4-BE49-F238E27FC236}">
                  <a16:creationId xmlns:a16="http://schemas.microsoft.com/office/drawing/2014/main" id="{C9F0B480-6177-4141-9280-6DA8C179E80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 name="Google Shape;721;p72">
              <a:extLst>
                <a:ext uri="{FF2B5EF4-FFF2-40B4-BE49-F238E27FC236}">
                  <a16:creationId xmlns:a16="http://schemas.microsoft.com/office/drawing/2014/main" id="{D0B6789F-78E1-4941-B033-F305227D75B0}"/>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722;p72">
              <a:extLst>
                <a:ext uri="{FF2B5EF4-FFF2-40B4-BE49-F238E27FC236}">
                  <a16:creationId xmlns:a16="http://schemas.microsoft.com/office/drawing/2014/main" id="{47FF5504-4A9A-4235-B734-4AD095920D14}"/>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D6C0"/>
            </a:solidFill>
            <a:ln>
              <a:noFill/>
            </a:ln>
          </p:spPr>
        </p:sp>
      </p:grpSp>
      <p:sp>
        <p:nvSpPr>
          <p:cNvPr id="38" name="Google Shape;731;p72">
            <a:extLst>
              <a:ext uri="{FF2B5EF4-FFF2-40B4-BE49-F238E27FC236}">
                <a16:creationId xmlns:a16="http://schemas.microsoft.com/office/drawing/2014/main" id="{7F733D0F-5E04-4223-B349-DE65994F11B0}"/>
              </a:ext>
            </a:extLst>
          </p:cNvPr>
          <p:cNvSpPr/>
          <p:nvPr/>
        </p:nvSpPr>
        <p:spPr>
          <a:xfrm>
            <a:off x="1117265" y="4267734"/>
            <a:ext cx="232205" cy="192536"/>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9763;p121">
            <a:extLst>
              <a:ext uri="{FF2B5EF4-FFF2-40B4-BE49-F238E27FC236}">
                <a16:creationId xmlns:a16="http://schemas.microsoft.com/office/drawing/2014/main" id="{F6FA1958-3DC9-40EF-BF04-E25FC1802830}"/>
              </a:ext>
            </a:extLst>
          </p:cNvPr>
          <p:cNvSpPr/>
          <p:nvPr/>
        </p:nvSpPr>
        <p:spPr>
          <a:xfrm>
            <a:off x="1117265" y="3655253"/>
            <a:ext cx="244807" cy="215978"/>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 name="Google Shape;688;p72">
            <a:extLst>
              <a:ext uri="{FF2B5EF4-FFF2-40B4-BE49-F238E27FC236}">
                <a16:creationId xmlns:a16="http://schemas.microsoft.com/office/drawing/2014/main" id="{A6DE138A-AB40-40AC-8006-966D77F1A1DF}"/>
              </a:ext>
            </a:extLst>
          </p:cNvPr>
          <p:cNvGrpSpPr/>
          <p:nvPr/>
        </p:nvGrpSpPr>
        <p:grpSpPr>
          <a:xfrm>
            <a:off x="478413" y="1250055"/>
            <a:ext cx="1533252" cy="342447"/>
            <a:chOff x="4260510" y="2286814"/>
            <a:chExt cx="628501" cy="172560"/>
          </a:xfrm>
          <a:solidFill>
            <a:schemeClr val="accent2">
              <a:lumMod val="75000"/>
            </a:schemeClr>
          </a:solidFill>
        </p:grpSpPr>
        <p:sp>
          <p:nvSpPr>
            <p:cNvPr id="41" name="Google Shape;689;p72">
              <a:extLst>
                <a:ext uri="{FF2B5EF4-FFF2-40B4-BE49-F238E27FC236}">
                  <a16:creationId xmlns:a16="http://schemas.microsoft.com/office/drawing/2014/main" id="{088553F2-4929-44E7-805F-CA77811E7189}"/>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 name="Google Shape;690;p72">
              <a:extLst>
                <a:ext uri="{FF2B5EF4-FFF2-40B4-BE49-F238E27FC236}">
                  <a16:creationId xmlns:a16="http://schemas.microsoft.com/office/drawing/2014/main" id="{9EA9FBE7-B6E3-4191-BAF6-562E7FA345A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91;p72">
              <a:extLst>
                <a:ext uri="{FF2B5EF4-FFF2-40B4-BE49-F238E27FC236}">
                  <a16:creationId xmlns:a16="http://schemas.microsoft.com/office/drawing/2014/main" id="{867E221C-1E76-4D1D-A4E6-72E93C565707}"/>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grpFill/>
            <a:ln>
              <a:noFill/>
            </a:ln>
          </p:spPr>
          <p:txBody>
            <a:bodyPr/>
            <a:lstStyle/>
            <a:p>
              <a:endParaRPr lang="en-CA" dirty="0"/>
            </a:p>
          </p:txBody>
        </p:sp>
      </p:grpSp>
      <p:grpSp>
        <p:nvGrpSpPr>
          <p:cNvPr id="44" name="Google Shape;719;p72">
            <a:extLst>
              <a:ext uri="{FF2B5EF4-FFF2-40B4-BE49-F238E27FC236}">
                <a16:creationId xmlns:a16="http://schemas.microsoft.com/office/drawing/2014/main" id="{4482C5BB-0421-4708-89DD-C6BB44509791}"/>
              </a:ext>
            </a:extLst>
          </p:cNvPr>
          <p:cNvGrpSpPr/>
          <p:nvPr/>
        </p:nvGrpSpPr>
        <p:grpSpPr>
          <a:xfrm>
            <a:off x="462151" y="4735739"/>
            <a:ext cx="1533252" cy="342447"/>
            <a:chOff x="4260510" y="2286814"/>
            <a:chExt cx="628501" cy="172560"/>
          </a:xfrm>
          <a:solidFill>
            <a:srgbClr val="47FFED"/>
          </a:solidFill>
        </p:grpSpPr>
        <p:sp>
          <p:nvSpPr>
            <p:cNvPr id="45" name="Google Shape;720;p72">
              <a:extLst>
                <a:ext uri="{FF2B5EF4-FFF2-40B4-BE49-F238E27FC236}">
                  <a16:creationId xmlns:a16="http://schemas.microsoft.com/office/drawing/2014/main" id="{033E1E19-AE58-46A6-82D5-128CB9F3C08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 name="Google Shape;721;p72">
              <a:extLst>
                <a:ext uri="{FF2B5EF4-FFF2-40B4-BE49-F238E27FC236}">
                  <a16:creationId xmlns:a16="http://schemas.microsoft.com/office/drawing/2014/main" id="{B6AF3A71-1156-42A8-B2D7-4144A33E9838}"/>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722;p72">
              <a:extLst>
                <a:ext uri="{FF2B5EF4-FFF2-40B4-BE49-F238E27FC236}">
                  <a16:creationId xmlns:a16="http://schemas.microsoft.com/office/drawing/2014/main" id="{D59D2232-D76E-479A-8AB4-BAFAE4458EF6}"/>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grpFill/>
            <a:ln>
              <a:noFill/>
            </a:ln>
          </p:spPr>
        </p:sp>
      </p:grpSp>
      <p:sp>
        <p:nvSpPr>
          <p:cNvPr id="48" name="Google Shape;732;p72">
            <a:extLst>
              <a:ext uri="{FF2B5EF4-FFF2-40B4-BE49-F238E27FC236}">
                <a16:creationId xmlns:a16="http://schemas.microsoft.com/office/drawing/2014/main" id="{FA084680-85A3-4000-83F1-433C1B030CA0}"/>
              </a:ext>
            </a:extLst>
          </p:cNvPr>
          <p:cNvSpPr txBox="1"/>
          <p:nvPr/>
        </p:nvSpPr>
        <p:spPr>
          <a:xfrm>
            <a:off x="2031812" y="1247261"/>
            <a:ext cx="7112188"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CA" sz="2000" dirty="0">
                <a:solidFill>
                  <a:srgbClr val="05294A"/>
                </a:solidFill>
                <a:latin typeface="Fira Sans Extra Condensed Medium"/>
                <a:ea typeface="Fira Sans Extra Condensed Medium"/>
                <a:cs typeface="Fira Sans Extra Condensed Medium"/>
                <a:sym typeface="Fira Sans Extra Condensed Medium"/>
              </a:rPr>
              <a:t>QUESTION: </a:t>
            </a:r>
            <a:r>
              <a:rPr lang="en-US" sz="1200" dirty="0">
                <a:solidFill>
                  <a:schemeClr val="accent2"/>
                </a:solidFill>
                <a:latin typeface="Roboto Slab"/>
                <a:ea typeface="Fira Sans Extra Condensed Medium"/>
                <a:cs typeface="Fira Sans Extra Condensed Medium"/>
                <a:sym typeface="Fira Sans Extra Condensed Medium"/>
              </a:rPr>
              <a:t>"Is the Proportion of Smokers Different Across Different Regions?"</a:t>
            </a:r>
            <a:endParaRPr lang="en-CA" sz="1200" dirty="0">
              <a:solidFill>
                <a:schemeClr val="accent2"/>
              </a:solidFill>
              <a:latin typeface="Roboto Slab"/>
              <a:ea typeface="Fira Sans Extra Condensed Medium"/>
              <a:cs typeface="Fira Sans Extra Condensed Medium"/>
              <a:sym typeface="Fira Sans Extra Condensed Medium"/>
            </a:endParaRPr>
          </a:p>
        </p:txBody>
      </p:sp>
      <p:sp>
        <p:nvSpPr>
          <p:cNvPr id="49" name="Google Shape;732;p72">
            <a:extLst>
              <a:ext uri="{FF2B5EF4-FFF2-40B4-BE49-F238E27FC236}">
                <a16:creationId xmlns:a16="http://schemas.microsoft.com/office/drawing/2014/main" id="{4AD269F1-9B80-4B41-A6F4-DBCF3CE4E3BF}"/>
              </a:ext>
            </a:extLst>
          </p:cNvPr>
          <p:cNvSpPr txBox="1"/>
          <p:nvPr/>
        </p:nvSpPr>
        <p:spPr>
          <a:xfrm>
            <a:off x="2031812" y="2982030"/>
            <a:ext cx="3091731"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STEP 3: </a:t>
            </a:r>
            <a:r>
              <a:rPr lang="en-CA" dirty="0">
                <a:solidFill>
                  <a:schemeClr val="accent2"/>
                </a:solidFill>
                <a:latin typeface="Roboto Slab"/>
                <a:ea typeface="Roboto Slab"/>
                <a:cs typeface="Roboto Slab"/>
                <a:sym typeface="Roboto Slab"/>
              </a:rPr>
              <a:t>Identify the test statistic</a:t>
            </a:r>
            <a:r>
              <a:rPr lang="en-CA" sz="1200" dirty="0">
                <a:solidFill>
                  <a:schemeClr val="accent2"/>
                </a:solidFill>
                <a:latin typeface="Roboto Slab"/>
                <a:ea typeface="Roboto Slab"/>
                <a:cs typeface="Roboto Slab"/>
                <a:sym typeface="Roboto Slab"/>
              </a:rPr>
              <a:t> </a:t>
            </a:r>
            <a:r>
              <a:rPr lang="en-CA" sz="1200" dirty="0">
                <a:solidFill>
                  <a:schemeClr val="accent2"/>
                </a:solidFill>
                <a:latin typeface="Roboto Slab"/>
                <a:ea typeface="Fira Sans Extra Condensed Medium"/>
                <a:cs typeface="Fira Sans Extra Condensed Medium"/>
                <a:sym typeface="Fira Sans Extra Condensed Medium"/>
              </a:rPr>
              <a:t>→</a:t>
            </a:r>
          </a:p>
        </p:txBody>
      </p:sp>
      <p:sp>
        <p:nvSpPr>
          <p:cNvPr id="50" name="Google Shape;732;p72">
            <a:extLst>
              <a:ext uri="{FF2B5EF4-FFF2-40B4-BE49-F238E27FC236}">
                <a16:creationId xmlns:a16="http://schemas.microsoft.com/office/drawing/2014/main" id="{175EA78C-9D8D-436E-A443-E53BF193B908}"/>
              </a:ext>
            </a:extLst>
          </p:cNvPr>
          <p:cNvSpPr txBox="1"/>
          <p:nvPr/>
        </p:nvSpPr>
        <p:spPr>
          <a:xfrm>
            <a:off x="2031813" y="3589225"/>
            <a:ext cx="3091730"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STEP 4 </a:t>
            </a:r>
            <a:r>
              <a:rPr lang="en-CA" sz="2000" dirty="0">
                <a:solidFill>
                  <a:schemeClr val="accent2"/>
                </a:solidFill>
                <a:latin typeface="Fira Sans Extra Condensed Medium"/>
                <a:ea typeface="Fira Sans Extra Condensed Medium"/>
                <a:cs typeface="Fira Sans Extra Condensed Medium"/>
                <a:sym typeface="Fira Sans Extra Condensed Medium"/>
              </a:rPr>
              <a:t>: </a:t>
            </a:r>
            <a:r>
              <a:rPr lang="en-US" dirty="0">
                <a:solidFill>
                  <a:schemeClr val="accent2"/>
                </a:solidFill>
                <a:latin typeface="Roboto Slab"/>
                <a:ea typeface="Roboto Slab"/>
                <a:cs typeface="Roboto Slab"/>
                <a:sym typeface="Roboto Slab"/>
              </a:rPr>
              <a:t>Calculate p-value </a:t>
            </a:r>
            <a:r>
              <a:rPr lang="en-CA" sz="1400" dirty="0">
                <a:solidFill>
                  <a:schemeClr val="accent2"/>
                </a:solidFill>
                <a:latin typeface="Roboto Slab"/>
                <a:ea typeface="Fira Sans Extra Condensed Medium"/>
                <a:cs typeface="Fira Sans Extra Condensed Medium"/>
                <a:sym typeface="Fira Sans Extra Condensed Medium"/>
              </a:rPr>
              <a:t>→</a:t>
            </a:r>
            <a:endParaRPr lang="en-CA" sz="1200" dirty="0">
              <a:solidFill>
                <a:srgbClr val="16436C"/>
              </a:solidFill>
              <a:latin typeface="Roboto Slab"/>
              <a:ea typeface="Fira Sans Extra Condensed Medium"/>
              <a:cs typeface="Fira Sans Extra Condensed Medium"/>
              <a:sym typeface="Fira Sans Extra Condensed Medium"/>
            </a:endParaRPr>
          </a:p>
        </p:txBody>
      </p:sp>
      <p:sp>
        <p:nvSpPr>
          <p:cNvPr id="51" name="Google Shape;737;p72">
            <a:extLst>
              <a:ext uri="{FF2B5EF4-FFF2-40B4-BE49-F238E27FC236}">
                <a16:creationId xmlns:a16="http://schemas.microsoft.com/office/drawing/2014/main" id="{B6A70E3E-D193-46CF-99D2-0E09A0E51BBC}"/>
              </a:ext>
            </a:extLst>
          </p:cNvPr>
          <p:cNvSpPr txBox="1"/>
          <p:nvPr/>
        </p:nvSpPr>
        <p:spPr>
          <a:xfrm>
            <a:off x="2031812" y="4118684"/>
            <a:ext cx="6538873"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1"/>
                </a:solidFill>
                <a:latin typeface="Fira Sans Extra Condensed Medium"/>
                <a:ea typeface="Fira Sans Extra Condensed Medium"/>
                <a:cs typeface="Fira Sans Extra Condensed Medium"/>
                <a:sym typeface="Fira Sans Extra Condensed Medium"/>
              </a:rPr>
              <a:t>STEP 5: </a:t>
            </a:r>
            <a:r>
              <a:rPr lang="en-US" dirty="0">
                <a:solidFill>
                  <a:schemeClr val="accent2"/>
                </a:solidFill>
                <a:latin typeface="Roboto Slab"/>
                <a:ea typeface="Roboto Slab"/>
                <a:cs typeface="Roboto Slab"/>
                <a:sym typeface="Roboto Slab"/>
              </a:rPr>
              <a:t>Decision </a:t>
            </a:r>
            <a:r>
              <a:rPr lang="en-US" sz="1200" dirty="0">
                <a:solidFill>
                  <a:schemeClr val="accent2"/>
                </a:solidFill>
                <a:latin typeface="Roboto Slab"/>
                <a:ea typeface="Roboto Slab"/>
                <a:cs typeface="Roboto Slab"/>
                <a:sym typeface="Roboto Slab"/>
              </a:rPr>
              <a:t>→ p</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1</a:t>
            </a:r>
            <a:r>
              <a:rPr lang="en-US" sz="1200" dirty="0">
                <a:solidFill>
                  <a:schemeClr val="accent2"/>
                </a:solidFill>
                <a:latin typeface="Roboto Slab"/>
                <a:ea typeface="Roboto Slab"/>
                <a:cs typeface="Roboto Slab"/>
                <a:sym typeface="Roboto Slab"/>
              </a:rPr>
              <a:t> &amp; p</a:t>
            </a:r>
            <a:r>
              <a:rPr lang="en-CA" sz="1200" baseline="-25000" dirty="0">
                <a:solidFill>
                  <a:srgbClr val="16436C"/>
                </a:solidFill>
                <a:latin typeface="Roboto Slab"/>
                <a:ea typeface="Roboto Slab"/>
                <a:cs typeface="Times New Roman" panose="02020603050405020304" pitchFamily="18" charset="0"/>
                <a:sym typeface="Roboto Slab"/>
              </a:rPr>
              <a:t>2</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 </a:t>
            </a:r>
            <a:r>
              <a:rPr lang="en-CA" sz="1200" dirty="0">
                <a:solidFill>
                  <a:schemeClr val="accent2"/>
                </a:solidFill>
                <a:latin typeface="Roboto Slab"/>
                <a:ea typeface="Roboto Slab"/>
                <a:cs typeface="Roboto Slab"/>
                <a:sym typeface="Roboto Slab"/>
              </a:rPr>
              <a:t>&gt; </a:t>
            </a:r>
            <a:r>
              <a:rPr lang="el-GR" sz="1200" dirty="0">
                <a:solidFill>
                  <a:schemeClr val="accent2"/>
                </a:solidFill>
                <a:latin typeface="Roboto Slab"/>
                <a:ea typeface="Roboto Slab"/>
                <a:cs typeface="Roboto Slab"/>
                <a:sym typeface="Roboto Slab"/>
              </a:rPr>
              <a:t>α</a:t>
            </a:r>
            <a:r>
              <a:rPr lang="en-US" sz="1200" dirty="0">
                <a:solidFill>
                  <a:schemeClr val="accent2"/>
                </a:solidFill>
                <a:latin typeface="Roboto Slab"/>
                <a:ea typeface="Roboto Slab"/>
                <a:cs typeface="Roboto Slab"/>
                <a:sym typeface="Roboto Slab"/>
              </a:rPr>
              <a:t> = 0.05 → FAIL TO REJECT  </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52" name="Google Shape;737;p72">
            <a:extLst>
              <a:ext uri="{FF2B5EF4-FFF2-40B4-BE49-F238E27FC236}">
                <a16:creationId xmlns:a16="http://schemas.microsoft.com/office/drawing/2014/main" id="{D4C4E33A-395F-4D52-8D0C-A2A4B120E509}"/>
              </a:ext>
            </a:extLst>
          </p:cNvPr>
          <p:cNvSpPr txBox="1"/>
          <p:nvPr/>
        </p:nvSpPr>
        <p:spPr>
          <a:xfrm>
            <a:off x="2031813" y="4735362"/>
            <a:ext cx="6916244"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rgbClr val="47FFED"/>
                </a:solidFill>
                <a:latin typeface="Fira Sans Extra Condensed Medium"/>
                <a:ea typeface="Fira Sans Extra Condensed Medium"/>
                <a:cs typeface="Fira Sans Extra Condensed Medium"/>
                <a:sym typeface="Fira Sans Extra Condensed Medium"/>
              </a:rPr>
              <a:t>CONCLUSION: </a:t>
            </a:r>
            <a:r>
              <a:rPr lang="en-US" sz="1200" dirty="0">
                <a:solidFill>
                  <a:schemeClr val="accent2"/>
                </a:solidFill>
                <a:latin typeface="Roboto Slab"/>
                <a:ea typeface="Roboto Slab"/>
                <a:cs typeface="Roboto Slab"/>
                <a:sym typeface="Roboto Slab"/>
              </a:rPr>
              <a:t>The proportion of smokers is not statistically different across different regions. </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53" name="Google Shape;10215;p122">
            <a:extLst>
              <a:ext uri="{FF2B5EF4-FFF2-40B4-BE49-F238E27FC236}">
                <a16:creationId xmlns:a16="http://schemas.microsoft.com/office/drawing/2014/main" id="{E74CBBD0-C6F3-40DF-B197-FFD8B3381F8B}"/>
              </a:ext>
            </a:extLst>
          </p:cNvPr>
          <p:cNvGrpSpPr/>
          <p:nvPr/>
        </p:nvGrpSpPr>
        <p:grpSpPr>
          <a:xfrm>
            <a:off x="1114884" y="1288977"/>
            <a:ext cx="234586" cy="251231"/>
            <a:chOff x="683125" y="1955275"/>
            <a:chExt cx="299325" cy="294600"/>
          </a:xfrm>
          <a:solidFill>
            <a:schemeClr val="bg1"/>
          </a:solidFill>
        </p:grpSpPr>
        <p:sp>
          <p:nvSpPr>
            <p:cNvPr id="54" name="Google Shape;10216;p122">
              <a:extLst>
                <a:ext uri="{FF2B5EF4-FFF2-40B4-BE49-F238E27FC236}">
                  <a16:creationId xmlns:a16="http://schemas.microsoft.com/office/drawing/2014/main" id="{55FB14F4-8CD5-4235-AE62-AD031116A5D3}"/>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0217;p122">
              <a:extLst>
                <a:ext uri="{FF2B5EF4-FFF2-40B4-BE49-F238E27FC236}">
                  <a16:creationId xmlns:a16="http://schemas.microsoft.com/office/drawing/2014/main" id="{8B493000-700B-4796-BA90-745BE627201D}"/>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0218;p122">
              <a:extLst>
                <a:ext uri="{FF2B5EF4-FFF2-40B4-BE49-F238E27FC236}">
                  <a16:creationId xmlns:a16="http://schemas.microsoft.com/office/drawing/2014/main" id="{F94773FE-032A-44A6-A6C6-A0C730CAA26C}"/>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0219;p122">
              <a:extLst>
                <a:ext uri="{FF2B5EF4-FFF2-40B4-BE49-F238E27FC236}">
                  <a16:creationId xmlns:a16="http://schemas.microsoft.com/office/drawing/2014/main" id="{AB2BCF9B-E21B-436E-B006-92122F4FECD8}"/>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 name="Google Shape;9833;p121">
            <a:extLst>
              <a:ext uri="{FF2B5EF4-FFF2-40B4-BE49-F238E27FC236}">
                <a16:creationId xmlns:a16="http://schemas.microsoft.com/office/drawing/2014/main" id="{EBD61F12-E571-4590-A031-4D1B6201C733}"/>
              </a:ext>
            </a:extLst>
          </p:cNvPr>
          <p:cNvGrpSpPr/>
          <p:nvPr/>
        </p:nvGrpSpPr>
        <p:grpSpPr>
          <a:xfrm>
            <a:off x="1120425" y="4776600"/>
            <a:ext cx="208312" cy="260449"/>
            <a:chOff x="-39783425" y="2337925"/>
            <a:chExt cx="275700" cy="318350"/>
          </a:xfrm>
          <a:solidFill>
            <a:schemeClr val="bg1"/>
          </a:solidFill>
        </p:grpSpPr>
        <p:sp>
          <p:nvSpPr>
            <p:cNvPr id="60" name="Google Shape;9834;p121">
              <a:extLst>
                <a:ext uri="{FF2B5EF4-FFF2-40B4-BE49-F238E27FC236}">
                  <a16:creationId xmlns:a16="http://schemas.microsoft.com/office/drawing/2014/main" id="{DAFD2116-4BBF-40E3-8305-51217331F5A3}"/>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9835;p121">
              <a:extLst>
                <a:ext uri="{FF2B5EF4-FFF2-40B4-BE49-F238E27FC236}">
                  <a16:creationId xmlns:a16="http://schemas.microsoft.com/office/drawing/2014/main" id="{11219A03-DFB3-418E-97DC-46017C2F64DC}"/>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1" name="Picture 60">
            <a:extLst>
              <a:ext uri="{FF2B5EF4-FFF2-40B4-BE49-F238E27FC236}">
                <a16:creationId xmlns:a16="http://schemas.microsoft.com/office/drawing/2014/main" id="{38E4F187-F2B8-49E5-BC97-DE67164673FE}"/>
              </a:ext>
            </a:extLst>
          </p:cNvPr>
          <p:cNvPicPr>
            <a:picLocks noChangeAspect="1"/>
          </p:cNvPicPr>
          <p:nvPr/>
        </p:nvPicPr>
        <p:blipFill>
          <a:blip r:embed="rId3"/>
          <a:srcRect/>
          <a:stretch/>
        </p:blipFill>
        <p:spPr>
          <a:xfrm rot="20302182">
            <a:off x="6948183" y="4072069"/>
            <a:ext cx="932688" cy="300228"/>
          </a:xfrm>
          <a:prstGeom prst="rect">
            <a:avLst/>
          </a:prstGeom>
        </p:spPr>
      </p:pic>
      <p:sp>
        <p:nvSpPr>
          <p:cNvPr id="2" name="TextBox 1">
            <a:extLst>
              <a:ext uri="{FF2B5EF4-FFF2-40B4-BE49-F238E27FC236}">
                <a16:creationId xmlns:a16="http://schemas.microsoft.com/office/drawing/2014/main" id="{83BF9A2A-1723-478E-9AF1-16A32CD977E5}"/>
              </a:ext>
            </a:extLst>
          </p:cNvPr>
          <p:cNvSpPr txBox="1"/>
          <p:nvPr/>
        </p:nvSpPr>
        <p:spPr>
          <a:xfrm>
            <a:off x="5159563" y="2913374"/>
            <a:ext cx="2917372" cy="461665"/>
          </a:xfrm>
          <a:prstGeom prst="rect">
            <a:avLst/>
          </a:prstGeom>
          <a:noFill/>
        </p:spPr>
        <p:txBody>
          <a:bodyPr wrap="square" rtlCol="0">
            <a:spAutoFit/>
          </a:bodyPr>
          <a:lstStyle/>
          <a:p>
            <a:r>
              <a:rPr lang="en-CA" sz="1200" dirty="0">
                <a:solidFill>
                  <a:schemeClr val="accent2"/>
                </a:solidFill>
                <a:latin typeface="Roboto Slab"/>
                <a:ea typeface="Roboto Slab"/>
                <a:cs typeface="Roboto Slab"/>
                <a:sym typeface="Roboto Slab"/>
              </a:rPr>
              <a:t>i) Chi square (goodness of fit)               ii) Chi square (test for independence)</a:t>
            </a:r>
            <a:endParaRPr lang="en-CA" sz="1200" dirty="0"/>
          </a:p>
        </p:txBody>
      </p:sp>
      <p:sp>
        <p:nvSpPr>
          <p:cNvPr id="62" name="TextBox 61">
            <a:extLst>
              <a:ext uri="{FF2B5EF4-FFF2-40B4-BE49-F238E27FC236}">
                <a16:creationId xmlns:a16="http://schemas.microsoft.com/office/drawing/2014/main" id="{FB540037-6C4F-43B1-AE53-23BAD02262EE}"/>
              </a:ext>
            </a:extLst>
          </p:cNvPr>
          <p:cNvSpPr txBox="1"/>
          <p:nvPr/>
        </p:nvSpPr>
        <p:spPr>
          <a:xfrm>
            <a:off x="5159563" y="3499392"/>
            <a:ext cx="2917372" cy="461665"/>
          </a:xfrm>
          <a:prstGeom prst="rect">
            <a:avLst/>
          </a:prstGeom>
          <a:noFill/>
        </p:spPr>
        <p:txBody>
          <a:bodyPr wrap="square" rtlCol="0">
            <a:spAutoFit/>
          </a:bodyPr>
          <a:lstStyle/>
          <a:p>
            <a:r>
              <a:rPr lang="en-CA" sz="1200" dirty="0">
                <a:solidFill>
                  <a:schemeClr val="accent2"/>
                </a:solidFill>
                <a:latin typeface="Roboto Slab"/>
                <a:ea typeface="Roboto Slab"/>
                <a:cs typeface="Roboto Slab"/>
                <a:sym typeface="Roboto Slab"/>
              </a:rPr>
              <a:t>i) p</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1</a:t>
            </a:r>
            <a:r>
              <a:rPr lang="en-CA" sz="1200" dirty="0">
                <a:solidFill>
                  <a:schemeClr val="accent2"/>
                </a:solidFill>
                <a:latin typeface="Roboto Slab"/>
                <a:ea typeface="Roboto Slab"/>
                <a:cs typeface="Roboto Slab"/>
                <a:sym typeface="Roboto Slab"/>
              </a:rPr>
              <a:t> = 0.1225                                          ii) p</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2</a:t>
            </a:r>
            <a:r>
              <a:rPr lang="en-CA" sz="1200" dirty="0">
                <a:solidFill>
                  <a:schemeClr val="accent2"/>
                </a:solidFill>
                <a:latin typeface="Roboto Slab"/>
                <a:ea typeface="Roboto Slab"/>
                <a:cs typeface="Roboto Slab"/>
                <a:sym typeface="Roboto Slab"/>
              </a:rPr>
              <a:t> = 0.5070</a:t>
            </a:r>
            <a:endParaRPr lang="en-CA" sz="1200" dirty="0"/>
          </a:p>
        </p:txBody>
      </p:sp>
    </p:spTree>
    <p:extLst>
      <p:ext uri="{BB962C8B-B14F-4D97-AF65-F5344CB8AC3E}">
        <p14:creationId xmlns:p14="http://schemas.microsoft.com/office/powerpoint/2010/main" val="8726628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2"/>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INVESTIGATION 4</a:t>
            </a:r>
            <a:endParaRPr dirty="0"/>
          </a:p>
        </p:txBody>
      </p:sp>
      <p:grpSp>
        <p:nvGrpSpPr>
          <p:cNvPr id="688" name="Google Shape;688;p72"/>
          <p:cNvGrpSpPr/>
          <p:nvPr/>
        </p:nvGrpSpPr>
        <p:grpSpPr>
          <a:xfrm>
            <a:off x="462151" y="1798166"/>
            <a:ext cx="1533252" cy="342447"/>
            <a:chOff x="4260510" y="2286814"/>
            <a:chExt cx="628501" cy="172560"/>
          </a:xfrm>
        </p:grpSpPr>
        <p:sp>
          <p:nvSpPr>
            <p:cNvPr id="689" name="Google Shape;689;p72"/>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690" name="Google Shape;690;p72"/>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72"/>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73763"/>
            </a:solidFill>
            <a:ln>
              <a:noFill/>
            </a:ln>
          </p:spPr>
          <p:txBody>
            <a:bodyPr/>
            <a:lstStyle/>
            <a:p>
              <a:endParaRPr lang="en-CA" dirty="0"/>
            </a:p>
          </p:txBody>
        </p:sp>
      </p:grpSp>
      <p:sp>
        <p:nvSpPr>
          <p:cNvPr id="732" name="Google Shape;732;p72"/>
          <p:cNvSpPr txBox="1"/>
          <p:nvPr/>
        </p:nvSpPr>
        <p:spPr>
          <a:xfrm>
            <a:off x="2031813" y="1778355"/>
            <a:ext cx="7112187" cy="282000"/>
          </a:xfrm>
          <a:prstGeom prst="rect">
            <a:avLst/>
          </a:prstGeom>
          <a:noFill/>
          <a:ln>
            <a:noFill/>
          </a:ln>
        </p:spPr>
        <p:txBody>
          <a:bodyPr spcFirstLastPara="1" wrap="square" lIns="91425" tIns="182875" rIns="91425" bIns="0" anchor="ctr" anchorCtr="0">
            <a:noAutofit/>
          </a:bodyPr>
          <a:lstStyle/>
          <a:p>
            <a:pPr>
              <a:spcAft>
                <a:spcPts val="1600"/>
              </a:spcAft>
            </a:pPr>
            <a:r>
              <a:rPr lang="en-CA" sz="2000" dirty="0">
                <a:solidFill>
                  <a:schemeClr val="accent2"/>
                </a:solidFill>
                <a:latin typeface="Fira Sans Extra Condensed Medium"/>
                <a:ea typeface="Fira Sans Extra Condensed Medium"/>
                <a:cs typeface="Fira Sans Extra Condensed Medium"/>
                <a:sym typeface="Fira Sans Extra Condensed Medium"/>
              </a:rPr>
              <a:t>STEP 1: </a:t>
            </a:r>
            <a:r>
              <a:rPr lang="en-CA" dirty="0">
                <a:solidFill>
                  <a:schemeClr val="accent2"/>
                </a:solidFill>
                <a:latin typeface="Roboto Slab"/>
                <a:ea typeface="Fira Sans Extra Condensed Medium"/>
                <a:cs typeface="Fira Sans Extra Condensed Medium"/>
                <a:sym typeface="Fira Sans Extra Condensed Medium"/>
              </a:rPr>
              <a:t>Formulate the Hypotheses </a:t>
            </a:r>
            <a:r>
              <a:rPr lang="en-CA" sz="1200" dirty="0">
                <a:solidFill>
                  <a:schemeClr val="accent2"/>
                </a:solidFill>
                <a:latin typeface="Roboto Slab"/>
                <a:ea typeface="Fira Sans Extra Condensed Medium"/>
                <a:cs typeface="Fira Sans Extra Condensed Medium"/>
                <a:sym typeface="Fira Sans Extra Condensed Medium"/>
              </a:rPr>
              <a:t>→  </a:t>
            </a:r>
            <a:r>
              <a:rPr lang="en-CA" sz="1200" dirty="0">
                <a:solidFill>
                  <a:srgbClr val="16436C"/>
                </a:solidFill>
                <a:effectLst/>
                <a:latin typeface="Roboto Slab"/>
                <a:ea typeface="Calibri" panose="020F0502020204030204" pitchFamily="34" charset="0"/>
                <a:cs typeface="Times New Roman" panose="02020603050405020304" pitchFamily="18" charset="0"/>
              </a:rPr>
              <a:t>H</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0</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1</a:t>
            </a:r>
            <a:r>
              <a:rPr lang="en-CA" sz="1200" dirty="0">
                <a:solidFill>
                  <a:srgbClr val="16436C"/>
                </a:solidFill>
                <a:effectLst/>
                <a:latin typeface="Roboto Slab"/>
                <a:ea typeface="Calibri" panose="020F0502020204030204" pitchFamily="34" charset="0"/>
                <a:cs typeface="Times New Roman" panose="02020603050405020304" pitchFamily="18" charset="0"/>
              </a:rPr>
              <a:t> = x̄</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2 </a:t>
            </a:r>
            <a:r>
              <a:rPr lang="en-CA" sz="1200" dirty="0">
                <a:solidFill>
                  <a:srgbClr val="16436C"/>
                </a:solidFill>
                <a:effectLst/>
                <a:latin typeface="Roboto Slab"/>
                <a:ea typeface="Calibri" panose="020F0502020204030204" pitchFamily="34" charset="0"/>
                <a:cs typeface="Times New Roman" panose="02020603050405020304" pitchFamily="18" charset="0"/>
              </a:rPr>
              <a:t>= x̄</a:t>
            </a:r>
            <a:r>
              <a:rPr lang="en-CA" sz="1200" baseline="-25000" dirty="0">
                <a:solidFill>
                  <a:srgbClr val="16436C"/>
                </a:solidFill>
                <a:latin typeface="Roboto Slab"/>
                <a:ea typeface="Calibri" panose="020F0502020204030204" pitchFamily="34" charset="0"/>
                <a:cs typeface="Times New Roman" panose="02020603050405020304" pitchFamily="18" charset="0"/>
              </a:rPr>
              <a:t>3</a:t>
            </a:r>
            <a:r>
              <a:rPr lang="en-CA" sz="1200" dirty="0">
                <a:solidFill>
                  <a:srgbClr val="16436C"/>
                </a:solidFill>
                <a:effectLst/>
                <a:latin typeface="Roboto Slab"/>
                <a:ea typeface="Calibri" panose="020F0502020204030204" pitchFamily="34" charset="0"/>
                <a:cs typeface="Times New Roman" panose="02020603050405020304" pitchFamily="18" charset="0"/>
              </a:rPr>
              <a:t>, H</a:t>
            </a:r>
            <a:r>
              <a:rPr lang="en-CA" sz="1200" baseline="-25000" dirty="0">
                <a:solidFill>
                  <a:srgbClr val="16436C"/>
                </a:solidFill>
                <a:effectLst/>
                <a:latin typeface="Roboto Slab"/>
                <a:ea typeface="Calibri" panose="020F0502020204030204" pitchFamily="34" charset="0"/>
                <a:cs typeface="Times New Roman" panose="02020603050405020304" pitchFamily="18" charset="0"/>
              </a:rPr>
              <a:t>A</a:t>
            </a:r>
            <a:r>
              <a:rPr lang="en-CA" sz="1200" dirty="0">
                <a:solidFill>
                  <a:srgbClr val="16436C"/>
                </a:solidFill>
                <a:effectLst/>
                <a:latin typeface="Roboto Slab"/>
                <a:ea typeface="Calibri" panose="020F0502020204030204" pitchFamily="34" charset="0"/>
                <a:cs typeface="Times New Roman" panose="02020603050405020304" pitchFamily="18" charset="0"/>
              </a:rPr>
              <a:t>: AT LEAST one: x̄ differs</a:t>
            </a:r>
            <a:r>
              <a:rPr lang="en-CA" sz="1200" dirty="0">
                <a:solidFill>
                  <a:srgbClr val="16436C"/>
                </a:solidFill>
                <a:latin typeface="Roboto Slab"/>
                <a:ea typeface="Fira Sans Extra Condensed Medium"/>
                <a:cs typeface="Fira Sans Extra Condensed Medium"/>
                <a:sym typeface="Fira Sans Extra Condensed Medium"/>
              </a:rPr>
              <a:t>  </a:t>
            </a:r>
          </a:p>
        </p:txBody>
      </p:sp>
      <p:sp>
        <p:nvSpPr>
          <p:cNvPr id="58" name="Google Shape;737;p72">
            <a:extLst>
              <a:ext uri="{FF2B5EF4-FFF2-40B4-BE49-F238E27FC236}">
                <a16:creationId xmlns:a16="http://schemas.microsoft.com/office/drawing/2014/main" id="{A4D0E7B0-39E0-4EDD-B6B4-DFE56F8D16C4}"/>
              </a:ext>
            </a:extLst>
          </p:cNvPr>
          <p:cNvSpPr txBox="1"/>
          <p:nvPr/>
        </p:nvSpPr>
        <p:spPr>
          <a:xfrm>
            <a:off x="2031812" y="2383915"/>
            <a:ext cx="7112187"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3"/>
                </a:solidFill>
                <a:latin typeface="Fira Sans Extra Condensed Medium"/>
                <a:ea typeface="Fira Sans Extra Condensed Medium"/>
                <a:cs typeface="Fira Sans Extra Condensed Medium"/>
                <a:sym typeface="Fira Sans Extra Condensed Medium"/>
              </a:rPr>
              <a:t>STEP 2: </a:t>
            </a:r>
            <a:r>
              <a:rPr lang="en-CA" dirty="0">
                <a:solidFill>
                  <a:schemeClr val="accent2"/>
                </a:solidFill>
                <a:latin typeface="Roboto Slab"/>
                <a:ea typeface="Roboto Slab"/>
                <a:cs typeface="Roboto Slab"/>
                <a:sym typeface="Roboto Slab"/>
              </a:rPr>
              <a:t>Decide the significance level </a:t>
            </a:r>
            <a:r>
              <a:rPr lang="en-CA" sz="1200" dirty="0">
                <a:solidFill>
                  <a:schemeClr val="accent2"/>
                </a:solidFill>
                <a:latin typeface="Roboto Slab"/>
                <a:ea typeface="Fira Sans Extra Condensed Medium"/>
                <a:cs typeface="Fira Sans Extra Condensed Medium"/>
                <a:sym typeface="Fira Sans Extra Condensed Medium"/>
              </a:rPr>
              <a:t>→</a:t>
            </a:r>
            <a:r>
              <a:rPr lang="en-CA" sz="1200" dirty="0">
                <a:solidFill>
                  <a:schemeClr val="accent2"/>
                </a:solidFill>
                <a:latin typeface="Roboto Slab"/>
                <a:ea typeface="Roboto Slab"/>
                <a:cs typeface="Roboto Slab"/>
                <a:sym typeface="Roboto Slab"/>
              </a:rPr>
              <a:t> </a:t>
            </a:r>
            <a:r>
              <a:rPr lang="el-GR" sz="1200" dirty="0">
                <a:solidFill>
                  <a:schemeClr val="accent2"/>
                </a:solidFill>
                <a:latin typeface="Roboto Slab"/>
                <a:ea typeface="Roboto Slab"/>
                <a:cs typeface="Roboto Slab"/>
                <a:sym typeface="Roboto Slab"/>
              </a:rPr>
              <a:t>α</a:t>
            </a:r>
            <a:r>
              <a:rPr lang="en-CA" sz="1200" dirty="0">
                <a:solidFill>
                  <a:schemeClr val="accent2"/>
                </a:solidFill>
                <a:latin typeface="Roboto Slab"/>
                <a:ea typeface="Roboto Slab"/>
                <a:cs typeface="Roboto Slab"/>
                <a:sym typeface="Roboto Slab"/>
              </a:rPr>
              <a:t> = 0.05</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74" name="Google Shape;9811;p121">
            <a:extLst>
              <a:ext uri="{FF2B5EF4-FFF2-40B4-BE49-F238E27FC236}">
                <a16:creationId xmlns:a16="http://schemas.microsoft.com/office/drawing/2014/main" id="{63E4078B-57AB-4A55-A5FE-E54EF2963665}"/>
              </a:ext>
            </a:extLst>
          </p:cNvPr>
          <p:cNvGrpSpPr/>
          <p:nvPr/>
        </p:nvGrpSpPr>
        <p:grpSpPr>
          <a:xfrm>
            <a:off x="1117264" y="1876161"/>
            <a:ext cx="182667" cy="191934"/>
            <a:chOff x="-38275925" y="1946600"/>
            <a:chExt cx="231600" cy="317450"/>
          </a:xfrm>
          <a:solidFill>
            <a:schemeClr val="bg1"/>
          </a:solidFill>
        </p:grpSpPr>
        <p:sp>
          <p:nvSpPr>
            <p:cNvPr id="75" name="Google Shape;9812;p121">
              <a:extLst>
                <a:ext uri="{FF2B5EF4-FFF2-40B4-BE49-F238E27FC236}">
                  <a16:creationId xmlns:a16="http://schemas.microsoft.com/office/drawing/2014/main" id="{D7840F2E-349D-453E-8ECD-9F6CC517D6C3}"/>
                </a:ext>
              </a:extLst>
            </p:cNvPr>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9813;p121">
              <a:extLst>
                <a:ext uri="{FF2B5EF4-FFF2-40B4-BE49-F238E27FC236}">
                  <a16:creationId xmlns:a16="http://schemas.microsoft.com/office/drawing/2014/main" id="{FEB79C42-DD3C-45EC-9B6E-C7D912EE53C2}"/>
                </a:ext>
              </a:extLst>
            </p:cNvPr>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2" name="Google Shape;9772;p121">
            <a:extLst>
              <a:ext uri="{FF2B5EF4-FFF2-40B4-BE49-F238E27FC236}">
                <a16:creationId xmlns:a16="http://schemas.microsoft.com/office/drawing/2014/main" id="{F15EB2DA-7AAA-4E91-8A4D-4A7725E24FE3}"/>
              </a:ext>
            </a:extLst>
          </p:cNvPr>
          <p:cNvSpPr/>
          <p:nvPr/>
        </p:nvSpPr>
        <p:spPr>
          <a:xfrm>
            <a:off x="1129978" y="4496774"/>
            <a:ext cx="189207" cy="217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 name="Google Shape;699;p72">
            <a:extLst>
              <a:ext uri="{FF2B5EF4-FFF2-40B4-BE49-F238E27FC236}">
                <a16:creationId xmlns:a16="http://schemas.microsoft.com/office/drawing/2014/main" id="{2E9883C9-0561-4FA7-9447-0558ED4CCB58}"/>
              </a:ext>
            </a:extLst>
          </p:cNvPr>
          <p:cNvGrpSpPr/>
          <p:nvPr/>
        </p:nvGrpSpPr>
        <p:grpSpPr>
          <a:xfrm>
            <a:off x="462151" y="2391764"/>
            <a:ext cx="1533252" cy="342447"/>
            <a:chOff x="4260510" y="2286814"/>
            <a:chExt cx="628501" cy="172560"/>
          </a:xfrm>
        </p:grpSpPr>
        <p:sp>
          <p:nvSpPr>
            <p:cNvPr id="21" name="Google Shape;700;p72">
              <a:extLst>
                <a:ext uri="{FF2B5EF4-FFF2-40B4-BE49-F238E27FC236}">
                  <a16:creationId xmlns:a16="http://schemas.microsoft.com/office/drawing/2014/main" id="{8B178B6C-50A4-48C6-B23B-77E697822DBF}"/>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2" name="Google Shape;701;p72">
              <a:extLst>
                <a:ext uri="{FF2B5EF4-FFF2-40B4-BE49-F238E27FC236}">
                  <a16:creationId xmlns:a16="http://schemas.microsoft.com/office/drawing/2014/main" id="{080855DA-D342-428C-AF2A-B1C55EEF18C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702;p72">
              <a:extLst>
                <a:ext uri="{FF2B5EF4-FFF2-40B4-BE49-F238E27FC236}">
                  <a16:creationId xmlns:a16="http://schemas.microsoft.com/office/drawing/2014/main" id="{A529B38F-E909-44F6-91F0-FB6CCB5E7F75}"/>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B5394"/>
            </a:solidFill>
            <a:ln>
              <a:noFill/>
            </a:ln>
          </p:spPr>
        </p:sp>
      </p:grpSp>
      <p:sp>
        <p:nvSpPr>
          <p:cNvPr id="24" name="Google Shape;9772;p121">
            <a:extLst>
              <a:ext uri="{FF2B5EF4-FFF2-40B4-BE49-F238E27FC236}">
                <a16:creationId xmlns:a16="http://schemas.microsoft.com/office/drawing/2014/main" id="{1B1527DF-8E8F-470B-9BFD-3A4C2054FD62}"/>
              </a:ext>
            </a:extLst>
          </p:cNvPr>
          <p:cNvSpPr/>
          <p:nvPr/>
        </p:nvSpPr>
        <p:spPr>
          <a:xfrm>
            <a:off x="1129978" y="2455401"/>
            <a:ext cx="189207" cy="217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5" name="Google Shape;693;p72">
            <a:extLst>
              <a:ext uri="{FF2B5EF4-FFF2-40B4-BE49-F238E27FC236}">
                <a16:creationId xmlns:a16="http://schemas.microsoft.com/office/drawing/2014/main" id="{1D7C952A-1C21-4328-B3BD-42F6966A7D24}"/>
              </a:ext>
            </a:extLst>
          </p:cNvPr>
          <p:cNvGrpSpPr/>
          <p:nvPr/>
        </p:nvGrpSpPr>
        <p:grpSpPr>
          <a:xfrm>
            <a:off x="462540" y="2984962"/>
            <a:ext cx="1533252" cy="342173"/>
            <a:chOff x="4260510" y="2286954"/>
            <a:chExt cx="628501" cy="172422"/>
          </a:xfrm>
        </p:grpSpPr>
        <p:sp>
          <p:nvSpPr>
            <p:cNvPr id="26" name="Google Shape;694;p72">
              <a:extLst>
                <a:ext uri="{FF2B5EF4-FFF2-40B4-BE49-F238E27FC236}">
                  <a16:creationId xmlns:a16="http://schemas.microsoft.com/office/drawing/2014/main" id="{0AF93B7B-EEEC-4AF5-86ED-96998BF24D55}"/>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27" name="Google Shape;695;p72">
              <a:extLst>
                <a:ext uri="{FF2B5EF4-FFF2-40B4-BE49-F238E27FC236}">
                  <a16:creationId xmlns:a16="http://schemas.microsoft.com/office/drawing/2014/main" id="{6003E184-0226-4DD0-AC12-3CF52B8E6459}"/>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96;p72">
              <a:extLst>
                <a:ext uri="{FF2B5EF4-FFF2-40B4-BE49-F238E27FC236}">
                  <a16:creationId xmlns:a16="http://schemas.microsoft.com/office/drawing/2014/main" id="{9C9385AA-7B95-4DA8-8087-2AC88EC1B02C}"/>
                </a:ext>
              </a:extLst>
            </p:cNvPr>
            <p:cNvSpPr/>
            <p:nvPr/>
          </p:nvSpPr>
          <p:spPr>
            <a:xfrm>
              <a:off x="4370190" y="2286954"/>
              <a:ext cx="359937"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txBody>
            <a:bodyPr/>
            <a:lstStyle/>
            <a:p>
              <a:endParaRPr lang="en-CA" dirty="0"/>
            </a:p>
          </p:txBody>
        </p:sp>
      </p:grpSp>
      <p:sp>
        <p:nvSpPr>
          <p:cNvPr id="29" name="Google Shape;9746;p121">
            <a:extLst>
              <a:ext uri="{FF2B5EF4-FFF2-40B4-BE49-F238E27FC236}">
                <a16:creationId xmlns:a16="http://schemas.microsoft.com/office/drawing/2014/main" id="{93705643-9790-47CF-9B21-7E370DBB0771}"/>
              </a:ext>
            </a:extLst>
          </p:cNvPr>
          <p:cNvSpPr/>
          <p:nvPr/>
        </p:nvSpPr>
        <p:spPr>
          <a:xfrm>
            <a:off x="1168642" y="3031335"/>
            <a:ext cx="152795" cy="250529"/>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0" name="Google Shape;704;p72">
            <a:extLst>
              <a:ext uri="{FF2B5EF4-FFF2-40B4-BE49-F238E27FC236}">
                <a16:creationId xmlns:a16="http://schemas.microsoft.com/office/drawing/2014/main" id="{AAD8B9E1-4F60-4E1E-BF1A-2C5F9D660058}"/>
              </a:ext>
            </a:extLst>
          </p:cNvPr>
          <p:cNvGrpSpPr/>
          <p:nvPr/>
        </p:nvGrpSpPr>
        <p:grpSpPr>
          <a:xfrm>
            <a:off x="465380" y="3584597"/>
            <a:ext cx="1533252" cy="342447"/>
            <a:chOff x="4260510" y="2286814"/>
            <a:chExt cx="628501" cy="172560"/>
          </a:xfrm>
        </p:grpSpPr>
        <p:sp>
          <p:nvSpPr>
            <p:cNvPr id="31" name="Google Shape;705;p72">
              <a:extLst>
                <a:ext uri="{FF2B5EF4-FFF2-40B4-BE49-F238E27FC236}">
                  <a16:creationId xmlns:a16="http://schemas.microsoft.com/office/drawing/2014/main" id="{3226FC8D-CE9A-477C-BE67-3C1D48C5DA35}"/>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2" name="Google Shape;706;p72">
              <a:extLst>
                <a:ext uri="{FF2B5EF4-FFF2-40B4-BE49-F238E27FC236}">
                  <a16:creationId xmlns:a16="http://schemas.microsoft.com/office/drawing/2014/main" id="{00429F1E-9E63-4DC7-9122-C310D9439DD8}"/>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707;p72">
              <a:extLst>
                <a:ext uri="{FF2B5EF4-FFF2-40B4-BE49-F238E27FC236}">
                  <a16:creationId xmlns:a16="http://schemas.microsoft.com/office/drawing/2014/main" id="{3B70A4E5-DB31-4D3D-96B1-A77FA09709B0}"/>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AE9D"/>
            </a:solidFill>
            <a:ln>
              <a:noFill/>
            </a:ln>
          </p:spPr>
        </p:sp>
      </p:grpSp>
      <p:grpSp>
        <p:nvGrpSpPr>
          <p:cNvPr id="34" name="Google Shape;719;p72">
            <a:extLst>
              <a:ext uri="{FF2B5EF4-FFF2-40B4-BE49-F238E27FC236}">
                <a16:creationId xmlns:a16="http://schemas.microsoft.com/office/drawing/2014/main" id="{553A3F22-7A9B-4F2C-95D7-904C66307937}"/>
              </a:ext>
            </a:extLst>
          </p:cNvPr>
          <p:cNvGrpSpPr/>
          <p:nvPr/>
        </p:nvGrpSpPr>
        <p:grpSpPr>
          <a:xfrm>
            <a:off x="469721" y="4191455"/>
            <a:ext cx="1533252" cy="342447"/>
            <a:chOff x="4260510" y="2286814"/>
            <a:chExt cx="628501" cy="172560"/>
          </a:xfrm>
        </p:grpSpPr>
        <p:sp>
          <p:nvSpPr>
            <p:cNvPr id="35" name="Google Shape;720;p72">
              <a:extLst>
                <a:ext uri="{FF2B5EF4-FFF2-40B4-BE49-F238E27FC236}">
                  <a16:creationId xmlns:a16="http://schemas.microsoft.com/office/drawing/2014/main" id="{C9F0B480-6177-4141-9280-6DA8C179E804}"/>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36" name="Google Shape;721;p72">
              <a:extLst>
                <a:ext uri="{FF2B5EF4-FFF2-40B4-BE49-F238E27FC236}">
                  <a16:creationId xmlns:a16="http://schemas.microsoft.com/office/drawing/2014/main" id="{D0B6789F-78E1-4941-B033-F305227D75B0}"/>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722;p72">
              <a:extLst>
                <a:ext uri="{FF2B5EF4-FFF2-40B4-BE49-F238E27FC236}">
                  <a16:creationId xmlns:a16="http://schemas.microsoft.com/office/drawing/2014/main" id="{47FF5504-4A9A-4235-B734-4AD095920D14}"/>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D6C0"/>
            </a:solidFill>
            <a:ln>
              <a:noFill/>
            </a:ln>
          </p:spPr>
        </p:sp>
      </p:grpSp>
      <p:sp>
        <p:nvSpPr>
          <p:cNvPr id="38" name="Google Shape;731;p72">
            <a:extLst>
              <a:ext uri="{FF2B5EF4-FFF2-40B4-BE49-F238E27FC236}">
                <a16:creationId xmlns:a16="http://schemas.microsoft.com/office/drawing/2014/main" id="{7F733D0F-5E04-4223-B349-DE65994F11B0}"/>
              </a:ext>
            </a:extLst>
          </p:cNvPr>
          <p:cNvSpPr/>
          <p:nvPr/>
        </p:nvSpPr>
        <p:spPr>
          <a:xfrm>
            <a:off x="1117265" y="4267734"/>
            <a:ext cx="232205" cy="192536"/>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9763;p121">
            <a:extLst>
              <a:ext uri="{FF2B5EF4-FFF2-40B4-BE49-F238E27FC236}">
                <a16:creationId xmlns:a16="http://schemas.microsoft.com/office/drawing/2014/main" id="{F6FA1958-3DC9-40EF-BF04-E25FC1802830}"/>
              </a:ext>
            </a:extLst>
          </p:cNvPr>
          <p:cNvSpPr/>
          <p:nvPr/>
        </p:nvSpPr>
        <p:spPr>
          <a:xfrm>
            <a:off x="1117265" y="3655253"/>
            <a:ext cx="244807" cy="215978"/>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0" name="Google Shape;688;p72">
            <a:extLst>
              <a:ext uri="{FF2B5EF4-FFF2-40B4-BE49-F238E27FC236}">
                <a16:creationId xmlns:a16="http://schemas.microsoft.com/office/drawing/2014/main" id="{A6DE138A-AB40-40AC-8006-966D77F1A1DF}"/>
              </a:ext>
            </a:extLst>
          </p:cNvPr>
          <p:cNvGrpSpPr/>
          <p:nvPr/>
        </p:nvGrpSpPr>
        <p:grpSpPr>
          <a:xfrm>
            <a:off x="478413" y="1250055"/>
            <a:ext cx="1533252" cy="342447"/>
            <a:chOff x="4260510" y="2286814"/>
            <a:chExt cx="628501" cy="172560"/>
          </a:xfrm>
          <a:solidFill>
            <a:schemeClr val="accent2">
              <a:lumMod val="75000"/>
            </a:schemeClr>
          </a:solidFill>
        </p:grpSpPr>
        <p:sp>
          <p:nvSpPr>
            <p:cNvPr id="41" name="Google Shape;689;p72">
              <a:extLst>
                <a:ext uri="{FF2B5EF4-FFF2-40B4-BE49-F238E27FC236}">
                  <a16:creationId xmlns:a16="http://schemas.microsoft.com/office/drawing/2014/main" id="{088553F2-4929-44E7-805F-CA77811E7189}"/>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2" name="Google Shape;690;p72">
              <a:extLst>
                <a:ext uri="{FF2B5EF4-FFF2-40B4-BE49-F238E27FC236}">
                  <a16:creationId xmlns:a16="http://schemas.microsoft.com/office/drawing/2014/main" id="{9EA9FBE7-B6E3-4191-BAF6-562E7FA345AF}"/>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691;p72">
              <a:extLst>
                <a:ext uri="{FF2B5EF4-FFF2-40B4-BE49-F238E27FC236}">
                  <a16:creationId xmlns:a16="http://schemas.microsoft.com/office/drawing/2014/main" id="{867E221C-1E76-4D1D-A4E6-72E93C565707}"/>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grpFill/>
            <a:ln>
              <a:noFill/>
            </a:ln>
          </p:spPr>
          <p:txBody>
            <a:bodyPr/>
            <a:lstStyle/>
            <a:p>
              <a:endParaRPr lang="en-CA" dirty="0"/>
            </a:p>
          </p:txBody>
        </p:sp>
      </p:grpSp>
      <p:grpSp>
        <p:nvGrpSpPr>
          <p:cNvPr id="44" name="Google Shape;719;p72">
            <a:extLst>
              <a:ext uri="{FF2B5EF4-FFF2-40B4-BE49-F238E27FC236}">
                <a16:creationId xmlns:a16="http://schemas.microsoft.com/office/drawing/2014/main" id="{4482C5BB-0421-4708-89DD-C6BB44509791}"/>
              </a:ext>
            </a:extLst>
          </p:cNvPr>
          <p:cNvGrpSpPr/>
          <p:nvPr/>
        </p:nvGrpSpPr>
        <p:grpSpPr>
          <a:xfrm>
            <a:off x="462151" y="4735739"/>
            <a:ext cx="1533252" cy="342447"/>
            <a:chOff x="4260510" y="2286814"/>
            <a:chExt cx="628501" cy="172560"/>
          </a:xfrm>
          <a:solidFill>
            <a:srgbClr val="47FFED"/>
          </a:solidFill>
        </p:grpSpPr>
        <p:sp>
          <p:nvSpPr>
            <p:cNvPr id="45" name="Google Shape;720;p72">
              <a:extLst>
                <a:ext uri="{FF2B5EF4-FFF2-40B4-BE49-F238E27FC236}">
                  <a16:creationId xmlns:a16="http://schemas.microsoft.com/office/drawing/2014/main" id="{033E1E19-AE58-46A6-82D5-128CB9F3C08C}"/>
                </a:ext>
              </a:extLst>
            </p:cNvPr>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46" name="Google Shape;721;p72">
              <a:extLst>
                <a:ext uri="{FF2B5EF4-FFF2-40B4-BE49-F238E27FC236}">
                  <a16:creationId xmlns:a16="http://schemas.microsoft.com/office/drawing/2014/main" id="{B6AF3A71-1156-42A8-B2D7-4144A33E9838}"/>
                </a:ext>
              </a:extLst>
            </p:cNvPr>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722;p72">
              <a:extLst>
                <a:ext uri="{FF2B5EF4-FFF2-40B4-BE49-F238E27FC236}">
                  <a16:creationId xmlns:a16="http://schemas.microsoft.com/office/drawing/2014/main" id="{D59D2232-D76E-479A-8AB4-BAFAE4458EF6}"/>
                </a:ext>
              </a:extLst>
            </p:cNvPr>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grpFill/>
            <a:ln>
              <a:noFill/>
            </a:ln>
          </p:spPr>
        </p:sp>
      </p:grpSp>
      <p:sp>
        <p:nvSpPr>
          <p:cNvPr id="48" name="Google Shape;732;p72">
            <a:extLst>
              <a:ext uri="{FF2B5EF4-FFF2-40B4-BE49-F238E27FC236}">
                <a16:creationId xmlns:a16="http://schemas.microsoft.com/office/drawing/2014/main" id="{FA084680-85A3-4000-83F1-433C1B030CA0}"/>
              </a:ext>
            </a:extLst>
          </p:cNvPr>
          <p:cNvSpPr txBox="1"/>
          <p:nvPr/>
        </p:nvSpPr>
        <p:spPr>
          <a:xfrm>
            <a:off x="2031812" y="1247261"/>
            <a:ext cx="7112188"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CA" sz="2000" dirty="0">
                <a:solidFill>
                  <a:srgbClr val="05294A"/>
                </a:solidFill>
                <a:latin typeface="Fira Sans Extra Condensed Medium"/>
                <a:ea typeface="Fira Sans Extra Condensed Medium"/>
                <a:cs typeface="Fira Sans Extra Condensed Medium"/>
                <a:sym typeface="Fira Sans Extra Condensed Medium"/>
              </a:rPr>
              <a:t>QUESTION: </a:t>
            </a:r>
            <a:r>
              <a:rPr lang="en-US" sz="1200" dirty="0">
                <a:solidFill>
                  <a:schemeClr val="accent2"/>
                </a:solidFill>
                <a:latin typeface="Roboto Slab"/>
                <a:ea typeface="Fira Sans Extra Condensed Medium"/>
                <a:cs typeface="Fira Sans Extra Condensed Medium"/>
                <a:sym typeface="Fira Sans Extra Condensed Medium"/>
              </a:rPr>
              <a:t>"Is the mean BMI of women with no children, one child and two children the same?"</a:t>
            </a:r>
            <a:endParaRPr lang="en-CA" sz="1200" dirty="0">
              <a:solidFill>
                <a:schemeClr val="accent2"/>
              </a:solidFill>
              <a:latin typeface="Roboto Slab"/>
              <a:ea typeface="Fira Sans Extra Condensed Medium"/>
              <a:cs typeface="Fira Sans Extra Condensed Medium"/>
              <a:sym typeface="Fira Sans Extra Condensed Medium"/>
            </a:endParaRPr>
          </a:p>
        </p:txBody>
      </p:sp>
      <p:sp>
        <p:nvSpPr>
          <p:cNvPr id="49" name="Google Shape;732;p72">
            <a:extLst>
              <a:ext uri="{FF2B5EF4-FFF2-40B4-BE49-F238E27FC236}">
                <a16:creationId xmlns:a16="http://schemas.microsoft.com/office/drawing/2014/main" id="{4AD269F1-9B80-4B41-A6F4-DBCF3CE4E3BF}"/>
              </a:ext>
            </a:extLst>
          </p:cNvPr>
          <p:cNvSpPr txBox="1"/>
          <p:nvPr/>
        </p:nvSpPr>
        <p:spPr>
          <a:xfrm>
            <a:off x="2031812" y="2982030"/>
            <a:ext cx="7112187"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4"/>
                </a:solidFill>
                <a:latin typeface="Fira Sans Extra Condensed Medium"/>
                <a:ea typeface="Fira Sans Extra Condensed Medium"/>
                <a:cs typeface="Fira Sans Extra Condensed Medium"/>
                <a:sym typeface="Fira Sans Extra Condensed Medium"/>
              </a:rPr>
              <a:t>STEP 3: </a:t>
            </a:r>
            <a:r>
              <a:rPr lang="en-CA" dirty="0">
                <a:solidFill>
                  <a:schemeClr val="accent2"/>
                </a:solidFill>
                <a:latin typeface="Roboto Slab"/>
                <a:ea typeface="Roboto Slab"/>
                <a:cs typeface="Roboto Slab"/>
                <a:sym typeface="Roboto Slab"/>
              </a:rPr>
              <a:t>Identify the test statistic</a:t>
            </a:r>
            <a:r>
              <a:rPr lang="en-CA" sz="1200" dirty="0">
                <a:solidFill>
                  <a:schemeClr val="accent2"/>
                </a:solidFill>
                <a:latin typeface="Roboto Slab"/>
                <a:ea typeface="Roboto Slab"/>
                <a:cs typeface="Roboto Slab"/>
                <a:sym typeface="Roboto Slab"/>
              </a:rPr>
              <a:t> </a:t>
            </a:r>
            <a:r>
              <a:rPr lang="en-CA" sz="1200" dirty="0">
                <a:solidFill>
                  <a:schemeClr val="accent2"/>
                </a:solidFill>
                <a:latin typeface="Roboto Slab"/>
                <a:ea typeface="Fira Sans Extra Condensed Medium"/>
                <a:cs typeface="Fira Sans Extra Condensed Medium"/>
                <a:sym typeface="Fira Sans Extra Condensed Medium"/>
              </a:rPr>
              <a:t>→ One-way ANOVA test</a:t>
            </a:r>
          </a:p>
        </p:txBody>
      </p:sp>
      <p:sp>
        <p:nvSpPr>
          <p:cNvPr id="50" name="Google Shape;732;p72">
            <a:extLst>
              <a:ext uri="{FF2B5EF4-FFF2-40B4-BE49-F238E27FC236}">
                <a16:creationId xmlns:a16="http://schemas.microsoft.com/office/drawing/2014/main" id="{175EA78C-9D8D-436E-A443-E53BF193B908}"/>
              </a:ext>
            </a:extLst>
          </p:cNvPr>
          <p:cNvSpPr txBox="1"/>
          <p:nvPr/>
        </p:nvSpPr>
        <p:spPr>
          <a:xfrm>
            <a:off x="2031812" y="3589225"/>
            <a:ext cx="7112187" cy="282000"/>
          </a:xfrm>
          <a:prstGeom prst="rect">
            <a:avLst/>
          </a:prstGeom>
          <a:noFill/>
          <a:ln>
            <a:noFill/>
          </a:ln>
        </p:spPr>
        <p:txBody>
          <a:bodyPr spcFirstLastPara="1" wrap="square" lIns="91425" tIns="182875" rIns="91425" bIns="0" anchor="ctr" anchorCtr="0">
            <a:noAutofit/>
          </a:bodyPr>
          <a:lstStyle/>
          <a:p>
            <a:pPr marL="0" lvl="0" indent="0"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STEP 4 </a:t>
            </a:r>
            <a:r>
              <a:rPr lang="en-CA" sz="2000" dirty="0">
                <a:solidFill>
                  <a:schemeClr val="accent2"/>
                </a:solidFill>
                <a:latin typeface="Fira Sans Extra Condensed Medium"/>
                <a:ea typeface="Fira Sans Extra Condensed Medium"/>
                <a:cs typeface="Fira Sans Extra Condensed Medium"/>
                <a:sym typeface="Fira Sans Extra Condensed Medium"/>
              </a:rPr>
              <a:t>: </a:t>
            </a:r>
            <a:r>
              <a:rPr lang="en-US" dirty="0">
                <a:solidFill>
                  <a:schemeClr val="accent2"/>
                </a:solidFill>
                <a:latin typeface="Roboto Slab"/>
                <a:ea typeface="Roboto Slab"/>
                <a:cs typeface="Roboto Slab"/>
                <a:sym typeface="Roboto Slab"/>
              </a:rPr>
              <a:t>Calculate p-value </a:t>
            </a:r>
            <a:r>
              <a:rPr lang="en-CA" sz="1400" dirty="0">
                <a:solidFill>
                  <a:schemeClr val="accent2"/>
                </a:solidFill>
                <a:latin typeface="Roboto Slab"/>
                <a:ea typeface="Fira Sans Extra Condensed Medium"/>
                <a:cs typeface="Fira Sans Extra Condensed Medium"/>
                <a:sym typeface="Fira Sans Extra Condensed Medium"/>
              </a:rPr>
              <a:t>→ </a:t>
            </a:r>
            <a:r>
              <a:rPr lang="en-CA" sz="1200" dirty="0">
                <a:solidFill>
                  <a:srgbClr val="16436C"/>
                </a:solidFill>
                <a:latin typeface="Roboto Slab"/>
                <a:ea typeface="Fira Sans Extra Condensed Medium"/>
                <a:cs typeface="Fira Sans Extra Condensed Medium"/>
                <a:sym typeface="Fira Sans Extra Condensed Medium"/>
              </a:rPr>
              <a:t>p</a:t>
            </a:r>
            <a:r>
              <a:rPr lang="en-CA" sz="1200" b="0" i="0" dirty="0">
                <a:solidFill>
                  <a:srgbClr val="16436C"/>
                </a:solidFill>
                <a:effectLst/>
                <a:latin typeface="Roboto Slab"/>
              </a:rPr>
              <a:t> </a:t>
            </a:r>
            <a:r>
              <a:rPr lang="en-CA" sz="1200" dirty="0">
                <a:solidFill>
                  <a:srgbClr val="16436C"/>
                </a:solidFill>
                <a:latin typeface="Roboto Slab"/>
              </a:rPr>
              <a:t>= 0.7159</a:t>
            </a:r>
            <a:r>
              <a:rPr lang="en-CA" sz="1200" dirty="0">
                <a:solidFill>
                  <a:srgbClr val="16436C"/>
                </a:solidFill>
                <a:latin typeface="Roboto Slab"/>
                <a:ea typeface="Fira Sans Extra Condensed Medium"/>
                <a:cs typeface="Fira Sans Extra Condensed Medium"/>
                <a:sym typeface="Fira Sans Extra Condensed Medium"/>
              </a:rPr>
              <a:t> </a:t>
            </a:r>
          </a:p>
        </p:txBody>
      </p:sp>
      <p:sp>
        <p:nvSpPr>
          <p:cNvPr id="51" name="Google Shape;737;p72">
            <a:extLst>
              <a:ext uri="{FF2B5EF4-FFF2-40B4-BE49-F238E27FC236}">
                <a16:creationId xmlns:a16="http://schemas.microsoft.com/office/drawing/2014/main" id="{B6A70E3E-D193-46CF-99D2-0E09A0E51BBC}"/>
              </a:ext>
            </a:extLst>
          </p:cNvPr>
          <p:cNvSpPr txBox="1"/>
          <p:nvPr/>
        </p:nvSpPr>
        <p:spPr>
          <a:xfrm>
            <a:off x="2031812" y="4118684"/>
            <a:ext cx="6538873"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chemeClr val="accent1"/>
                </a:solidFill>
                <a:latin typeface="Fira Sans Extra Condensed Medium"/>
                <a:ea typeface="Fira Sans Extra Condensed Medium"/>
                <a:cs typeface="Fira Sans Extra Condensed Medium"/>
                <a:sym typeface="Fira Sans Extra Condensed Medium"/>
              </a:rPr>
              <a:t>STEP 5: </a:t>
            </a:r>
            <a:r>
              <a:rPr lang="en-US" dirty="0">
                <a:solidFill>
                  <a:schemeClr val="accent2"/>
                </a:solidFill>
                <a:latin typeface="Roboto Slab"/>
                <a:ea typeface="Roboto Slab"/>
                <a:cs typeface="Roboto Slab"/>
                <a:sym typeface="Roboto Slab"/>
              </a:rPr>
              <a:t>Decision </a:t>
            </a:r>
            <a:r>
              <a:rPr lang="en-US" sz="1200" dirty="0">
                <a:solidFill>
                  <a:schemeClr val="accent2"/>
                </a:solidFill>
                <a:latin typeface="Roboto Slab"/>
                <a:ea typeface="Roboto Slab"/>
                <a:cs typeface="Roboto Slab"/>
                <a:sym typeface="Roboto Slab"/>
              </a:rPr>
              <a:t>→ p</a:t>
            </a:r>
            <a:r>
              <a:rPr lang="en-CA" sz="1200" baseline="-25000" dirty="0">
                <a:solidFill>
                  <a:srgbClr val="16436C"/>
                </a:solidFill>
                <a:latin typeface="Roboto Slab"/>
                <a:ea typeface="Roboto Slab"/>
                <a:cs typeface="Times New Roman" panose="02020603050405020304" pitchFamily="18" charset="0"/>
                <a:sym typeface="Roboto Slab"/>
              </a:rPr>
              <a:t> </a:t>
            </a:r>
            <a:r>
              <a:rPr lang="en-CA" sz="1200" dirty="0">
                <a:solidFill>
                  <a:schemeClr val="accent2"/>
                </a:solidFill>
                <a:latin typeface="Roboto Slab"/>
                <a:ea typeface="Roboto Slab"/>
                <a:cs typeface="Roboto Slab"/>
                <a:sym typeface="Roboto Slab"/>
              </a:rPr>
              <a:t>&gt; </a:t>
            </a:r>
            <a:r>
              <a:rPr lang="el-GR" sz="1200" dirty="0">
                <a:solidFill>
                  <a:schemeClr val="accent2"/>
                </a:solidFill>
                <a:latin typeface="Roboto Slab"/>
                <a:ea typeface="Roboto Slab"/>
                <a:cs typeface="Roboto Slab"/>
                <a:sym typeface="Roboto Slab"/>
              </a:rPr>
              <a:t>α</a:t>
            </a:r>
            <a:r>
              <a:rPr lang="en-US" sz="1200" dirty="0">
                <a:solidFill>
                  <a:schemeClr val="accent2"/>
                </a:solidFill>
                <a:latin typeface="Roboto Slab"/>
                <a:ea typeface="Roboto Slab"/>
                <a:cs typeface="Roboto Slab"/>
                <a:sym typeface="Roboto Slab"/>
              </a:rPr>
              <a:t> = 0.05 → FAIL TO REJECT  </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52" name="Google Shape;737;p72">
            <a:extLst>
              <a:ext uri="{FF2B5EF4-FFF2-40B4-BE49-F238E27FC236}">
                <a16:creationId xmlns:a16="http://schemas.microsoft.com/office/drawing/2014/main" id="{D4C4E33A-395F-4D52-8D0C-A2A4B120E509}"/>
              </a:ext>
            </a:extLst>
          </p:cNvPr>
          <p:cNvSpPr txBox="1"/>
          <p:nvPr/>
        </p:nvSpPr>
        <p:spPr>
          <a:xfrm>
            <a:off x="2031813" y="4735362"/>
            <a:ext cx="6916244" cy="282000"/>
          </a:xfrm>
          <a:prstGeom prst="rect">
            <a:avLst/>
          </a:prstGeom>
          <a:noFill/>
          <a:ln>
            <a:noFill/>
          </a:ln>
        </p:spPr>
        <p:txBody>
          <a:bodyPr spcFirstLastPara="1" wrap="square" lIns="91425" tIns="182875" rIns="91425" bIns="0" anchor="ctr" anchorCtr="0">
            <a:noAutofit/>
          </a:bodyPr>
          <a:lstStyle/>
          <a:p>
            <a:pPr>
              <a:spcAft>
                <a:spcPts val="1600"/>
              </a:spcAft>
            </a:pPr>
            <a:r>
              <a:rPr lang="en" sz="2000" dirty="0">
                <a:solidFill>
                  <a:srgbClr val="47FFED"/>
                </a:solidFill>
                <a:latin typeface="Fira Sans Extra Condensed Medium"/>
                <a:ea typeface="Fira Sans Extra Condensed Medium"/>
                <a:cs typeface="Fira Sans Extra Condensed Medium"/>
                <a:sym typeface="Fira Sans Extra Condensed Medium"/>
              </a:rPr>
              <a:t>CONCLUSION: </a:t>
            </a:r>
            <a:r>
              <a:rPr lang="en-US" sz="1200" dirty="0">
                <a:solidFill>
                  <a:schemeClr val="accent2"/>
                </a:solidFill>
                <a:latin typeface="Roboto Slab"/>
                <a:ea typeface="Roboto Slab"/>
                <a:cs typeface="Roboto Slab"/>
                <a:sym typeface="Roboto Slab"/>
              </a:rPr>
              <a:t>The mean BMI of women with 0, 1 and 2 children are statistically equivalent</a:t>
            </a:r>
            <a:endParaRPr sz="12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53" name="Google Shape;10215;p122">
            <a:extLst>
              <a:ext uri="{FF2B5EF4-FFF2-40B4-BE49-F238E27FC236}">
                <a16:creationId xmlns:a16="http://schemas.microsoft.com/office/drawing/2014/main" id="{E74CBBD0-C6F3-40DF-B197-FFD8B3381F8B}"/>
              </a:ext>
            </a:extLst>
          </p:cNvPr>
          <p:cNvGrpSpPr/>
          <p:nvPr/>
        </p:nvGrpSpPr>
        <p:grpSpPr>
          <a:xfrm>
            <a:off x="1114884" y="1288977"/>
            <a:ext cx="234586" cy="251231"/>
            <a:chOff x="683125" y="1955275"/>
            <a:chExt cx="299325" cy="294600"/>
          </a:xfrm>
          <a:solidFill>
            <a:schemeClr val="bg1"/>
          </a:solidFill>
        </p:grpSpPr>
        <p:sp>
          <p:nvSpPr>
            <p:cNvPr id="54" name="Google Shape;10216;p122">
              <a:extLst>
                <a:ext uri="{FF2B5EF4-FFF2-40B4-BE49-F238E27FC236}">
                  <a16:creationId xmlns:a16="http://schemas.microsoft.com/office/drawing/2014/main" id="{55FB14F4-8CD5-4235-AE62-AD031116A5D3}"/>
                </a:ext>
              </a:extLst>
            </p:cNvPr>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0217;p122">
              <a:extLst>
                <a:ext uri="{FF2B5EF4-FFF2-40B4-BE49-F238E27FC236}">
                  <a16:creationId xmlns:a16="http://schemas.microsoft.com/office/drawing/2014/main" id="{8B493000-700B-4796-BA90-745BE627201D}"/>
                </a:ext>
              </a:extLst>
            </p:cNvPr>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0218;p122">
              <a:extLst>
                <a:ext uri="{FF2B5EF4-FFF2-40B4-BE49-F238E27FC236}">
                  <a16:creationId xmlns:a16="http://schemas.microsoft.com/office/drawing/2014/main" id="{F94773FE-032A-44A6-A6C6-A0C730CAA26C}"/>
                </a:ext>
              </a:extLst>
            </p:cNvPr>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0219;p122">
              <a:extLst>
                <a:ext uri="{FF2B5EF4-FFF2-40B4-BE49-F238E27FC236}">
                  <a16:creationId xmlns:a16="http://schemas.microsoft.com/office/drawing/2014/main" id="{AB2BCF9B-E21B-436E-B006-92122F4FECD8}"/>
                </a:ext>
              </a:extLst>
            </p:cNvPr>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9" name="Google Shape;9833;p121">
            <a:extLst>
              <a:ext uri="{FF2B5EF4-FFF2-40B4-BE49-F238E27FC236}">
                <a16:creationId xmlns:a16="http://schemas.microsoft.com/office/drawing/2014/main" id="{EBD61F12-E571-4590-A031-4D1B6201C733}"/>
              </a:ext>
            </a:extLst>
          </p:cNvPr>
          <p:cNvGrpSpPr/>
          <p:nvPr/>
        </p:nvGrpSpPr>
        <p:grpSpPr>
          <a:xfrm>
            <a:off x="1120425" y="4776600"/>
            <a:ext cx="208312" cy="260449"/>
            <a:chOff x="-39783425" y="2337925"/>
            <a:chExt cx="275700" cy="318350"/>
          </a:xfrm>
          <a:solidFill>
            <a:schemeClr val="bg1"/>
          </a:solidFill>
        </p:grpSpPr>
        <p:sp>
          <p:nvSpPr>
            <p:cNvPr id="60" name="Google Shape;9834;p121">
              <a:extLst>
                <a:ext uri="{FF2B5EF4-FFF2-40B4-BE49-F238E27FC236}">
                  <a16:creationId xmlns:a16="http://schemas.microsoft.com/office/drawing/2014/main" id="{DAFD2116-4BBF-40E3-8305-51217331F5A3}"/>
                </a:ext>
              </a:extLst>
            </p:cNvPr>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5" name="Google Shape;9835;p121">
              <a:extLst>
                <a:ext uri="{FF2B5EF4-FFF2-40B4-BE49-F238E27FC236}">
                  <a16:creationId xmlns:a16="http://schemas.microsoft.com/office/drawing/2014/main" id="{11219A03-DFB3-418E-97DC-46017C2F64DC}"/>
                </a:ext>
              </a:extLst>
            </p:cNvPr>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1" name="Picture 60">
            <a:extLst>
              <a:ext uri="{FF2B5EF4-FFF2-40B4-BE49-F238E27FC236}">
                <a16:creationId xmlns:a16="http://schemas.microsoft.com/office/drawing/2014/main" id="{38E4F187-F2B8-49E5-BC97-DE67164673FE}"/>
              </a:ext>
            </a:extLst>
          </p:cNvPr>
          <p:cNvPicPr>
            <a:picLocks noChangeAspect="1"/>
          </p:cNvPicPr>
          <p:nvPr/>
        </p:nvPicPr>
        <p:blipFill>
          <a:blip r:embed="rId3"/>
          <a:srcRect/>
          <a:stretch/>
        </p:blipFill>
        <p:spPr>
          <a:xfrm rot="20302182">
            <a:off x="6948183" y="4072069"/>
            <a:ext cx="932688" cy="300228"/>
          </a:xfrm>
          <a:prstGeom prst="rect">
            <a:avLst/>
          </a:prstGeom>
        </p:spPr>
      </p:pic>
    </p:spTree>
    <p:extLst>
      <p:ext uri="{BB962C8B-B14F-4D97-AF65-F5344CB8AC3E}">
        <p14:creationId xmlns:p14="http://schemas.microsoft.com/office/powerpoint/2010/main" val="30823201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5">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OVERALL CONCLUSIONS</a:t>
            </a:r>
            <a:endParaRPr dirty="0"/>
          </a:p>
        </p:txBody>
      </p:sp>
      <p:sp>
        <p:nvSpPr>
          <p:cNvPr id="858" name="Google Shape;858;p80"/>
          <p:cNvSpPr txBox="1">
            <a:spLocks noGrp="1"/>
          </p:cNvSpPr>
          <p:nvPr>
            <p:ph type="subTitle" idx="2"/>
          </p:nvPr>
        </p:nvSpPr>
        <p:spPr>
          <a:xfrm>
            <a:off x="127673" y="1758653"/>
            <a:ext cx="8943277" cy="2740776"/>
          </a:xfrm>
          <a:prstGeom prst="rect">
            <a:avLst/>
          </a:prstGeom>
        </p:spPr>
        <p:txBody>
          <a:bodyPr spcFirstLastPara="1" wrap="square" lIns="91425" tIns="91425" rIns="91425" bIns="91425" anchor="ctr" anchorCtr="0">
            <a:noAutofit/>
          </a:bodyPr>
          <a:lstStyle/>
          <a:p>
            <a:pPr marL="342900" lvl="0" indent="-342900" algn="l" rtl="0">
              <a:spcBef>
                <a:spcPts val="0"/>
              </a:spcBef>
              <a:spcAft>
                <a:spcPts val="0"/>
              </a:spcAft>
              <a:buClr>
                <a:schemeClr val="bg1"/>
              </a:buClr>
              <a:buSzPct val="100000"/>
              <a:buFont typeface="Arial"/>
              <a:buAutoNum type="arabicParenR"/>
            </a:pPr>
            <a:r>
              <a:rPr lang="en-US" sz="1800" dirty="0">
                <a:solidFill>
                  <a:schemeClr val="lt1"/>
                </a:solidFill>
              </a:rPr>
              <a:t>Individual medical costs billed to health insurance (charges) are substantially higher for smokers</a:t>
            </a:r>
          </a:p>
          <a:p>
            <a:pPr marL="342900" lvl="0" indent="-342900" algn="l" rtl="0">
              <a:spcBef>
                <a:spcPts val="0"/>
              </a:spcBef>
              <a:spcAft>
                <a:spcPts val="0"/>
              </a:spcAft>
              <a:buClr>
                <a:schemeClr val="bg1"/>
              </a:buClr>
              <a:buSzPct val="100000"/>
              <a:buFont typeface="Arial"/>
              <a:buAutoNum type="arabicParenR"/>
            </a:pPr>
            <a:r>
              <a:rPr lang="en-US" sz="1800" dirty="0"/>
              <a:t>Charges increase moderately as a customer ages</a:t>
            </a:r>
          </a:p>
          <a:p>
            <a:pPr marL="342900" lvl="0" indent="-342900" algn="l" rtl="0">
              <a:spcBef>
                <a:spcPts val="0"/>
              </a:spcBef>
              <a:spcAft>
                <a:spcPts val="0"/>
              </a:spcAft>
              <a:buClr>
                <a:schemeClr val="bg1"/>
              </a:buClr>
              <a:buSzPct val="100000"/>
              <a:buFont typeface="Arial"/>
              <a:buAutoNum type="arabicParenR"/>
            </a:pPr>
            <a:r>
              <a:rPr lang="en-US" sz="1800" dirty="0">
                <a:solidFill>
                  <a:schemeClr val="lt1"/>
                </a:solidFill>
              </a:rPr>
              <a:t>Charges made by non-smokers can be more accurately predicted as the customer ages </a:t>
            </a:r>
            <a:r>
              <a:rPr lang="en-US" sz="1800" dirty="0"/>
              <a:t>compared to smokers</a:t>
            </a:r>
          </a:p>
          <a:p>
            <a:pPr marL="342900" lvl="0" indent="-342900" algn="l" rtl="0">
              <a:spcBef>
                <a:spcPts val="0"/>
              </a:spcBef>
              <a:spcAft>
                <a:spcPts val="0"/>
              </a:spcAft>
              <a:buClr>
                <a:schemeClr val="bg1"/>
              </a:buClr>
              <a:buSzPct val="100000"/>
              <a:buFont typeface="Arial"/>
              <a:buAutoNum type="arabicParenR"/>
            </a:pPr>
            <a:r>
              <a:rPr lang="en-US" sz="1800" dirty="0">
                <a:solidFill>
                  <a:schemeClr val="lt1"/>
                </a:solidFill>
              </a:rPr>
              <a:t>BMI is moderately correlated to charges but not statistically def</a:t>
            </a:r>
            <a:r>
              <a:rPr lang="en-US" sz="1800" dirty="0"/>
              <a:t>erent between females and males, nor between females with 0, 1 or 2 children</a:t>
            </a:r>
          </a:p>
          <a:p>
            <a:pPr marL="342900" lvl="0" indent="-342900" algn="l" rtl="0">
              <a:spcBef>
                <a:spcPts val="0"/>
              </a:spcBef>
              <a:spcAft>
                <a:spcPts val="0"/>
              </a:spcAft>
              <a:buClr>
                <a:schemeClr val="bg1"/>
              </a:buClr>
              <a:buSzPct val="100000"/>
              <a:buFont typeface="Arial"/>
              <a:buAutoNum type="arabicParenR"/>
            </a:pPr>
            <a:r>
              <a:rPr lang="en-US" sz="1800" dirty="0">
                <a:solidFill>
                  <a:schemeClr val="lt1"/>
                </a:solidFill>
              </a:rPr>
              <a:t>The mean age of </a:t>
            </a:r>
            <a:r>
              <a:rPr lang="en-US" sz="1800" dirty="0"/>
              <a:t>non-smokers is higher than the mean age of smokers</a:t>
            </a:r>
          </a:p>
          <a:p>
            <a:pPr marL="342900" lvl="0" indent="-342900" algn="l" rtl="0">
              <a:spcBef>
                <a:spcPts val="0"/>
              </a:spcBef>
              <a:spcAft>
                <a:spcPts val="0"/>
              </a:spcAft>
              <a:buClr>
                <a:schemeClr val="bg1"/>
              </a:buClr>
              <a:buSzPct val="100000"/>
              <a:buFont typeface="Arial"/>
              <a:buAutoNum type="arabicParenR"/>
            </a:pPr>
            <a:r>
              <a:rPr lang="en-US" sz="1800" dirty="0">
                <a:solidFill>
                  <a:schemeClr val="lt1"/>
                </a:solidFill>
              </a:rPr>
              <a:t>Smoker is the best variable for setting premium prices, which should be tiered for smokers and non-smokers </a:t>
            </a:r>
            <a:br>
              <a:rPr lang="en-US" dirty="0">
                <a:solidFill>
                  <a:schemeClr val="lt1"/>
                </a:solidFill>
              </a:rPr>
            </a:br>
            <a:endParaRPr lang="en-US" dirty="0"/>
          </a:p>
        </p:txBody>
      </p:sp>
    </p:spTree>
    <p:extLst>
      <p:ext uri="{BB962C8B-B14F-4D97-AF65-F5344CB8AC3E}">
        <p14:creationId xmlns:p14="http://schemas.microsoft.com/office/powerpoint/2010/main" val="21504236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10" name="Google Shape;429;p56">
            <a:extLst>
              <a:ext uri="{FF2B5EF4-FFF2-40B4-BE49-F238E27FC236}">
                <a16:creationId xmlns:a16="http://schemas.microsoft.com/office/drawing/2014/main" id="{9174217A-C1E8-4C44-8CCC-813E697F8CC9}"/>
              </a:ext>
            </a:extLst>
          </p:cNvPr>
          <p:cNvPicPr preferRelativeResize="0"/>
          <p:nvPr/>
        </p:nvPicPr>
        <p:blipFill rotWithShape="1">
          <a:blip r:embed="rId3">
            <a:alphaModFix/>
          </a:blip>
          <a:srcRect l="46859" r="12197"/>
          <a:stretch/>
        </p:blipFill>
        <p:spPr>
          <a:xfrm>
            <a:off x="5435600" y="0"/>
            <a:ext cx="3381852" cy="4898571"/>
          </a:xfrm>
          <a:prstGeom prst="rect">
            <a:avLst/>
          </a:prstGeom>
          <a:noFill/>
          <a:ln>
            <a:noFill/>
          </a:ln>
        </p:spPr>
      </p:pic>
      <p:sp>
        <p:nvSpPr>
          <p:cNvPr id="338" name="Google Shape;338;p38"/>
          <p:cNvSpPr txBox="1">
            <a:spLocks noGrp="1"/>
          </p:cNvSpPr>
          <p:nvPr>
            <p:ph type="body" idx="1"/>
          </p:nvPr>
        </p:nvSpPr>
        <p:spPr>
          <a:xfrm>
            <a:off x="763524" y="818988"/>
            <a:ext cx="4584989" cy="407822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350" dirty="0"/>
              <a:t>Further studies should be conducted to test the following:</a:t>
            </a:r>
          </a:p>
          <a:p>
            <a:pPr marL="285750" lvl="0" indent="-285750" algn="l" rtl="0">
              <a:spcBef>
                <a:spcPts val="0"/>
              </a:spcBef>
              <a:spcAft>
                <a:spcPts val="1600"/>
              </a:spcAft>
              <a:buFont typeface="Arial" panose="020B0604020202020204" pitchFamily="34" charset="0"/>
              <a:buChar char="•"/>
            </a:pPr>
            <a:r>
              <a:rPr lang="en" sz="1350" dirty="0"/>
              <a:t>Is the BMI of smokers is statistically different than the BMI of non-smokers?</a:t>
            </a:r>
          </a:p>
          <a:p>
            <a:pPr marL="285750" lvl="0" indent="-285750" algn="l" rtl="0">
              <a:spcBef>
                <a:spcPts val="0"/>
              </a:spcBef>
              <a:spcAft>
                <a:spcPts val="1600"/>
              </a:spcAft>
              <a:buFont typeface="Arial" panose="020B0604020202020204" pitchFamily="34" charset="0"/>
              <a:buChar char="•"/>
            </a:pPr>
            <a:r>
              <a:rPr lang="en" sz="1350" dirty="0"/>
              <a:t>The correlation between BMI and charges</a:t>
            </a:r>
          </a:p>
          <a:p>
            <a:pPr marL="285750" lvl="0" indent="-285750" algn="l" rtl="0">
              <a:spcBef>
                <a:spcPts val="0"/>
              </a:spcBef>
              <a:spcAft>
                <a:spcPts val="1600"/>
              </a:spcAft>
              <a:buFont typeface="Arial" panose="020B0604020202020204" pitchFamily="34" charset="0"/>
              <a:buChar char="•"/>
            </a:pPr>
            <a:r>
              <a:rPr lang="en" sz="1350" dirty="0"/>
              <a:t>The correlation between age and charges</a:t>
            </a:r>
          </a:p>
          <a:p>
            <a:pPr marL="0" lvl="0" indent="0" algn="l" rtl="0">
              <a:spcBef>
                <a:spcPts val="0"/>
              </a:spcBef>
              <a:spcAft>
                <a:spcPts val="1600"/>
              </a:spcAft>
              <a:buNone/>
            </a:pPr>
            <a:r>
              <a:rPr lang="en" sz="1350" dirty="0"/>
              <a:t>By studying these different variables, it would be possible to build a regression analysis forumla that could predict, with relative accuracy, the expected charges a customer would make based on the variables provided in the data set.  Premiums could then be set on a customer basis based on expected charges. </a:t>
            </a:r>
          </a:p>
          <a:p>
            <a:pPr marL="0" lvl="0" indent="0" algn="l" rtl="0">
              <a:spcBef>
                <a:spcPts val="0"/>
              </a:spcBef>
              <a:spcAft>
                <a:spcPts val="1600"/>
              </a:spcAft>
              <a:buNone/>
            </a:pPr>
            <a:r>
              <a:rPr lang="en" sz="1350" dirty="0"/>
              <a:t>By having a reliable forecasting tool, Axis Insurance can mitigate against risk, predict liabilities, and better manage cash flow. </a:t>
            </a:r>
          </a:p>
          <a:p>
            <a:pPr marL="285750" lvl="0" indent="-285750" algn="l" rtl="0">
              <a:spcBef>
                <a:spcPts val="0"/>
              </a:spcBef>
              <a:spcAft>
                <a:spcPts val="1600"/>
              </a:spcAft>
              <a:buFont typeface="Arial" panose="020B0604020202020204" pitchFamily="34" charset="0"/>
              <a:buChar char="•"/>
            </a:pPr>
            <a:endParaRPr dirty="0"/>
          </a:p>
        </p:txBody>
      </p:sp>
      <p:sp>
        <p:nvSpPr>
          <p:cNvPr id="339" name="Google Shape;339;p38"/>
          <p:cNvSpPr txBox="1">
            <a:spLocks noGrp="1"/>
          </p:cNvSpPr>
          <p:nvPr>
            <p:ph type="title"/>
          </p:nvPr>
        </p:nvSpPr>
        <p:spPr>
          <a:xfrm>
            <a:off x="763525" y="246288"/>
            <a:ext cx="329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Going Forward</a:t>
            </a:r>
            <a:endParaRPr dirty="0"/>
          </a:p>
        </p:txBody>
      </p:sp>
      <p:sp>
        <p:nvSpPr>
          <p:cNvPr id="8" name="Google Shape;431;p56">
            <a:extLst>
              <a:ext uri="{FF2B5EF4-FFF2-40B4-BE49-F238E27FC236}">
                <a16:creationId xmlns:a16="http://schemas.microsoft.com/office/drawing/2014/main" id="{26FF6703-4B8F-488D-BD88-0EBB9C806C63}"/>
              </a:ext>
            </a:extLst>
          </p:cNvPr>
          <p:cNvSpPr/>
          <p:nvPr/>
        </p:nvSpPr>
        <p:spPr>
          <a:xfrm>
            <a:off x="5435593" y="0"/>
            <a:ext cx="3381850" cy="489857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430;p56">
            <a:extLst>
              <a:ext uri="{FF2B5EF4-FFF2-40B4-BE49-F238E27FC236}">
                <a16:creationId xmlns:a16="http://schemas.microsoft.com/office/drawing/2014/main" id="{C3E4247B-8C60-4C46-B2D0-1D5BB554063C}"/>
              </a:ext>
            </a:extLst>
          </p:cNvPr>
          <p:cNvSpPr/>
          <p:nvPr/>
        </p:nvSpPr>
        <p:spPr>
          <a:xfrm flipH="1">
            <a:off x="5435597" y="-1"/>
            <a:ext cx="3381851" cy="4898571"/>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159074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90"/>
          <p:cNvSpPr txBox="1">
            <a:spLocks noGrp="1"/>
          </p:cNvSpPr>
          <p:nvPr>
            <p:ph type="ctrTitle"/>
          </p:nvPr>
        </p:nvSpPr>
        <p:spPr>
          <a:xfrm flipH="1">
            <a:off x="1405054" y="2047850"/>
            <a:ext cx="3014871" cy="192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solidFill>
                  <a:schemeClr val="lt1"/>
                </a:solidFill>
              </a:rPr>
              <a:t>SUPPORTING DATA </a:t>
            </a:r>
            <a:endParaRPr dirty="0"/>
          </a:p>
        </p:txBody>
      </p:sp>
      <p:sp>
        <p:nvSpPr>
          <p:cNvPr id="1008" name="Google Shape;1008;p90"/>
          <p:cNvSpPr txBox="1">
            <a:spLocks noGrp="1"/>
          </p:cNvSpPr>
          <p:nvPr>
            <p:ph type="title" idx="2"/>
          </p:nvPr>
        </p:nvSpPr>
        <p:spPr>
          <a:xfrm flipH="1">
            <a:off x="4701675" y="1866322"/>
            <a:ext cx="2628600" cy="227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07</a:t>
            </a:r>
            <a:endParaRPr dirty="0"/>
          </a:p>
        </p:txBody>
      </p:sp>
    </p:spTree>
    <p:extLst>
      <p:ext uri="{BB962C8B-B14F-4D97-AF65-F5344CB8AC3E}">
        <p14:creationId xmlns:p14="http://schemas.microsoft.com/office/powerpoint/2010/main" val="17555073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16" name="TextBox 15">
            <a:extLst>
              <a:ext uri="{FF2B5EF4-FFF2-40B4-BE49-F238E27FC236}">
                <a16:creationId xmlns:a16="http://schemas.microsoft.com/office/drawing/2014/main" id="{3556C7AF-5FA6-431A-A91D-70FC99C15086}"/>
              </a:ext>
            </a:extLst>
          </p:cNvPr>
          <p:cNvSpPr txBox="1"/>
          <p:nvPr/>
        </p:nvSpPr>
        <p:spPr>
          <a:xfrm>
            <a:off x="0" y="4881890"/>
            <a:ext cx="7248293" cy="261610"/>
          </a:xfrm>
          <a:prstGeom prst="rect">
            <a:avLst/>
          </a:prstGeom>
          <a:noFill/>
        </p:spPr>
        <p:txBody>
          <a:bodyPr wrap="square" rtlCol="0">
            <a:spAutoFit/>
          </a:bodyPr>
          <a:lstStyle/>
          <a:p>
            <a:r>
              <a:rPr lang="fr-FR" sz="1100" dirty="0"/>
              <a:t>Source: </a:t>
            </a:r>
            <a:r>
              <a:rPr lang="fr-FR" sz="1100" dirty="0">
                <a:hlinkClick r:id="rId3"/>
              </a:rPr>
              <a:t>https://www.socscistatistics.com/pvalues/tdistribution.aspx</a:t>
            </a:r>
            <a:r>
              <a:rPr lang="fr-FR" sz="1100" dirty="0"/>
              <a:t>  </a:t>
            </a:r>
            <a:endParaRPr lang="en-CA" sz="1100" dirty="0"/>
          </a:p>
        </p:txBody>
      </p:sp>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Supporting Data for Investigation Question 1</a:t>
            </a:r>
          </a:p>
        </p:txBody>
      </p:sp>
      <p:sp>
        <p:nvSpPr>
          <p:cNvPr id="565" name="Google Shape;565;p64"/>
          <p:cNvSpPr txBox="1"/>
          <p:nvPr/>
        </p:nvSpPr>
        <p:spPr>
          <a:xfrm>
            <a:off x="0" y="1198512"/>
            <a:ext cx="3374571" cy="1987269"/>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CA" sz="1150" dirty="0">
                <a:solidFill>
                  <a:schemeClr val="accent2"/>
                </a:solidFill>
                <a:latin typeface="Roboto Slab"/>
                <a:ea typeface="Roboto Slab"/>
                <a:cs typeface="Roboto Slab"/>
                <a:sym typeface="Roboto Slab"/>
              </a:rPr>
              <a:t>Using the outputs calculated by python, we can substitute actual values into the formulas for the tstat and degrees of freedom:</a:t>
            </a:r>
          </a:p>
          <a:p>
            <a:pPr marL="285750" indent="-285750">
              <a:buFont typeface="Arial" panose="020B0604020202020204" pitchFamily="34" charset="0"/>
              <a:buChar char="•"/>
            </a:pPr>
            <a:r>
              <a:rPr lang="en-US" sz="1150" dirty="0">
                <a:solidFill>
                  <a:schemeClr val="accent2"/>
                </a:solidFill>
                <a:effectLst/>
                <a:latin typeface="Roboto Slab"/>
                <a:ea typeface="Times New Roman" panose="02020603050405020304" pitchFamily="18" charset="0"/>
                <a:cs typeface="Calibri" panose="020F0502020204030204" pitchFamily="34" charset="0"/>
              </a:rPr>
              <a:t>x̄ = </a:t>
            </a:r>
            <a:r>
              <a:rPr lang="en-CA" sz="1150" dirty="0">
                <a:solidFill>
                  <a:schemeClr val="accent2"/>
                </a:solidFill>
                <a:effectLst/>
                <a:latin typeface="Roboto Slab"/>
                <a:ea typeface="Calibri" panose="020F0502020204030204" pitchFamily="34" charset="0"/>
                <a:cs typeface="Times New Roman" panose="02020603050405020304" pitchFamily="18" charset="0"/>
              </a:rPr>
              <a:t>32050.23</a:t>
            </a:r>
            <a:r>
              <a:rPr lang="en-US" sz="1150" dirty="0">
                <a:solidFill>
                  <a:schemeClr val="accent2"/>
                </a:solidFill>
                <a:effectLst/>
                <a:latin typeface="Roboto Slab"/>
                <a:ea typeface="Times New Roman" panose="02020603050405020304" pitchFamily="18" charset="0"/>
                <a:cs typeface="Calibri" panose="020F0502020204030204" pitchFamily="34" charset="0"/>
              </a:rPr>
              <a:t>,  ȳ= </a:t>
            </a:r>
            <a:r>
              <a:rPr lang="en-CA" sz="1150" dirty="0">
                <a:solidFill>
                  <a:schemeClr val="accent2"/>
                </a:solidFill>
                <a:effectLst/>
                <a:latin typeface="Roboto Slab"/>
                <a:ea typeface="Calibri" panose="020F0502020204030204" pitchFamily="34" charset="0"/>
                <a:cs typeface="Times New Roman" panose="02020603050405020304" pitchFamily="18" charset="0"/>
              </a:rPr>
              <a:t>8440.66, s</a:t>
            </a:r>
            <a:r>
              <a:rPr lang="en-CA" sz="1150" baseline="-25000" dirty="0">
                <a:solidFill>
                  <a:schemeClr val="accent2"/>
                </a:solidFill>
                <a:effectLst/>
                <a:latin typeface="Roboto Slab"/>
                <a:ea typeface="Calibri" panose="020F0502020204030204" pitchFamily="34" charset="0"/>
                <a:cs typeface="Times New Roman" panose="02020603050405020304" pitchFamily="18" charset="0"/>
              </a:rPr>
              <a:t>x</a:t>
            </a:r>
            <a:r>
              <a:rPr lang="en-CA" sz="1150" dirty="0">
                <a:solidFill>
                  <a:schemeClr val="accent2"/>
                </a:solidFill>
                <a:effectLst/>
                <a:latin typeface="Roboto Slab"/>
                <a:ea typeface="Calibri" panose="020F0502020204030204" pitchFamily="34" charset="0"/>
                <a:cs typeface="Times New Roman" panose="02020603050405020304" pitchFamily="18" charset="0"/>
              </a:rPr>
              <a:t> = 11541.55, s</a:t>
            </a:r>
            <a:r>
              <a:rPr lang="en-CA" sz="1150" baseline="-25000" dirty="0">
                <a:solidFill>
                  <a:schemeClr val="accent2"/>
                </a:solidFill>
                <a:effectLst/>
                <a:latin typeface="Roboto Slab"/>
                <a:ea typeface="Calibri" panose="020F0502020204030204" pitchFamily="34" charset="0"/>
                <a:cs typeface="Times New Roman" panose="02020603050405020304" pitchFamily="18" charset="0"/>
              </a:rPr>
              <a:t>y</a:t>
            </a:r>
            <a:r>
              <a:rPr lang="en-CA" sz="1150" dirty="0">
                <a:solidFill>
                  <a:schemeClr val="accent2"/>
                </a:solidFill>
                <a:effectLst/>
                <a:latin typeface="Roboto Slab"/>
                <a:ea typeface="Calibri" panose="020F0502020204030204" pitchFamily="34" charset="0"/>
                <a:cs typeface="Times New Roman" panose="02020603050405020304" pitchFamily="18" charset="0"/>
              </a:rPr>
              <a:t> = 5992.97, n</a:t>
            </a:r>
            <a:r>
              <a:rPr lang="en-CA" sz="1150" baseline="-25000" dirty="0">
                <a:solidFill>
                  <a:schemeClr val="accent2"/>
                </a:solidFill>
                <a:effectLst/>
                <a:latin typeface="Roboto Slab"/>
                <a:ea typeface="Calibri" panose="020F0502020204030204" pitchFamily="34" charset="0"/>
                <a:cs typeface="Times New Roman" panose="02020603050405020304" pitchFamily="18" charset="0"/>
              </a:rPr>
              <a:t>x</a:t>
            </a:r>
            <a:r>
              <a:rPr lang="en-CA" sz="1150" dirty="0">
                <a:solidFill>
                  <a:schemeClr val="accent2"/>
                </a:solidFill>
                <a:effectLst/>
                <a:latin typeface="Roboto Slab"/>
                <a:ea typeface="Calibri" panose="020F0502020204030204" pitchFamily="34" charset="0"/>
                <a:cs typeface="Times New Roman" panose="02020603050405020304" pitchFamily="18" charset="0"/>
              </a:rPr>
              <a:t> = 274 and n</a:t>
            </a:r>
            <a:r>
              <a:rPr lang="en-CA" sz="1150" baseline="-25000" dirty="0">
                <a:solidFill>
                  <a:schemeClr val="accent2"/>
                </a:solidFill>
                <a:effectLst/>
                <a:latin typeface="Roboto Slab"/>
                <a:ea typeface="Calibri" panose="020F0502020204030204" pitchFamily="34" charset="0"/>
                <a:cs typeface="Times New Roman" panose="02020603050405020304" pitchFamily="18" charset="0"/>
              </a:rPr>
              <a:t>y</a:t>
            </a:r>
            <a:r>
              <a:rPr lang="en-CA" sz="1150" dirty="0">
                <a:solidFill>
                  <a:schemeClr val="accent2"/>
                </a:solidFill>
                <a:effectLst/>
                <a:latin typeface="Roboto Slab"/>
                <a:ea typeface="Calibri" panose="020F0502020204030204" pitchFamily="34" charset="0"/>
                <a:cs typeface="Times New Roman" panose="02020603050405020304" pitchFamily="18" charset="0"/>
              </a:rPr>
              <a:t> = 1063</a:t>
            </a:r>
          </a:p>
          <a:p>
            <a:pPr marL="285750" indent="-285750">
              <a:buFont typeface="Arial" panose="020B0604020202020204" pitchFamily="34" charset="0"/>
              <a:buChar char="•"/>
            </a:pPr>
            <a:r>
              <a:rPr lang="en-CA" sz="1150" dirty="0">
                <a:solidFill>
                  <a:schemeClr val="accent2"/>
                </a:solidFill>
                <a:effectLst/>
                <a:latin typeface="Roboto Slab"/>
                <a:ea typeface="Calibri" panose="020F0502020204030204" pitchFamily="34" charset="0"/>
                <a:cs typeface="Times New Roman" panose="02020603050405020304" pitchFamily="18" charset="0"/>
              </a:rPr>
              <a:t>Solv</a:t>
            </a:r>
            <a:r>
              <a:rPr lang="en-CA" sz="1150" dirty="0">
                <a:solidFill>
                  <a:schemeClr val="accent2"/>
                </a:solidFill>
                <a:latin typeface="Roboto Slab"/>
                <a:ea typeface="Calibri" panose="020F0502020204030204" pitchFamily="34" charset="0"/>
                <a:cs typeface="Times New Roman" panose="02020603050405020304" pitchFamily="18" charset="0"/>
              </a:rPr>
              <a:t>ing, t = 32.74 with df = 311.88</a:t>
            </a:r>
          </a:p>
          <a:p>
            <a:pPr marL="285750" indent="-285750">
              <a:buFont typeface="Arial" panose="020B0604020202020204" pitchFamily="34" charset="0"/>
              <a:buChar char="•"/>
            </a:pPr>
            <a:r>
              <a:rPr lang="en-CA" sz="1150" dirty="0">
                <a:solidFill>
                  <a:schemeClr val="accent2"/>
                </a:solidFill>
                <a:effectLst/>
                <a:latin typeface="Roboto Slab"/>
                <a:ea typeface="Calibri" panose="020F0502020204030204" pitchFamily="34" charset="0"/>
                <a:cs typeface="Times New Roman" panose="02020603050405020304" pitchFamily="18" charset="0"/>
              </a:rPr>
              <a:t>Using an online </a:t>
            </a:r>
            <a:r>
              <a:rPr lang="en-CA" sz="1150" dirty="0">
                <a:solidFill>
                  <a:schemeClr val="accent2"/>
                </a:solidFill>
                <a:latin typeface="Roboto Slab"/>
                <a:ea typeface="Calibri" panose="020F0502020204030204" pitchFamily="34" charset="0"/>
                <a:cs typeface="Times New Roman" panose="02020603050405020304" pitchFamily="18" charset="0"/>
              </a:rPr>
              <a:t>p-value calculator, for t = 32.74 with df = 311.88, p-value is  &lt; 0.00001 </a:t>
            </a:r>
            <a:endParaRPr lang="en-CA" sz="1150" dirty="0">
              <a:solidFill>
                <a:schemeClr val="accent2"/>
              </a:solidFill>
              <a:effectLst/>
              <a:latin typeface="Roboto Slab"/>
              <a:ea typeface="Calibri" panose="020F0502020204030204" pitchFamily="34"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endParaRPr lang="en-CA" sz="1150" dirty="0">
              <a:solidFill>
                <a:schemeClr val="accent2"/>
              </a:solidFill>
              <a:latin typeface="Roboto Slab"/>
              <a:ea typeface="Roboto Slab"/>
              <a:cs typeface="Roboto Slab"/>
              <a:sym typeface="Roboto Slab"/>
            </a:endParaRPr>
          </a:p>
        </p:txBody>
      </p:sp>
      <p:sp>
        <p:nvSpPr>
          <p:cNvPr id="566" name="Google Shape;566;p64"/>
          <p:cNvSpPr txBox="1"/>
          <p:nvPr/>
        </p:nvSpPr>
        <p:spPr>
          <a:xfrm>
            <a:off x="396767" y="1024231"/>
            <a:ext cx="4255061"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US" sz="2000" dirty="0">
                <a:solidFill>
                  <a:schemeClr val="accent6"/>
                </a:solidFill>
                <a:latin typeface="Fira Sans Extra Condensed Medium"/>
                <a:ea typeface="Fira Sans Extra Condensed Medium"/>
                <a:cs typeface="Fira Sans Extra Condensed Medium"/>
                <a:sym typeface="Fira Sans Extra Condensed Medium"/>
              </a:rPr>
              <a:t>Two Sample t Test (one-tailed test):</a:t>
            </a:r>
            <a:endParaRPr lang="en-CA"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0" name="Google Shape;566;p64">
            <a:extLst>
              <a:ext uri="{FF2B5EF4-FFF2-40B4-BE49-F238E27FC236}">
                <a16:creationId xmlns:a16="http://schemas.microsoft.com/office/drawing/2014/main" id="{2DC0BF6A-00F0-4423-A066-B7B6FC0A7BF3}"/>
              </a:ext>
            </a:extLst>
          </p:cNvPr>
          <p:cNvSpPr txBox="1"/>
          <p:nvPr/>
        </p:nvSpPr>
        <p:spPr>
          <a:xfrm>
            <a:off x="396768" y="3007105"/>
            <a:ext cx="345708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Limitations:</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2" name="Google Shape;565;p64">
            <a:extLst>
              <a:ext uri="{FF2B5EF4-FFF2-40B4-BE49-F238E27FC236}">
                <a16:creationId xmlns:a16="http://schemas.microsoft.com/office/drawing/2014/main" id="{9BEA1254-170C-49D5-BE33-CEC4B69EE2C2}"/>
              </a:ext>
            </a:extLst>
          </p:cNvPr>
          <p:cNvSpPr txBox="1"/>
          <p:nvPr/>
        </p:nvSpPr>
        <p:spPr>
          <a:xfrm>
            <a:off x="0" y="3211469"/>
            <a:ext cx="3374571" cy="1567983"/>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lang="en" sz="1100" dirty="0">
              <a:solidFill>
                <a:schemeClr val="accent2"/>
              </a:solidFill>
              <a:latin typeface="Roboto Slab"/>
              <a:ea typeface="Roboto Slab"/>
              <a:cs typeface="Roboto Slab"/>
              <a:sym typeface="Roboto Slab"/>
            </a:endParaRPr>
          </a:p>
          <a:p>
            <a:pPr marL="285750" lvl="0" indent="-285750" algn="l" rtl="0">
              <a:spcBef>
                <a:spcPts val="0"/>
              </a:spcBef>
              <a:spcAft>
                <a:spcPts val="0"/>
              </a:spcAft>
              <a:buFont typeface="Arial" panose="020B0604020202020204" pitchFamily="34" charset="0"/>
              <a:buChar char="•"/>
            </a:pPr>
            <a:r>
              <a:rPr lang="en-CA" sz="1100" dirty="0">
                <a:solidFill>
                  <a:schemeClr val="accent2"/>
                </a:solidFill>
                <a:latin typeface="Roboto Slab"/>
                <a:ea typeface="Roboto Slab"/>
                <a:cs typeface="Roboto Slab"/>
                <a:sym typeface="Roboto Slab"/>
              </a:rPr>
              <a:t>The very small p value tells us that the means are not equal, and because it is a one-tailed test, we know that the mean charges of smokers is greater than the mean charges of non-smokers…</a:t>
            </a:r>
          </a:p>
          <a:p>
            <a:pPr marL="285750" lvl="0" indent="-285750" algn="l" rtl="0">
              <a:spcBef>
                <a:spcPts val="0"/>
              </a:spcBef>
              <a:spcAft>
                <a:spcPts val="0"/>
              </a:spcAft>
              <a:buFont typeface="Arial" panose="020B0604020202020204" pitchFamily="34" charset="0"/>
              <a:buChar char="•"/>
            </a:pPr>
            <a:r>
              <a:rPr lang="en-CA" sz="1100" i="1" dirty="0">
                <a:solidFill>
                  <a:schemeClr val="accent2"/>
                </a:solidFill>
                <a:latin typeface="Roboto Slab"/>
                <a:ea typeface="Roboto Slab"/>
                <a:cs typeface="Roboto Slab"/>
                <a:sym typeface="Roboto Slab"/>
              </a:rPr>
              <a:t>BUT…</a:t>
            </a:r>
            <a:r>
              <a:rPr lang="en-CA" sz="1100" dirty="0">
                <a:solidFill>
                  <a:schemeClr val="accent2"/>
                </a:solidFill>
                <a:latin typeface="Roboto Slab"/>
                <a:ea typeface="Roboto Slab"/>
                <a:cs typeface="Roboto Slab"/>
                <a:sym typeface="Roboto Slab"/>
              </a:rPr>
              <a:t> this test does not tell us how much bigger the mean chargers of smokers is compared to the mean charges of smokers</a:t>
            </a:r>
            <a:endParaRPr lang="en" sz="1100" i="1" dirty="0">
              <a:solidFill>
                <a:schemeClr val="accent2"/>
              </a:solidFill>
              <a:latin typeface="Roboto Slab"/>
              <a:ea typeface="Roboto Slab"/>
              <a:cs typeface="Roboto Slab"/>
              <a:sym typeface="Roboto Slab"/>
            </a:endParaRPr>
          </a:p>
          <a:p>
            <a:pPr marL="285750" lvl="0" indent="-285750" algn="l" rtl="0">
              <a:spcBef>
                <a:spcPts val="0"/>
              </a:spcBef>
              <a:spcAft>
                <a:spcPts val="0"/>
              </a:spcAft>
              <a:buFont typeface="Arial" panose="020B0604020202020204" pitchFamily="34" charset="0"/>
              <a:buChar char="•"/>
            </a:pPr>
            <a:endParaRPr lang="en" sz="1100" dirty="0">
              <a:solidFill>
                <a:schemeClr val="accent2"/>
              </a:solidFill>
              <a:latin typeface="Roboto Slab"/>
              <a:ea typeface="Roboto Slab"/>
              <a:cs typeface="Roboto Slab"/>
              <a:sym typeface="Roboto Slab"/>
            </a:endParaRPr>
          </a:p>
        </p:txBody>
      </p:sp>
      <p:pic>
        <p:nvPicPr>
          <p:cNvPr id="4" name="Picture 3" descr="Diagram&#10;&#10;Description automatically generated">
            <a:extLst>
              <a:ext uri="{FF2B5EF4-FFF2-40B4-BE49-F238E27FC236}">
                <a16:creationId xmlns:a16="http://schemas.microsoft.com/office/drawing/2014/main" id="{696EE5BA-3236-406F-8F3F-F64D22543C04}"/>
              </a:ext>
            </a:extLst>
          </p:cNvPr>
          <p:cNvPicPr>
            <a:picLocks noChangeAspect="1"/>
          </p:cNvPicPr>
          <p:nvPr/>
        </p:nvPicPr>
        <p:blipFill>
          <a:blip r:embed="rId4"/>
          <a:stretch>
            <a:fillRect/>
          </a:stretch>
        </p:blipFill>
        <p:spPr>
          <a:xfrm>
            <a:off x="5816702" y="2453760"/>
            <a:ext cx="2930530" cy="1958340"/>
          </a:xfrm>
          <a:prstGeom prst="rect">
            <a:avLst/>
          </a:prstGeom>
        </p:spPr>
      </p:pic>
      <p:pic>
        <p:nvPicPr>
          <p:cNvPr id="6" name="Picture 5" descr="Letter&#10;&#10;Description automatically generated with medium confidence">
            <a:extLst>
              <a:ext uri="{FF2B5EF4-FFF2-40B4-BE49-F238E27FC236}">
                <a16:creationId xmlns:a16="http://schemas.microsoft.com/office/drawing/2014/main" id="{03097725-546E-4ACC-989B-2E0A8AA1D08A}"/>
              </a:ext>
            </a:extLst>
          </p:cNvPr>
          <p:cNvPicPr>
            <a:picLocks noChangeAspect="1"/>
          </p:cNvPicPr>
          <p:nvPr/>
        </p:nvPicPr>
        <p:blipFill>
          <a:blip r:embed="rId5"/>
          <a:stretch>
            <a:fillRect/>
          </a:stretch>
        </p:blipFill>
        <p:spPr>
          <a:xfrm>
            <a:off x="5564914" y="1311418"/>
            <a:ext cx="3182318" cy="937260"/>
          </a:xfrm>
          <a:prstGeom prst="rect">
            <a:avLst/>
          </a:prstGeom>
        </p:spPr>
      </p:pic>
      <p:sp>
        <p:nvSpPr>
          <p:cNvPr id="7" name="Rectangle 6">
            <a:extLst>
              <a:ext uri="{FF2B5EF4-FFF2-40B4-BE49-F238E27FC236}">
                <a16:creationId xmlns:a16="http://schemas.microsoft.com/office/drawing/2014/main" id="{F6506C99-E15C-4972-BDF3-2A28B0601C8C}"/>
              </a:ext>
            </a:extLst>
          </p:cNvPr>
          <p:cNvSpPr/>
          <p:nvPr/>
        </p:nvSpPr>
        <p:spPr>
          <a:xfrm>
            <a:off x="5520000" y="1190518"/>
            <a:ext cx="3457086" cy="34129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 name="Picture 8" descr="Graphical user interface, text, application, email&#10;&#10;Description automatically generated">
            <a:extLst>
              <a:ext uri="{FF2B5EF4-FFF2-40B4-BE49-F238E27FC236}">
                <a16:creationId xmlns:a16="http://schemas.microsoft.com/office/drawing/2014/main" id="{ED010563-E86B-4880-8C99-CB9D351D5D28}"/>
              </a:ext>
            </a:extLst>
          </p:cNvPr>
          <p:cNvPicPr>
            <a:picLocks noChangeAspect="1"/>
          </p:cNvPicPr>
          <p:nvPr/>
        </p:nvPicPr>
        <p:blipFill>
          <a:blip r:embed="rId6"/>
          <a:stretch>
            <a:fillRect/>
          </a:stretch>
        </p:blipFill>
        <p:spPr>
          <a:xfrm>
            <a:off x="3442002" y="1432318"/>
            <a:ext cx="1895639" cy="2852601"/>
          </a:xfrm>
          <a:prstGeom prst="rect">
            <a:avLst/>
          </a:prstGeom>
        </p:spPr>
      </p:pic>
    </p:spTree>
    <p:extLst>
      <p:ext uri="{BB962C8B-B14F-4D97-AF65-F5344CB8AC3E}">
        <p14:creationId xmlns:p14="http://schemas.microsoft.com/office/powerpoint/2010/main" val="1974409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16" name="TextBox 15">
            <a:extLst>
              <a:ext uri="{FF2B5EF4-FFF2-40B4-BE49-F238E27FC236}">
                <a16:creationId xmlns:a16="http://schemas.microsoft.com/office/drawing/2014/main" id="{3556C7AF-5FA6-431A-A91D-70FC99C15086}"/>
              </a:ext>
            </a:extLst>
          </p:cNvPr>
          <p:cNvSpPr txBox="1"/>
          <p:nvPr/>
        </p:nvSpPr>
        <p:spPr>
          <a:xfrm>
            <a:off x="0" y="4881890"/>
            <a:ext cx="7248293" cy="261610"/>
          </a:xfrm>
          <a:prstGeom prst="rect">
            <a:avLst/>
          </a:prstGeom>
          <a:noFill/>
        </p:spPr>
        <p:txBody>
          <a:bodyPr wrap="square" rtlCol="0">
            <a:spAutoFit/>
          </a:bodyPr>
          <a:lstStyle/>
          <a:p>
            <a:r>
              <a:rPr lang="fr-FR" sz="1100" dirty="0"/>
              <a:t>Source: </a:t>
            </a:r>
            <a:r>
              <a:rPr lang="fr-FR" sz="1000" dirty="0"/>
              <a:t>Sharpe, N., et al. (2014).  </a:t>
            </a:r>
            <a:r>
              <a:rPr lang="fr-FR" sz="1000" i="1" dirty="0"/>
              <a:t>Business Statistics. </a:t>
            </a:r>
            <a:r>
              <a:rPr lang="fr-FR" sz="1000" dirty="0"/>
              <a:t>2</a:t>
            </a:r>
            <a:r>
              <a:rPr lang="fr-FR" sz="1000" baseline="30000" dirty="0"/>
              <a:t>nd</a:t>
            </a:r>
            <a:r>
              <a:rPr lang="fr-FR" sz="1000" dirty="0"/>
              <a:t> Canadian Edition. Toronto: Pearson </a:t>
            </a:r>
            <a:endParaRPr lang="en-CA" sz="1000" dirty="0"/>
          </a:p>
        </p:txBody>
      </p:sp>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Supporting Data for Investigation Question 1</a:t>
            </a:r>
          </a:p>
        </p:txBody>
      </p:sp>
      <p:sp>
        <p:nvSpPr>
          <p:cNvPr id="565" name="Google Shape;565;p64"/>
          <p:cNvSpPr txBox="1"/>
          <p:nvPr/>
        </p:nvSpPr>
        <p:spPr>
          <a:xfrm>
            <a:off x="1" y="1734967"/>
            <a:ext cx="4572000" cy="609118"/>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CA" sz="1150" dirty="0">
                <a:solidFill>
                  <a:schemeClr val="accent2"/>
                </a:solidFill>
                <a:latin typeface="Roboto Slab"/>
                <a:ea typeface="Roboto Slab"/>
                <a:cs typeface="Roboto Slab"/>
                <a:sym typeface="Roboto Slab"/>
              </a:rPr>
              <a:t>Using the outputs calculated by python, we can calculate the observed difference, the standard error and the 0.025 critical value for t: </a:t>
            </a:r>
          </a:p>
          <a:p>
            <a:pPr lvl="0" algn="l" rtl="0">
              <a:spcBef>
                <a:spcPts val="0"/>
              </a:spcBef>
              <a:spcAft>
                <a:spcPts val="0"/>
              </a:spcAft>
            </a:pPr>
            <a:endParaRPr lang="en-CA" sz="1150" dirty="0">
              <a:solidFill>
                <a:schemeClr val="accent2"/>
              </a:solidFill>
              <a:latin typeface="Roboto Slab"/>
              <a:ea typeface="Roboto Slab"/>
              <a:cs typeface="Roboto Slab"/>
              <a:sym typeface="Roboto Slab"/>
            </a:endParaRPr>
          </a:p>
        </p:txBody>
      </p:sp>
      <p:sp>
        <p:nvSpPr>
          <p:cNvPr id="566" name="Google Shape;566;p64"/>
          <p:cNvSpPr txBox="1"/>
          <p:nvPr/>
        </p:nvSpPr>
        <p:spPr>
          <a:xfrm>
            <a:off x="396768" y="1223945"/>
            <a:ext cx="4652661" cy="261609"/>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US" sz="2000" dirty="0">
                <a:solidFill>
                  <a:schemeClr val="accent6"/>
                </a:solidFill>
                <a:latin typeface="Fira Sans Extra Condensed Medium"/>
                <a:ea typeface="Fira Sans Extra Condensed Medium"/>
                <a:cs typeface="Fira Sans Extra Condensed Medium"/>
                <a:sym typeface="Fira Sans Extra Condensed Medium"/>
              </a:rPr>
              <a:t>Confidence Interval: </a:t>
            </a:r>
            <a:r>
              <a:rPr lang="en-US" dirty="0">
                <a:solidFill>
                  <a:schemeClr val="accent2"/>
                </a:solidFill>
                <a:latin typeface="Fira Sans Extra Condensed Medium"/>
                <a:ea typeface="Fira Sans Extra Condensed Medium"/>
                <a:cs typeface="Fira Sans Extra Condensed Medium"/>
                <a:sym typeface="Fira Sans Extra Condensed Medium"/>
              </a:rPr>
              <a:t>Difference Between Two Means</a:t>
            </a:r>
            <a:endParaRPr lang="en-CA"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2" name="Google Shape;565;p64">
            <a:extLst>
              <a:ext uri="{FF2B5EF4-FFF2-40B4-BE49-F238E27FC236}">
                <a16:creationId xmlns:a16="http://schemas.microsoft.com/office/drawing/2014/main" id="{9BEA1254-170C-49D5-BE33-CEC4B69EE2C2}"/>
              </a:ext>
            </a:extLst>
          </p:cNvPr>
          <p:cNvSpPr txBox="1"/>
          <p:nvPr/>
        </p:nvSpPr>
        <p:spPr>
          <a:xfrm>
            <a:off x="4572000" y="1597472"/>
            <a:ext cx="4571999" cy="1085981"/>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en-CA" sz="1150" dirty="0">
                <a:solidFill>
                  <a:schemeClr val="accent2"/>
                </a:solidFill>
                <a:latin typeface="Roboto Slab"/>
                <a:ea typeface="Roboto Slab"/>
                <a:cs typeface="Roboto Slab"/>
                <a:sym typeface="Roboto Slab"/>
              </a:rPr>
              <a:t>We can state with 95% confidence that the medical claims made by smokers are between $22,603.23 and $24,615.91 more than medical claims made by non-smokers. </a:t>
            </a:r>
          </a:p>
          <a:p>
            <a:pPr marL="171450" lvl="0" indent="-171450" algn="l" rtl="0">
              <a:spcBef>
                <a:spcPts val="0"/>
              </a:spcBef>
              <a:spcAft>
                <a:spcPts val="0"/>
              </a:spcAft>
              <a:buFont typeface="Arial" panose="020B0604020202020204" pitchFamily="34" charset="0"/>
              <a:buChar char="•"/>
            </a:pPr>
            <a:endParaRPr lang="en-CA" sz="1150" dirty="0">
              <a:solidFill>
                <a:schemeClr val="accent2"/>
              </a:solidFill>
              <a:latin typeface="Roboto Slab"/>
              <a:ea typeface="Roboto Slab"/>
              <a:cs typeface="Roboto Slab"/>
              <a:sym typeface="Roboto Slab"/>
            </a:endParaRPr>
          </a:p>
          <a:p>
            <a:pPr marL="285750" lvl="0" indent="-285750" algn="l" rtl="0">
              <a:spcBef>
                <a:spcPts val="0"/>
              </a:spcBef>
              <a:spcAft>
                <a:spcPts val="0"/>
              </a:spcAft>
              <a:buFont typeface="Arial" panose="020B0604020202020204" pitchFamily="34" charset="0"/>
              <a:buChar char="•"/>
            </a:pPr>
            <a:endParaRPr lang="en" sz="1100" dirty="0">
              <a:solidFill>
                <a:schemeClr val="accent2"/>
              </a:solidFill>
              <a:latin typeface="Roboto Slab"/>
              <a:ea typeface="Roboto Slab"/>
              <a:cs typeface="Roboto Slab"/>
              <a:sym typeface="Roboto Slab"/>
            </a:endParaRPr>
          </a:p>
        </p:txBody>
      </p:sp>
      <p:pic>
        <p:nvPicPr>
          <p:cNvPr id="14" name="Picture 13" descr="A picture containing text&#10;&#10;Description automatically generated">
            <a:extLst>
              <a:ext uri="{FF2B5EF4-FFF2-40B4-BE49-F238E27FC236}">
                <a16:creationId xmlns:a16="http://schemas.microsoft.com/office/drawing/2014/main" id="{FD6995D8-0C3B-4122-A3CE-4347BB235E5D}"/>
              </a:ext>
            </a:extLst>
          </p:cNvPr>
          <p:cNvPicPr>
            <a:picLocks noChangeAspect="1"/>
          </p:cNvPicPr>
          <p:nvPr/>
        </p:nvPicPr>
        <p:blipFill>
          <a:blip r:embed="rId3"/>
          <a:stretch>
            <a:fillRect/>
          </a:stretch>
        </p:blipFill>
        <p:spPr>
          <a:xfrm>
            <a:off x="941070" y="2641610"/>
            <a:ext cx="3070860" cy="2240280"/>
          </a:xfrm>
          <a:prstGeom prst="rect">
            <a:avLst/>
          </a:prstGeom>
        </p:spPr>
      </p:pic>
      <p:sp>
        <p:nvSpPr>
          <p:cNvPr id="7" name="Rectangle 6">
            <a:extLst>
              <a:ext uri="{FF2B5EF4-FFF2-40B4-BE49-F238E27FC236}">
                <a16:creationId xmlns:a16="http://schemas.microsoft.com/office/drawing/2014/main" id="{F6506C99-E15C-4972-BDF3-2A28B0601C8C}"/>
              </a:ext>
            </a:extLst>
          </p:cNvPr>
          <p:cNvSpPr/>
          <p:nvPr/>
        </p:nvSpPr>
        <p:spPr>
          <a:xfrm>
            <a:off x="848940" y="2605694"/>
            <a:ext cx="3303960" cy="21642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1" name="Rectangle 20">
            <a:extLst>
              <a:ext uri="{FF2B5EF4-FFF2-40B4-BE49-F238E27FC236}">
                <a16:creationId xmlns:a16="http://schemas.microsoft.com/office/drawing/2014/main" id="{51248578-EAC6-435B-9650-EF1A5DB613E4}"/>
              </a:ext>
            </a:extLst>
          </p:cNvPr>
          <p:cNvSpPr/>
          <p:nvPr/>
        </p:nvSpPr>
        <p:spPr>
          <a:xfrm>
            <a:off x="5120040" y="2571750"/>
            <a:ext cx="3303960" cy="21982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9" name="Picture 18" descr="Text&#10;&#10;Description automatically generated">
            <a:extLst>
              <a:ext uri="{FF2B5EF4-FFF2-40B4-BE49-F238E27FC236}">
                <a16:creationId xmlns:a16="http://schemas.microsoft.com/office/drawing/2014/main" id="{3D21AD20-EC20-4703-9CBC-CFFECA37453B}"/>
              </a:ext>
            </a:extLst>
          </p:cNvPr>
          <p:cNvPicPr>
            <a:picLocks noChangeAspect="1"/>
          </p:cNvPicPr>
          <p:nvPr/>
        </p:nvPicPr>
        <p:blipFill>
          <a:blip r:embed="rId4"/>
          <a:stretch>
            <a:fillRect/>
          </a:stretch>
        </p:blipFill>
        <p:spPr>
          <a:xfrm>
            <a:off x="5168580" y="2605694"/>
            <a:ext cx="3206879" cy="1724650"/>
          </a:xfrm>
          <a:prstGeom prst="rect">
            <a:avLst/>
          </a:prstGeom>
        </p:spPr>
      </p:pic>
    </p:spTree>
    <p:extLst>
      <p:ext uri="{BB962C8B-B14F-4D97-AF65-F5344CB8AC3E}">
        <p14:creationId xmlns:p14="http://schemas.microsoft.com/office/powerpoint/2010/main" val="9040242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Supporting Data for Investigation Question 2</a:t>
            </a:r>
          </a:p>
        </p:txBody>
      </p:sp>
      <p:sp>
        <p:nvSpPr>
          <p:cNvPr id="565" name="Google Shape;565;p64"/>
          <p:cNvSpPr txBox="1"/>
          <p:nvPr/>
        </p:nvSpPr>
        <p:spPr>
          <a:xfrm>
            <a:off x="0" y="1198512"/>
            <a:ext cx="3374571" cy="1987269"/>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CA" sz="1150" dirty="0">
                <a:solidFill>
                  <a:schemeClr val="accent2"/>
                </a:solidFill>
                <a:latin typeface="Roboto Slab"/>
                <a:ea typeface="Roboto Slab"/>
                <a:cs typeface="Roboto Slab"/>
                <a:sym typeface="Roboto Slab"/>
              </a:rPr>
              <a:t>Using the outputs calculated by python, we can substitute actual values into the formulas for the tstat and degrees of freedom:</a:t>
            </a:r>
          </a:p>
          <a:p>
            <a:pPr marL="285750" indent="-285750">
              <a:buFont typeface="Arial" panose="020B0604020202020204" pitchFamily="34" charset="0"/>
              <a:buChar char="•"/>
            </a:pPr>
            <a:r>
              <a:rPr lang="en-US" sz="1150" dirty="0">
                <a:solidFill>
                  <a:schemeClr val="accent2"/>
                </a:solidFill>
                <a:effectLst/>
                <a:latin typeface="Roboto Slab"/>
                <a:ea typeface="Times New Roman" panose="02020603050405020304" pitchFamily="18" charset="0"/>
                <a:cs typeface="Calibri" panose="020F0502020204030204" pitchFamily="34" charset="0"/>
              </a:rPr>
              <a:t>x̄ = </a:t>
            </a:r>
            <a:r>
              <a:rPr lang="en-CA" sz="1150" dirty="0">
                <a:solidFill>
                  <a:schemeClr val="accent2"/>
                </a:solidFill>
                <a:latin typeface="Roboto Slab"/>
                <a:ea typeface="Times New Roman" panose="02020603050405020304" pitchFamily="18" charset="0"/>
                <a:cs typeface="Times New Roman" panose="02020603050405020304" pitchFamily="18" charset="0"/>
              </a:rPr>
              <a:t>30.94</a:t>
            </a:r>
            <a:r>
              <a:rPr lang="en-US" sz="1150" dirty="0">
                <a:solidFill>
                  <a:schemeClr val="accent2"/>
                </a:solidFill>
                <a:effectLst/>
                <a:latin typeface="Roboto Slab"/>
                <a:ea typeface="Times New Roman" panose="02020603050405020304" pitchFamily="18" charset="0"/>
                <a:cs typeface="Calibri" panose="020F0502020204030204" pitchFamily="34" charset="0"/>
              </a:rPr>
              <a:t>,  ȳ= </a:t>
            </a:r>
            <a:r>
              <a:rPr lang="en-CA" sz="1150" dirty="0">
                <a:solidFill>
                  <a:schemeClr val="accent2"/>
                </a:solidFill>
                <a:latin typeface="Roboto Slab"/>
                <a:ea typeface="Times New Roman" panose="02020603050405020304" pitchFamily="18" charset="0"/>
                <a:cs typeface="Times New Roman" panose="02020603050405020304" pitchFamily="18" charset="0"/>
              </a:rPr>
              <a:t>30.34</a:t>
            </a:r>
            <a:r>
              <a:rPr lang="en-CA" sz="1150" dirty="0">
                <a:solidFill>
                  <a:schemeClr val="accent2"/>
                </a:solidFill>
                <a:effectLst/>
                <a:latin typeface="Roboto Slab"/>
                <a:ea typeface="Calibri" panose="020F0502020204030204" pitchFamily="34" charset="0"/>
                <a:cs typeface="Times New Roman" panose="02020603050405020304" pitchFamily="18" charset="0"/>
              </a:rPr>
              <a:t>, n</a:t>
            </a:r>
            <a:r>
              <a:rPr lang="en-CA" sz="1150" baseline="-25000" dirty="0">
                <a:solidFill>
                  <a:schemeClr val="accent2"/>
                </a:solidFill>
                <a:effectLst/>
                <a:latin typeface="Roboto Slab"/>
                <a:ea typeface="Calibri" panose="020F0502020204030204" pitchFamily="34" charset="0"/>
                <a:cs typeface="Times New Roman" panose="02020603050405020304" pitchFamily="18" charset="0"/>
              </a:rPr>
              <a:t>x</a:t>
            </a:r>
            <a:r>
              <a:rPr lang="en-CA" sz="1150" dirty="0">
                <a:solidFill>
                  <a:schemeClr val="accent2"/>
                </a:solidFill>
                <a:effectLst/>
                <a:latin typeface="Roboto Slab"/>
                <a:ea typeface="Calibri" panose="020F0502020204030204" pitchFamily="34" charset="0"/>
                <a:cs typeface="Times New Roman" panose="02020603050405020304" pitchFamily="18" charset="0"/>
              </a:rPr>
              <a:t> = 675 and n</a:t>
            </a:r>
            <a:r>
              <a:rPr lang="en-CA" sz="1150" baseline="-25000" dirty="0">
                <a:solidFill>
                  <a:schemeClr val="accent2"/>
                </a:solidFill>
                <a:effectLst/>
                <a:latin typeface="Roboto Slab"/>
                <a:ea typeface="Calibri" panose="020F0502020204030204" pitchFamily="34" charset="0"/>
                <a:cs typeface="Times New Roman" panose="02020603050405020304" pitchFamily="18" charset="0"/>
              </a:rPr>
              <a:t>y</a:t>
            </a:r>
            <a:r>
              <a:rPr lang="en-CA" sz="1150" dirty="0">
                <a:solidFill>
                  <a:schemeClr val="accent2"/>
                </a:solidFill>
                <a:effectLst/>
                <a:latin typeface="Roboto Slab"/>
                <a:ea typeface="Calibri" panose="020F0502020204030204" pitchFamily="34" charset="0"/>
                <a:cs typeface="Times New Roman" panose="02020603050405020304" pitchFamily="18" charset="0"/>
              </a:rPr>
              <a:t> = 662</a:t>
            </a:r>
          </a:p>
          <a:p>
            <a:pPr marL="285750" indent="-285750">
              <a:buFont typeface="Arial" panose="020B0604020202020204" pitchFamily="34" charset="0"/>
              <a:buChar char="•"/>
            </a:pPr>
            <a:r>
              <a:rPr lang="en-CA" sz="1150" dirty="0">
                <a:solidFill>
                  <a:schemeClr val="accent2"/>
                </a:solidFill>
                <a:effectLst/>
                <a:latin typeface="Roboto Slab"/>
                <a:ea typeface="Calibri" panose="020F0502020204030204" pitchFamily="34" charset="0"/>
                <a:cs typeface="Times New Roman" panose="02020603050405020304" pitchFamily="18" charset="0"/>
              </a:rPr>
              <a:t>Solv</a:t>
            </a:r>
            <a:r>
              <a:rPr lang="en-CA" sz="1150" dirty="0">
                <a:solidFill>
                  <a:schemeClr val="accent2"/>
                </a:solidFill>
                <a:latin typeface="Roboto Slab"/>
                <a:ea typeface="Calibri" panose="020F0502020204030204" pitchFamily="34" charset="0"/>
                <a:cs typeface="Times New Roman" panose="02020603050405020304" pitchFamily="18" charset="0"/>
              </a:rPr>
              <a:t>ing, t = 1.80 with df = 1335</a:t>
            </a:r>
          </a:p>
          <a:p>
            <a:pPr marL="285750" indent="-285750">
              <a:buFont typeface="Arial" panose="020B0604020202020204" pitchFamily="34" charset="0"/>
              <a:buChar char="•"/>
            </a:pPr>
            <a:r>
              <a:rPr lang="en-CA" sz="1150" dirty="0">
                <a:solidFill>
                  <a:schemeClr val="accent2"/>
                </a:solidFill>
                <a:effectLst/>
                <a:latin typeface="Roboto Slab"/>
                <a:ea typeface="Calibri" panose="020F0502020204030204" pitchFamily="34" charset="0"/>
                <a:cs typeface="Times New Roman" panose="02020603050405020304" pitchFamily="18" charset="0"/>
              </a:rPr>
              <a:t>Using an online </a:t>
            </a:r>
            <a:r>
              <a:rPr lang="en-CA" sz="1150" dirty="0">
                <a:solidFill>
                  <a:schemeClr val="accent2"/>
                </a:solidFill>
                <a:latin typeface="Roboto Slab"/>
                <a:ea typeface="Calibri" panose="020F0502020204030204" pitchFamily="34" charset="0"/>
                <a:cs typeface="Times New Roman" panose="02020603050405020304" pitchFamily="18" charset="0"/>
              </a:rPr>
              <a:t>p-value calculator, for t = 1.80 with df = 1335, p-value is  0.072086 </a:t>
            </a:r>
            <a:endParaRPr lang="en-CA" sz="1150" dirty="0">
              <a:solidFill>
                <a:schemeClr val="accent2"/>
              </a:solidFill>
              <a:effectLst/>
              <a:latin typeface="Roboto Slab"/>
              <a:ea typeface="Calibri" panose="020F0502020204030204" pitchFamily="34"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endParaRPr lang="en-CA" sz="1150" dirty="0">
              <a:solidFill>
                <a:schemeClr val="accent2"/>
              </a:solidFill>
              <a:latin typeface="Roboto Slab"/>
              <a:ea typeface="Roboto Slab"/>
              <a:cs typeface="Roboto Slab"/>
              <a:sym typeface="Roboto Slab"/>
            </a:endParaRPr>
          </a:p>
        </p:txBody>
      </p:sp>
      <p:sp>
        <p:nvSpPr>
          <p:cNvPr id="566" name="Google Shape;566;p64"/>
          <p:cNvSpPr txBox="1"/>
          <p:nvPr/>
        </p:nvSpPr>
        <p:spPr>
          <a:xfrm>
            <a:off x="396767" y="1024231"/>
            <a:ext cx="4255061"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US" sz="2000" dirty="0">
                <a:solidFill>
                  <a:schemeClr val="accent6"/>
                </a:solidFill>
                <a:latin typeface="Fira Sans Extra Condensed Medium"/>
                <a:ea typeface="Fira Sans Extra Condensed Medium"/>
                <a:cs typeface="Fira Sans Extra Condensed Medium"/>
                <a:sym typeface="Fira Sans Extra Condensed Medium"/>
              </a:rPr>
              <a:t>Two Sample t Test (one-tailed test):</a:t>
            </a:r>
            <a:endParaRPr lang="en-CA"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0" name="Google Shape;566;p64">
            <a:extLst>
              <a:ext uri="{FF2B5EF4-FFF2-40B4-BE49-F238E27FC236}">
                <a16:creationId xmlns:a16="http://schemas.microsoft.com/office/drawing/2014/main" id="{2DC0BF6A-00F0-4423-A066-B7B6FC0A7BF3}"/>
              </a:ext>
            </a:extLst>
          </p:cNvPr>
          <p:cNvSpPr txBox="1"/>
          <p:nvPr/>
        </p:nvSpPr>
        <p:spPr>
          <a:xfrm>
            <a:off x="396768" y="3007105"/>
            <a:ext cx="345708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Limitations:</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2" name="Google Shape;565;p64">
            <a:extLst>
              <a:ext uri="{FF2B5EF4-FFF2-40B4-BE49-F238E27FC236}">
                <a16:creationId xmlns:a16="http://schemas.microsoft.com/office/drawing/2014/main" id="{9BEA1254-170C-49D5-BE33-CEC4B69EE2C2}"/>
              </a:ext>
            </a:extLst>
          </p:cNvPr>
          <p:cNvSpPr txBox="1"/>
          <p:nvPr/>
        </p:nvSpPr>
        <p:spPr>
          <a:xfrm>
            <a:off x="33715" y="3284774"/>
            <a:ext cx="3374571" cy="1567983"/>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lang="en" sz="1100" dirty="0">
              <a:solidFill>
                <a:schemeClr val="accent2"/>
              </a:solidFill>
              <a:latin typeface="Roboto Slab"/>
              <a:ea typeface="Roboto Slab"/>
              <a:cs typeface="Roboto Slab"/>
              <a:sym typeface="Roboto Slab"/>
            </a:endParaRPr>
          </a:p>
          <a:p>
            <a:pPr marL="285750" lvl="0" indent="-285750" algn="l" rtl="0">
              <a:spcBef>
                <a:spcPts val="0"/>
              </a:spcBef>
              <a:spcAft>
                <a:spcPts val="0"/>
              </a:spcAft>
              <a:buFont typeface="Arial" panose="020B0604020202020204" pitchFamily="34" charset="0"/>
              <a:buChar char="•"/>
            </a:pPr>
            <a:r>
              <a:rPr lang="en-CA" sz="1100" dirty="0">
                <a:solidFill>
                  <a:schemeClr val="accent2"/>
                </a:solidFill>
                <a:latin typeface="Roboto Slab"/>
                <a:ea typeface="Roboto Slab"/>
                <a:cs typeface="Roboto Slab"/>
                <a:sym typeface="Roboto Slab"/>
              </a:rPr>
              <a:t>The p-value tells us there is no difference between the means at 95% confidence.</a:t>
            </a:r>
          </a:p>
          <a:p>
            <a:pPr marL="285750" lvl="0" indent="-285750" algn="l" rtl="0">
              <a:spcBef>
                <a:spcPts val="0"/>
              </a:spcBef>
              <a:spcAft>
                <a:spcPts val="0"/>
              </a:spcAft>
              <a:buFont typeface="Arial" panose="020B0604020202020204" pitchFamily="34" charset="0"/>
              <a:buChar char="•"/>
            </a:pPr>
            <a:r>
              <a:rPr lang="en-CA" sz="1100" dirty="0">
                <a:solidFill>
                  <a:schemeClr val="accent2"/>
                </a:solidFill>
                <a:latin typeface="Roboto Slab"/>
                <a:ea typeface="Roboto Slab"/>
                <a:cs typeface="Roboto Slab"/>
                <a:sym typeface="Roboto Slab"/>
              </a:rPr>
              <a:t>We could re-run this test at 99% confidence to see if the means are different at that level…</a:t>
            </a:r>
          </a:p>
          <a:p>
            <a:pPr marL="285750" lvl="0" indent="-285750" algn="l" rtl="0">
              <a:spcBef>
                <a:spcPts val="0"/>
              </a:spcBef>
              <a:spcAft>
                <a:spcPts val="0"/>
              </a:spcAft>
              <a:buFont typeface="Arial" panose="020B0604020202020204" pitchFamily="34" charset="0"/>
              <a:buChar char="•"/>
            </a:pPr>
            <a:r>
              <a:rPr lang="en-CA" sz="1100" i="1" dirty="0">
                <a:solidFill>
                  <a:schemeClr val="accent2"/>
                </a:solidFill>
                <a:latin typeface="Roboto Slab"/>
                <a:ea typeface="Roboto Slab"/>
                <a:cs typeface="Roboto Slab"/>
                <a:sym typeface="Roboto Slab"/>
              </a:rPr>
              <a:t>BUT…</a:t>
            </a:r>
            <a:r>
              <a:rPr lang="en-CA" sz="1100" dirty="0">
                <a:solidFill>
                  <a:schemeClr val="accent2"/>
                </a:solidFill>
                <a:latin typeface="Roboto Slab"/>
                <a:ea typeface="Roboto Slab"/>
                <a:cs typeface="Roboto Slab"/>
                <a:sym typeface="Roboto Slab"/>
              </a:rPr>
              <a:t> by decreasing </a:t>
            </a:r>
            <a:r>
              <a:rPr lang="el-GR" sz="1100" dirty="0">
                <a:solidFill>
                  <a:schemeClr val="accent2"/>
                </a:solidFill>
                <a:latin typeface="Roboto Slab"/>
                <a:ea typeface="Roboto Slab"/>
                <a:cs typeface="Times New Roman" panose="02020603050405020304" pitchFamily="18" charset="0"/>
                <a:sym typeface="Roboto Slab"/>
              </a:rPr>
              <a:t>α</a:t>
            </a:r>
            <a:r>
              <a:rPr lang="en-CA" sz="1100" dirty="0">
                <a:solidFill>
                  <a:schemeClr val="accent2"/>
                </a:solidFill>
                <a:latin typeface="Roboto Slab"/>
                <a:ea typeface="Roboto Slab"/>
                <a:cs typeface="Times New Roman" panose="02020603050405020304" pitchFamily="18" charset="0"/>
                <a:sym typeface="Roboto Slab"/>
              </a:rPr>
              <a:t> we risk increasing </a:t>
            </a:r>
            <a:r>
              <a:rPr lang="el-GR" sz="1100" dirty="0">
                <a:solidFill>
                  <a:schemeClr val="accent2"/>
                </a:solidFill>
                <a:latin typeface="Roboto Slab"/>
                <a:ea typeface="Roboto Slab"/>
                <a:cs typeface="Times New Roman" panose="02020603050405020304" pitchFamily="18" charset="0"/>
                <a:sym typeface="Roboto Slab"/>
              </a:rPr>
              <a:t>β</a:t>
            </a:r>
            <a:r>
              <a:rPr lang="en-CA" sz="1100" dirty="0">
                <a:solidFill>
                  <a:schemeClr val="accent2"/>
                </a:solidFill>
                <a:latin typeface="Roboto Slab"/>
                <a:ea typeface="Roboto Slab"/>
                <a:cs typeface="Times New Roman" panose="02020603050405020304" pitchFamily="18" charset="0"/>
                <a:sym typeface="Roboto Slab"/>
              </a:rPr>
              <a:t>, and thus increasing the risk of a Type II error</a:t>
            </a:r>
          </a:p>
          <a:p>
            <a:pPr marL="285750" lvl="0" indent="-285750" algn="l" rtl="0">
              <a:spcBef>
                <a:spcPts val="0"/>
              </a:spcBef>
              <a:spcAft>
                <a:spcPts val="0"/>
              </a:spcAft>
              <a:buFont typeface="Arial" panose="020B0604020202020204" pitchFamily="34" charset="0"/>
              <a:buChar char="•"/>
            </a:pPr>
            <a:r>
              <a:rPr lang="en-CA" sz="1100" dirty="0">
                <a:solidFill>
                  <a:schemeClr val="accent2"/>
                </a:solidFill>
                <a:latin typeface="Roboto Slab"/>
                <a:ea typeface="Roboto Slab"/>
                <a:cs typeface="Times New Roman" panose="02020603050405020304" pitchFamily="18" charset="0"/>
                <a:sym typeface="Roboto Slab"/>
              </a:rPr>
              <a:t>Note: the values to the right are similar but not equal to the results from python, this is due to rounding errors when calculated by hand</a:t>
            </a:r>
            <a:endParaRPr lang="en" sz="1100" dirty="0">
              <a:solidFill>
                <a:schemeClr val="accent2"/>
              </a:solidFill>
              <a:latin typeface="Roboto Slab"/>
              <a:ea typeface="Roboto Slab"/>
              <a:cs typeface="Roboto Slab"/>
              <a:sym typeface="Roboto Slab"/>
            </a:endParaRPr>
          </a:p>
          <a:p>
            <a:pPr marL="285750" lvl="0" indent="-285750" algn="l" rtl="0">
              <a:spcBef>
                <a:spcPts val="0"/>
              </a:spcBef>
              <a:spcAft>
                <a:spcPts val="0"/>
              </a:spcAft>
              <a:buFont typeface="Arial" panose="020B0604020202020204" pitchFamily="34" charset="0"/>
              <a:buChar char="•"/>
            </a:pPr>
            <a:endParaRPr lang="en" sz="1100" dirty="0">
              <a:solidFill>
                <a:schemeClr val="accent2"/>
              </a:solidFill>
              <a:latin typeface="Roboto Slab"/>
              <a:ea typeface="Roboto Slab"/>
              <a:cs typeface="Roboto Slab"/>
              <a:sym typeface="Roboto Slab"/>
            </a:endParaRPr>
          </a:p>
        </p:txBody>
      </p:sp>
      <p:pic>
        <p:nvPicPr>
          <p:cNvPr id="4" name="Picture 3">
            <a:extLst>
              <a:ext uri="{FF2B5EF4-FFF2-40B4-BE49-F238E27FC236}">
                <a16:creationId xmlns:a16="http://schemas.microsoft.com/office/drawing/2014/main" id="{696EE5BA-3236-406F-8F3F-F64D22543C04}"/>
              </a:ext>
            </a:extLst>
          </p:cNvPr>
          <p:cNvPicPr>
            <a:picLocks noChangeAspect="1"/>
          </p:cNvPicPr>
          <p:nvPr/>
        </p:nvPicPr>
        <p:blipFill>
          <a:blip r:embed="rId3"/>
          <a:srcRect/>
          <a:stretch/>
        </p:blipFill>
        <p:spPr>
          <a:xfrm>
            <a:off x="5816702" y="2571750"/>
            <a:ext cx="2930530" cy="1513803"/>
          </a:xfrm>
          <a:prstGeom prst="rect">
            <a:avLst/>
          </a:prstGeom>
        </p:spPr>
      </p:pic>
      <p:sp>
        <p:nvSpPr>
          <p:cNvPr id="7" name="Rectangle 6">
            <a:extLst>
              <a:ext uri="{FF2B5EF4-FFF2-40B4-BE49-F238E27FC236}">
                <a16:creationId xmlns:a16="http://schemas.microsoft.com/office/drawing/2014/main" id="{F6506C99-E15C-4972-BDF3-2A28B0601C8C}"/>
              </a:ext>
            </a:extLst>
          </p:cNvPr>
          <p:cNvSpPr/>
          <p:nvPr/>
        </p:nvSpPr>
        <p:spPr>
          <a:xfrm>
            <a:off x="5520000" y="1190518"/>
            <a:ext cx="3457086" cy="341298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9" name="Picture 8">
            <a:extLst>
              <a:ext uri="{FF2B5EF4-FFF2-40B4-BE49-F238E27FC236}">
                <a16:creationId xmlns:a16="http://schemas.microsoft.com/office/drawing/2014/main" id="{ED010563-E86B-4880-8C99-CB9D351D5D28}"/>
              </a:ext>
            </a:extLst>
          </p:cNvPr>
          <p:cNvPicPr>
            <a:picLocks noChangeAspect="1"/>
          </p:cNvPicPr>
          <p:nvPr/>
        </p:nvPicPr>
        <p:blipFill>
          <a:blip r:embed="rId4"/>
          <a:srcRect/>
          <a:stretch/>
        </p:blipFill>
        <p:spPr>
          <a:xfrm>
            <a:off x="3442002" y="1461987"/>
            <a:ext cx="1895639" cy="2793262"/>
          </a:xfrm>
          <a:prstGeom prst="rect">
            <a:avLst/>
          </a:prstGeom>
        </p:spPr>
      </p:pic>
      <p:sp>
        <p:nvSpPr>
          <p:cNvPr id="16" name="TextBox 15">
            <a:extLst>
              <a:ext uri="{FF2B5EF4-FFF2-40B4-BE49-F238E27FC236}">
                <a16:creationId xmlns:a16="http://schemas.microsoft.com/office/drawing/2014/main" id="{3556C7AF-5FA6-431A-A91D-70FC99C15086}"/>
              </a:ext>
            </a:extLst>
          </p:cNvPr>
          <p:cNvSpPr txBox="1"/>
          <p:nvPr/>
        </p:nvSpPr>
        <p:spPr>
          <a:xfrm>
            <a:off x="0" y="4881890"/>
            <a:ext cx="7248293" cy="261610"/>
          </a:xfrm>
          <a:prstGeom prst="rect">
            <a:avLst/>
          </a:prstGeom>
          <a:noFill/>
        </p:spPr>
        <p:txBody>
          <a:bodyPr wrap="square" rtlCol="0">
            <a:spAutoFit/>
          </a:bodyPr>
          <a:lstStyle/>
          <a:p>
            <a:r>
              <a:rPr lang="fr-FR" sz="1100" dirty="0"/>
              <a:t>Source: </a:t>
            </a:r>
            <a:r>
              <a:rPr lang="fr-FR" sz="1100" dirty="0">
                <a:hlinkClick r:id="rId5"/>
              </a:rPr>
              <a:t>https://www.socscistatistics.com/pvalues/tdistribution.aspx</a:t>
            </a:r>
            <a:r>
              <a:rPr lang="fr-FR" sz="1100" dirty="0"/>
              <a:t>  </a:t>
            </a:r>
            <a:endParaRPr lang="en-CA" sz="1100" dirty="0"/>
          </a:p>
        </p:txBody>
      </p:sp>
      <p:pic>
        <p:nvPicPr>
          <p:cNvPr id="13" name="Picture 12">
            <a:extLst>
              <a:ext uri="{FF2B5EF4-FFF2-40B4-BE49-F238E27FC236}">
                <a16:creationId xmlns:a16="http://schemas.microsoft.com/office/drawing/2014/main" id="{5A0259A5-8030-4754-A68B-54307521410D}"/>
              </a:ext>
            </a:extLst>
          </p:cNvPr>
          <p:cNvPicPr>
            <a:picLocks noChangeAspect="1"/>
          </p:cNvPicPr>
          <p:nvPr/>
        </p:nvPicPr>
        <p:blipFill>
          <a:blip r:embed="rId6"/>
          <a:srcRect/>
          <a:stretch/>
        </p:blipFill>
        <p:spPr>
          <a:xfrm>
            <a:off x="5595712" y="1431179"/>
            <a:ext cx="3323317" cy="590506"/>
          </a:xfrm>
          <a:prstGeom prst="rect">
            <a:avLst/>
          </a:prstGeom>
        </p:spPr>
      </p:pic>
    </p:spTree>
    <p:extLst>
      <p:ext uri="{BB962C8B-B14F-4D97-AF65-F5344CB8AC3E}">
        <p14:creationId xmlns:p14="http://schemas.microsoft.com/office/powerpoint/2010/main" val="42183300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Supporting Data for Investigation Question 3</a:t>
            </a:r>
          </a:p>
        </p:txBody>
      </p:sp>
      <p:sp>
        <p:nvSpPr>
          <p:cNvPr id="564" name="Google Shape;564;p64"/>
          <p:cNvSpPr txBox="1"/>
          <p:nvPr/>
        </p:nvSpPr>
        <p:spPr>
          <a:xfrm>
            <a:off x="4869233" y="3717693"/>
            <a:ext cx="4274767" cy="960414"/>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 sz="1100" dirty="0">
                <a:solidFill>
                  <a:schemeClr val="accent2"/>
                </a:solidFill>
                <a:latin typeface="Roboto Slab"/>
                <a:ea typeface="Roboto Slab"/>
                <a:cs typeface="Roboto Slab"/>
                <a:sym typeface="Roboto Slab"/>
              </a:rPr>
              <a:t>The chi-square statistic </a:t>
            </a:r>
            <a:r>
              <a:rPr lang="en" sz="1100" dirty="0">
                <a:solidFill>
                  <a:srgbClr val="16436C"/>
                </a:solidFill>
                <a:latin typeface="Roboto Slab"/>
                <a:ea typeface="Roboto Slab"/>
                <a:cs typeface="Roboto Slab"/>
                <a:sym typeface="Roboto Slab"/>
              </a:rPr>
              <a:t>(</a:t>
            </a:r>
            <a:r>
              <a:rPr lang="el-GR" sz="1100" dirty="0">
                <a:solidFill>
                  <a:srgbClr val="16436C"/>
                </a:solidFill>
                <a:effectLst/>
                <a:latin typeface="Roboto Slab"/>
                <a:ea typeface="Times New Roman" panose="02020603050405020304" pitchFamily="18" charset="0"/>
              </a:rPr>
              <a:t>χ</a:t>
            </a:r>
            <a:r>
              <a:rPr lang="en-US" sz="1100" baseline="30000" dirty="0">
                <a:solidFill>
                  <a:srgbClr val="16436C"/>
                </a:solidFill>
                <a:effectLst/>
                <a:latin typeface="Roboto Slab"/>
                <a:ea typeface="Times New Roman" panose="02020603050405020304" pitchFamily="18" charset="0"/>
              </a:rPr>
              <a:t>2</a:t>
            </a:r>
            <a:r>
              <a:rPr lang="en" sz="1100" dirty="0">
                <a:solidFill>
                  <a:srgbClr val="16436C"/>
                </a:solidFill>
                <a:latin typeface="Roboto Slab"/>
                <a:ea typeface="Roboto Slab"/>
                <a:cs typeface="Roboto Slab"/>
                <a:sym typeface="Roboto Slab"/>
              </a:rPr>
              <a:t>)</a:t>
            </a:r>
            <a:r>
              <a:rPr lang="en" sz="1100" dirty="0">
                <a:solidFill>
                  <a:schemeClr val="accent2"/>
                </a:solidFill>
                <a:latin typeface="Roboto Slab"/>
                <a:ea typeface="Roboto Slab"/>
                <a:cs typeface="Roboto Slab"/>
                <a:sym typeface="Roboto Slab"/>
              </a:rPr>
              <a:t> is the sum of the last column (5.79). The degrees of freedom (df)  for the test is the number of regions minus one or 3. At the 95% significance level, with df = 3, </a:t>
            </a:r>
            <a:r>
              <a:rPr lang="el-GR" sz="1100" dirty="0">
                <a:solidFill>
                  <a:srgbClr val="16436C"/>
                </a:solidFill>
                <a:effectLst/>
                <a:latin typeface="Roboto Slab"/>
                <a:ea typeface="Times New Roman" panose="02020603050405020304" pitchFamily="18" charset="0"/>
              </a:rPr>
              <a:t>χ</a:t>
            </a:r>
            <a:r>
              <a:rPr lang="en-US" sz="1100" baseline="30000" dirty="0">
                <a:solidFill>
                  <a:srgbClr val="16436C"/>
                </a:solidFill>
                <a:effectLst/>
                <a:latin typeface="Roboto Slab"/>
                <a:ea typeface="Times New Roman" panose="02020603050405020304" pitchFamily="18" charset="0"/>
              </a:rPr>
              <a:t>2</a:t>
            </a:r>
            <a:r>
              <a:rPr lang="en-US" sz="1100" baseline="-25000" dirty="0">
                <a:solidFill>
                  <a:srgbClr val="16436C"/>
                </a:solidFill>
                <a:effectLst/>
                <a:latin typeface="Roboto Slab"/>
                <a:ea typeface="Times New Roman" panose="02020603050405020304" pitchFamily="18" charset="0"/>
              </a:rPr>
              <a:t>α </a:t>
            </a:r>
            <a:r>
              <a:rPr lang="en-US" sz="1100" dirty="0">
                <a:solidFill>
                  <a:srgbClr val="16436C"/>
                </a:solidFill>
                <a:effectLst/>
                <a:latin typeface="Roboto Slab"/>
                <a:ea typeface="Times New Roman" panose="02020603050405020304" pitchFamily="18" charset="0"/>
              </a:rPr>
              <a:t>=</a:t>
            </a:r>
            <a:r>
              <a:rPr lang="en-US" sz="1200" dirty="0">
                <a:solidFill>
                  <a:srgbClr val="16436C"/>
                </a:solidFill>
                <a:effectLst/>
                <a:latin typeface="Roboto Slab"/>
                <a:ea typeface="Times New Roman" panose="02020603050405020304" pitchFamily="18" charset="0"/>
              </a:rPr>
              <a:t> </a:t>
            </a:r>
            <a:r>
              <a:rPr lang="en-US" sz="1100" dirty="0">
                <a:solidFill>
                  <a:srgbClr val="16436C"/>
                </a:solidFill>
                <a:effectLst/>
                <a:latin typeface="Roboto Slab"/>
                <a:ea typeface="Times New Roman" panose="02020603050405020304" pitchFamily="18" charset="0"/>
              </a:rPr>
              <a:t>7.815. This means the test would need a value of 7.815 or more to have a p-value less than 0.05. </a:t>
            </a:r>
            <a:endParaRPr sz="1200" dirty="0">
              <a:solidFill>
                <a:srgbClr val="16436C"/>
              </a:solidFill>
              <a:latin typeface="Roboto Slab"/>
              <a:ea typeface="Roboto Slab"/>
              <a:cs typeface="Roboto Slab"/>
              <a:sym typeface="Roboto Slab"/>
            </a:endParaRPr>
          </a:p>
        </p:txBody>
      </p:sp>
      <p:sp>
        <p:nvSpPr>
          <p:cNvPr id="565" name="Google Shape;565;p64"/>
          <p:cNvSpPr txBox="1"/>
          <p:nvPr/>
        </p:nvSpPr>
        <p:spPr>
          <a:xfrm>
            <a:off x="0" y="1445661"/>
            <a:ext cx="4645744" cy="1987269"/>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150" dirty="0">
                <a:solidFill>
                  <a:schemeClr val="accent2"/>
                </a:solidFill>
                <a:latin typeface="Roboto Slab"/>
                <a:ea typeface="Roboto Slab"/>
                <a:cs typeface="Roboto Slab"/>
                <a:sym typeface="Roboto Slab"/>
              </a:rPr>
              <a:t>Data for a goodness-of-fit testare organized in tables</a:t>
            </a:r>
          </a:p>
          <a:p>
            <a:pPr marL="285750" lvl="0" indent="-285750" algn="l" rtl="0">
              <a:spcBef>
                <a:spcPts val="0"/>
              </a:spcBef>
              <a:spcAft>
                <a:spcPts val="0"/>
              </a:spcAft>
              <a:buFont typeface="Arial" panose="020B0604020202020204" pitchFamily="34" charset="0"/>
              <a:buChar char="•"/>
            </a:pPr>
            <a:r>
              <a:rPr lang="en" sz="1150" dirty="0">
                <a:solidFill>
                  <a:schemeClr val="accent2"/>
                </a:solidFill>
                <a:latin typeface="Roboto Slab"/>
                <a:ea typeface="Roboto Slab"/>
                <a:cs typeface="Roboto Slab"/>
                <a:sym typeface="Roboto Slab"/>
              </a:rPr>
              <a:t>The tables are organized as summary counts in each category. </a:t>
            </a:r>
          </a:p>
          <a:p>
            <a:pPr marL="285750" lvl="0" indent="-285750" algn="l" rtl="0">
              <a:spcBef>
                <a:spcPts val="0"/>
              </a:spcBef>
              <a:spcAft>
                <a:spcPts val="0"/>
              </a:spcAft>
              <a:buFont typeface="Arial" panose="020B0604020202020204" pitchFamily="34" charset="0"/>
              <a:buChar char="•"/>
            </a:pPr>
            <a:r>
              <a:rPr lang="en" sz="1150" dirty="0">
                <a:solidFill>
                  <a:schemeClr val="accent2"/>
                </a:solidFill>
                <a:latin typeface="Roboto Slab"/>
                <a:ea typeface="Roboto Slab"/>
                <a:cs typeface="Roboto Slab"/>
                <a:sym typeface="Roboto Slab"/>
              </a:rPr>
              <a:t>Here, we have 274 individual smokers organized by region</a:t>
            </a:r>
          </a:p>
          <a:p>
            <a:pPr marL="285750" lvl="0" indent="-285750" algn="l" rtl="0">
              <a:spcBef>
                <a:spcPts val="0"/>
              </a:spcBef>
              <a:spcAft>
                <a:spcPts val="0"/>
              </a:spcAft>
              <a:buFont typeface="Arial" panose="020B0604020202020204" pitchFamily="34" charset="0"/>
              <a:buChar char="•"/>
            </a:pPr>
            <a:r>
              <a:rPr lang="en" sz="1150" dirty="0">
                <a:solidFill>
                  <a:schemeClr val="accent2"/>
                </a:solidFill>
                <a:latin typeface="Roboto Slab"/>
                <a:ea typeface="Roboto Slab"/>
                <a:cs typeface="Roboto Slab"/>
                <a:sym typeface="Roboto Slab"/>
              </a:rPr>
              <a:t>The data set provides the </a:t>
            </a:r>
            <a:r>
              <a:rPr lang="en" sz="1150" i="1" dirty="0">
                <a:solidFill>
                  <a:schemeClr val="accent2"/>
                </a:solidFill>
                <a:latin typeface="Roboto Slab"/>
                <a:ea typeface="Roboto Slab"/>
                <a:cs typeface="Roboto Slab"/>
                <a:sym typeface="Roboto Slab"/>
              </a:rPr>
              <a:t>Observed </a:t>
            </a:r>
            <a:r>
              <a:rPr lang="en" sz="1150" dirty="0">
                <a:solidFill>
                  <a:schemeClr val="accent2"/>
                </a:solidFill>
                <a:latin typeface="Roboto Slab"/>
                <a:ea typeface="Roboto Slab"/>
                <a:cs typeface="Roboto Slab"/>
                <a:sym typeface="Roboto Slab"/>
              </a:rPr>
              <a:t>number of smokers/region</a:t>
            </a:r>
          </a:p>
          <a:p>
            <a:pPr marL="285750" lvl="0" indent="-285750" algn="l" rtl="0">
              <a:spcBef>
                <a:spcPts val="0"/>
              </a:spcBef>
              <a:spcAft>
                <a:spcPts val="0"/>
              </a:spcAft>
              <a:buFont typeface="Arial" panose="020B0604020202020204" pitchFamily="34" charset="0"/>
              <a:buChar char="•"/>
            </a:pPr>
            <a:r>
              <a:rPr lang="en" sz="1150" dirty="0">
                <a:solidFill>
                  <a:schemeClr val="accent2"/>
                </a:solidFill>
                <a:latin typeface="Roboto Slab"/>
                <a:ea typeface="Roboto Slab"/>
                <a:cs typeface="Roboto Slab"/>
                <a:sym typeface="Roboto Slab"/>
              </a:rPr>
              <a:t>An equal distribution would mean there are 25% in each region</a:t>
            </a:r>
          </a:p>
          <a:p>
            <a:pPr marL="285750" lvl="0" indent="-285750" algn="l" rtl="0">
              <a:spcBef>
                <a:spcPts val="0"/>
              </a:spcBef>
              <a:spcAft>
                <a:spcPts val="0"/>
              </a:spcAft>
              <a:buFont typeface="Arial" panose="020B0604020202020204" pitchFamily="34" charset="0"/>
              <a:buChar char="•"/>
            </a:pPr>
            <a:r>
              <a:rPr lang="en" sz="1150" i="1" dirty="0">
                <a:solidFill>
                  <a:schemeClr val="accent2"/>
                </a:solidFill>
                <a:latin typeface="Roboto Slab"/>
                <a:ea typeface="Roboto Slab"/>
                <a:cs typeface="Roboto Slab"/>
                <a:sym typeface="Roboto Slab"/>
              </a:rPr>
              <a:t>BUT…</a:t>
            </a:r>
            <a:r>
              <a:rPr lang="en" sz="1150" dirty="0">
                <a:solidFill>
                  <a:schemeClr val="accent2"/>
                </a:solidFill>
                <a:latin typeface="Roboto Slab"/>
                <a:ea typeface="Roboto Slab"/>
                <a:cs typeface="Roboto Slab"/>
                <a:sym typeface="Roboto Slab"/>
              </a:rPr>
              <a:t> the number of customers in each region is slightly different so to calculate the </a:t>
            </a:r>
            <a:r>
              <a:rPr lang="en" sz="1150" i="1" dirty="0">
                <a:solidFill>
                  <a:schemeClr val="accent2"/>
                </a:solidFill>
                <a:latin typeface="Roboto Slab"/>
                <a:ea typeface="Roboto Slab"/>
                <a:cs typeface="Roboto Slab"/>
                <a:sym typeface="Roboto Slab"/>
              </a:rPr>
              <a:t>Expected</a:t>
            </a:r>
            <a:r>
              <a:rPr lang="en" sz="1150" dirty="0">
                <a:solidFill>
                  <a:schemeClr val="accent2"/>
                </a:solidFill>
                <a:latin typeface="Roboto Slab"/>
                <a:ea typeface="Roboto Slab"/>
                <a:cs typeface="Roboto Slab"/>
                <a:sym typeface="Roboto Slab"/>
              </a:rPr>
              <a:t> number of smokers per region we must use the following formula:</a:t>
            </a:r>
          </a:p>
          <a:p>
            <a:pPr marL="285750" indent="-285750">
              <a:buFont typeface="Arial" panose="020B0604020202020204" pitchFamily="34" charset="0"/>
              <a:buChar char="•"/>
            </a:pPr>
            <a:r>
              <a:rPr lang="en-CA" sz="1150" dirty="0">
                <a:solidFill>
                  <a:srgbClr val="16436C"/>
                </a:solidFill>
                <a:effectLst/>
                <a:latin typeface="Roboto Slab"/>
                <a:ea typeface="Calibri" panose="020F0502020204030204" pitchFamily="34" charset="0"/>
                <a:cs typeface="Times New Roman" panose="02020603050405020304" pitchFamily="18" charset="0"/>
              </a:rPr>
              <a:t>E</a:t>
            </a:r>
            <a:r>
              <a:rPr lang="en-CA" sz="1150" baseline="-25000" dirty="0">
                <a:solidFill>
                  <a:srgbClr val="16436C"/>
                </a:solidFill>
                <a:effectLst/>
                <a:latin typeface="Roboto Slab"/>
                <a:ea typeface="Calibri" panose="020F0502020204030204" pitchFamily="34" charset="0"/>
                <a:cs typeface="Times New Roman" panose="02020603050405020304" pitchFamily="18" charset="0"/>
              </a:rPr>
              <a:t>region</a:t>
            </a:r>
            <a:r>
              <a:rPr lang="en-CA" sz="1150" dirty="0">
                <a:solidFill>
                  <a:srgbClr val="16436C"/>
                </a:solidFill>
                <a:effectLst/>
                <a:latin typeface="Roboto Slab"/>
                <a:ea typeface="Calibri" panose="020F0502020204030204" pitchFamily="34" charset="0"/>
                <a:cs typeface="Times New Roman" panose="02020603050405020304" pitchFamily="18" charset="0"/>
              </a:rPr>
              <a:t> = (total smokers/total customers) x customers per region</a:t>
            </a:r>
            <a:endParaRPr sz="1150" dirty="0">
              <a:solidFill>
                <a:schemeClr val="accent2"/>
              </a:solidFill>
              <a:latin typeface="Roboto Slab"/>
              <a:ea typeface="Roboto Slab"/>
              <a:cs typeface="Roboto Slab"/>
              <a:sym typeface="Roboto Slab"/>
            </a:endParaRPr>
          </a:p>
        </p:txBody>
      </p:sp>
      <p:sp>
        <p:nvSpPr>
          <p:cNvPr id="566" name="Google Shape;566;p64"/>
          <p:cNvSpPr txBox="1"/>
          <p:nvPr/>
        </p:nvSpPr>
        <p:spPr>
          <a:xfrm>
            <a:off x="396768" y="1190518"/>
            <a:ext cx="345708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Method 1: </a:t>
            </a:r>
            <a:r>
              <a:rPr lang="en" dirty="0">
                <a:solidFill>
                  <a:srgbClr val="16436C"/>
                </a:solidFill>
                <a:latin typeface="Fira Sans Extra Condensed Medium"/>
                <a:ea typeface="Fira Sans Extra Condensed Medium"/>
                <a:cs typeface="Fira Sans Extra Condensed Medium"/>
                <a:sym typeface="Fira Sans Extra Condensed Medium"/>
              </a:rPr>
              <a:t>GOODNESS-OF-FIT TEST</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graphicFrame>
        <p:nvGraphicFramePr>
          <p:cNvPr id="2" name="Table 2">
            <a:extLst>
              <a:ext uri="{FF2B5EF4-FFF2-40B4-BE49-F238E27FC236}">
                <a16:creationId xmlns:a16="http://schemas.microsoft.com/office/drawing/2014/main" id="{05334617-C702-4AC9-8489-A21A97CAEB36}"/>
              </a:ext>
            </a:extLst>
          </p:cNvPr>
          <p:cNvGraphicFramePr>
            <a:graphicFrameLocks noGrp="1"/>
          </p:cNvGraphicFramePr>
          <p:nvPr>
            <p:extLst>
              <p:ext uri="{D42A27DB-BD31-4B8C-83A1-F6EECF244321}">
                <p14:modId xmlns:p14="http://schemas.microsoft.com/office/powerpoint/2010/main" val="3101582864"/>
              </p:ext>
            </p:extLst>
          </p:nvPr>
        </p:nvGraphicFramePr>
        <p:xfrm>
          <a:off x="4645744" y="1432318"/>
          <a:ext cx="4274767" cy="2129856"/>
        </p:xfrm>
        <a:graphic>
          <a:graphicData uri="http://schemas.openxmlformats.org/drawingml/2006/table">
            <a:tbl>
              <a:tblPr firstRow="1" bandRow="1">
                <a:tableStyleId>{DCC4355E-E9B7-4BD4-8386-D6861568D075}</a:tableStyleId>
              </a:tblPr>
              <a:tblGrid>
                <a:gridCol w="711789">
                  <a:extLst>
                    <a:ext uri="{9D8B030D-6E8A-4147-A177-3AD203B41FA5}">
                      <a16:colId xmlns:a16="http://schemas.microsoft.com/office/drawing/2014/main" val="2955889504"/>
                    </a:ext>
                  </a:extLst>
                </a:gridCol>
                <a:gridCol w="464574">
                  <a:extLst>
                    <a:ext uri="{9D8B030D-6E8A-4147-A177-3AD203B41FA5}">
                      <a16:colId xmlns:a16="http://schemas.microsoft.com/office/drawing/2014/main" val="340736513"/>
                    </a:ext>
                  </a:extLst>
                </a:gridCol>
                <a:gridCol w="494071">
                  <a:extLst>
                    <a:ext uri="{9D8B030D-6E8A-4147-A177-3AD203B41FA5}">
                      <a16:colId xmlns:a16="http://schemas.microsoft.com/office/drawing/2014/main" val="747592936"/>
                    </a:ext>
                  </a:extLst>
                </a:gridCol>
                <a:gridCol w="796413">
                  <a:extLst>
                    <a:ext uri="{9D8B030D-6E8A-4147-A177-3AD203B41FA5}">
                      <a16:colId xmlns:a16="http://schemas.microsoft.com/office/drawing/2014/main" val="2518495420"/>
                    </a:ext>
                  </a:extLst>
                </a:gridCol>
                <a:gridCol w="914250">
                  <a:extLst>
                    <a:ext uri="{9D8B030D-6E8A-4147-A177-3AD203B41FA5}">
                      <a16:colId xmlns:a16="http://schemas.microsoft.com/office/drawing/2014/main" val="1734805902"/>
                    </a:ext>
                  </a:extLst>
                </a:gridCol>
                <a:gridCol w="893670">
                  <a:extLst>
                    <a:ext uri="{9D8B030D-6E8A-4147-A177-3AD203B41FA5}">
                      <a16:colId xmlns:a16="http://schemas.microsoft.com/office/drawing/2014/main" val="877015774"/>
                    </a:ext>
                  </a:extLst>
                </a:gridCol>
              </a:tblGrid>
              <a:tr h="530335">
                <a:tc>
                  <a:txBody>
                    <a:bodyPr/>
                    <a:lstStyle/>
                    <a:p>
                      <a:pPr algn="ctr"/>
                      <a:r>
                        <a:rPr lang="en-CA" sz="1000" dirty="0">
                          <a:latin typeface="Roboto Slab"/>
                        </a:rPr>
                        <a:t>Region</a:t>
                      </a:r>
                    </a:p>
                  </a:txBody>
                  <a:tcPr anchor="ctr"/>
                </a:tc>
                <a:tc>
                  <a:txBody>
                    <a:bodyPr/>
                    <a:lstStyle/>
                    <a:p>
                      <a:pPr algn="ctr" fontAlgn="b"/>
                      <a:r>
                        <a:rPr lang="en-CA" sz="1000" b="0" i="0" u="none" strike="noStrike" dirty="0">
                          <a:solidFill>
                            <a:srgbClr val="000000"/>
                          </a:solidFill>
                          <a:effectLst/>
                          <a:latin typeface="Roboto Slab"/>
                        </a:rPr>
                        <a:t>Obs</a:t>
                      </a:r>
                    </a:p>
                  </a:txBody>
                  <a:tcPr marL="7620" marR="7620" marT="7620" marB="0" anchor="ctr"/>
                </a:tc>
                <a:tc>
                  <a:txBody>
                    <a:bodyPr/>
                    <a:lstStyle/>
                    <a:p>
                      <a:pPr algn="ctr" fontAlgn="b"/>
                      <a:r>
                        <a:rPr lang="en-CA" sz="1000" b="0" i="0" u="none" strike="noStrike" dirty="0">
                          <a:solidFill>
                            <a:srgbClr val="000000"/>
                          </a:solidFill>
                          <a:effectLst/>
                          <a:latin typeface="Roboto Slab"/>
                        </a:rPr>
                        <a:t>Exp</a:t>
                      </a:r>
                    </a:p>
                  </a:txBody>
                  <a:tcPr marL="7620" marR="7620" marT="7620" marB="0" anchor="ctr"/>
                </a:tc>
                <a:tc>
                  <a:txBody>
                    <a:bodyPr/>
                    <a:lstStyle/>
                    <a:p>
                      <a:pPr algn="ctr" fontAlgn="b"/>
                      <a:r>
                        <a:rPr lang="en-CA" sz="1000" b="0" i="0" u="none" strike="noStrike" dirty="0">
                          <a:solidFill>
                            <a:srgbClr val="000000"/>
                          </a:solidFill>
                          <a:effectLst/>
                          <a:latin typeface="Roboto Slab"/>
                        </a:rPr>
                        <a:t>(Obs-Exp)</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b="0" i="0" u="none" strike="noStrike" cap="none" dirty="0">
                          <a:solidFill>
                            <a:srgbClr val="000000"/>
                          </a:solidFill>
                          <a:effectLst/>
                          <a:latin typeface="Roboto Slab"/>
                          <a:ea typeface="Arial"/>
                          <a:cs typeface="Arial"/>
                          <a:sym typeface="Arial"/>
                        </a:rPr>
                        <a:t>(Obs-Exp)</a:t>
                      </a:r>
                      <a:r>
                        <a:rPr lang="en-CA" sz="1000" b="0" i="0" u="none" strike="noStrike" cap="none" baseline="30000" dirty="0">
                          <a:solidFill>
                            <a:srgbClr val="000000"/>
                          </a:solidFill>
                          <a:effectLst/>
                          <a:latin typeface="Roboto Slab"/>
                          <a:ea typeface="Arial"/>
                          <a:cs typeface="Arial"/>
                          <a:sym typeface="Arial"/>
                        </a:rPr>
                        <a:t>2</a:t>
                      </a:r>
                      <a:endParaRPr lang="en-CA" sz="1000" dirty="0">
                        <a:latin typeface="Roboto Slab"/>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CA" sz="1000" b="0" i="0" u="sng" strike="noStrike" cap="none" dirty="0">
                        <a:solidFill>
                          <a:srgbClr val="000000"/>
                        </a:solidFill>
                        <a:effectLst/>
                        <a:latin typeface="Roboto Slab"/>
                        <a:ea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b="0" i="0" u="sng" strike="noStrike" cap="none" dirty="0">
                          <a:solidFill>
                            <a:srgbClr val="000000"/>
                          </a:solidFill>
                          <a:effectLst/>
                          <a:latin typeface="Roboto Slab"/>
                          <a:ea typeface="Arial"/>
                          <a:cs typeface="Arial"/>
                          <a:sym typeface="Arial"/>
                        </a:rPr>
                        <a:t>(Obs - Exp)</a:t>
                      </a:r>
                      <a:r>
                        <a:rPr lang="en-CA" sz="1000" b="0" i="0" u="sng" strike="noStrike" cap="none" baseline="30000" dirty="0">
                          <a:solidFill>
                            <a:srgbClr val="000000"/>
                          </a:solidFill>
                          <a:effectLst/>
                          <a:latin typeface="Roboto Slab"/>
                          <a:ea typeface="Arial"/>
                          <a:cs typeface="Arial"/>
                          <a:sym typeface="Arial"/>
                        </a:rPr>
                        <a:t>2</a:t>
                      </a:r>
                      <a:r>
                        <a:rPr lang="en-CA" sz="1000" b="0" i="0" u="none" strike="noStrike" cap="none" dirty="0">
                          <a:solidFill>
                            <a:srgbClr val="000000"/>
                          </a:solidFill>
                          <a:effectLst/>
                          <a:latin typeface="Roboto Slab"/>
                          <a:ea typeface="Arial"/>
                          <a:cs typeface="Arial"/>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000" b="0" i="0" u="none" strike="noStrike" cap="none" dirty="0">
                          <a:solidFill>
                            <a:srgbClr val="000000"/>
                          </a:solidFill>
                          <a:effectLst/>
                          <a:latin typeface="Roboto Slab"/>
                          <a:ea typeface="Arial"/>
                          <a:cs typeface="Arial"/>
                          <a:sym typeface="Arial"/>
                        </a:rPr>
                        <a:t>Exp</a:t>
                      </a:r>
                      <a:endParaRPr lang="en-CA" sz="1000" dirty="0">
                        <a:latin typeface="Roboto Slab"/>
                      </a:endParaRPr>
                    </a:p>
                  </a:txBody>
                  <a:tcPr anchor="ctr"/>
                </a:tc>
                <a:extLst>
                  <a:ext uri="{0D108BD9-81ED-4DB2-BD59-A6C34878D82A}">
                    <a16:rowId xmlns:a16="http://schemas.microsoft.com/office/drawing/2014/main" val="1297079122"/>
                  </a:ext>
                </a:extLst>
              </a:tr>
              <a:tr h="395304">
                <a:tc>
                  <a:txBody>
                    <a:bodyPr/>
                    <a:lstStyle/>
                    <a:p>
                      <a:pPr algn="l" fontAlgn="b"/>
                      <a:r>
                        <a:rPr lang="en-CA" sz="1100" b="0" i="0" u="none" strike="noStrike" dirty="0">
                          <a:solidFill>
                            <a:srgbClr val="000000"/>
                          </a:solidFill>
                          <a:effectLst/>
                          <a:latin typeface="Calibri" panose="020F0502020204030204" pitchFamily="34" charset="0"/>
                        </a:rPr>
                        <a:t>Northeast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67</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66.40</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0.60</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0.36</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0.01</a:t>
                      </a:r>
                    </a:p>
                  </a:txBody>
                  <a:tcPr marL="7620" marR="7620" marT="7620" marB="0" anchor="b"/>
                </a:tc>
                <a:extLst>
                  <a:ext uri="{0D108BD9-81ED-4DB2-BD59-A6C34878D82A}">
                    <a16:rowId xmlns:a16="http://schemas.microsoft.com/office/drawing/2014/main" val="482037132"/>
                  </a:ext>
                </a:extLst>
              </a:tr>
              <a:tr h="395304">
                <a:tc>
                  <a:txBody>
                    <a:bodyPr/>
                    <a:lstStyle/>
                    <a:p>
                      <a:pPr algn="l" fontAlgn="b"/>
                      <a:r>
                        <a:rPr lang="en-CA" sz="1100" b="0" i="0" u="none" strike="noStrike" dirty="0">
                          <a:solidFill>
                            <a:srgbClr val="000000"/>
                          </a:solidFill>
                          <a:effectLst/>
                          <a:latin typeface="Calibri" panose="020F0502020204030204" pitchFamily="34" charset="0"/>
                        </a:rPr>
                        <a:t>Northwest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58</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66.40</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-8.40</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70.55</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1.06</a:t>
                      </a:r>
                    </a:p>
                  </a:txBody>
                  <a:tcPr marL="7620" marR="7620" marT="7620" marB="0" anchor="b"/>
                </a:tc>
                <a:extLst>
                  <a:ext uri="{0D108BD9-81ED-4DB2-BD59-A6C34878D82A}">
                    <a16:rowId xmlns:a16="http://schemas.microsoft.com/office/drawing/2014/main" val="1956118917"/>
                  </a:ext>
                </a:extLst>
              </a:tr>
              <a:tr h="395304">
                <a:tc>
                  <a:txBody>
                    <a:bodyPr/>
                    <a:lstStyle/>
                    <a:p>
                      <a:pPr algn="l" fontAlgn="b"/>
                      <a:r>
                        <a:rPr lang="en-CA" sz="1100" b="0" i="0" u="none" strike="noStrike" dirty="0">
                          <a:solidFill>
                            <a:srgbClr val="000000"/>
                          </a:solidFill>
                          <a:effectLst/>
                          <a:latin typeface="Calibri" panose="020F0502020204030204" pitchFamily="34" charset="0"/>
                        </a:rPr>
                        <a:t>Southeast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91</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74.60</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16.40</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269.06</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3.61</a:t>
                      </a:r>
                    </a:p>
                  </a:txBody>
                  <a:tcPr marL="7620" marR="7620" marT="7620" marB="0" anchor="b"/>
                </a:tc>
                <a:extLst>
                  <a:ext uri="{0D108BD9-81ED-4DB2-BD59-A6C34878D82A}">
                    <a16:rowId xmlns:a16="http://schemas.microsoft.com/office/drawing/2014/main" val="1371597745"/>
                  </a:ext>
                </a:extLst>
              </a:tr>
              <a:tr h="395304">
                <a:tc>
                  <a:txBody>
                    <a:bodyPr/>
                    <a:lstStyle/>
                    <a:p>
                      <a:pPr algn="l" fontAlgn="b"/>
                      <a:r>
                        <a:rPr lang="en-CA" sz="1100" b="0" i="0" u="none" strike="noStrike" dirty="0">
                          <a:solidFill>
                            <a:srgbClr val="000000"/>
                          </a:solidFill>
                          <a:effectLst/>
                          <a:latin typeface="Calibri" panose="020F0502020204030204" pitchFamily="34" charset="0"/>
                        </a:rPr>
                        <a:t>Southwest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58</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66.60</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-8.60</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74.03</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1.11</a:t>
                      </a:r>
                    </a:p>
                  </a:txBody>
                  <a:tcPr marL="7620" marR="7620" marT="7620" marB="0" anchor="b"/>
                </a:tc>
                <a:extLst>
                  <a:ext uri="{0D108BD9-81ED-4DB2-BD59-A6C34878D82A}">
                    <a16:rowId xmlns:a16="http://schemas.microsoft.com/office/drawing/2014/main" val="3623416608"/>
                  </a:ext>
                </a:extLst>
              </a:tr>
            </a:tbl>
          </a:graphicData>
        </a:graphic>
      </p:graphicFrame>
      <p:sp>
        <p:nvSpPr>
          <p:cNvPr id="10" name="Google Shape;566;p64">
            <a:extLst>
              <a:ext uri="{FF2B5EF4-FFF2-40B4-BE49-F238E27FC236}">
                <a16:creationId xmlns:a16="http://schemas.microsoft.com/office/drawing/2014/main" id="{2DC0BF6A-00F0-4423-A066-B7B6FC0A7BF3}"/>
              </a:ext>
            </a:extLst>
          </p:cNvPr>
          <p:cNvSpPr txBox="1"/>
          <p:nvPr/>
        </p:nvSpPr>
        <p:spPr>
          <a:xfrm>
            <a:off x="396768" y="3312030"/>
            <a:ext cx="345708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Limitations:</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2" name="Google Shape;565;p64">
            <a:extLst>
              <a:ext uri="{FF2B5EF4-FFF2-40B4-BE49-F238E27FC236}">
                <a16:creationId xmlns:a16="http://schemas.microsoft.com/office/drawing/2014/main" id="{9BEA1254-170C-49D5-BE33-CEC4B69EE2C2}"/>
              </a:ext>
            </a:extLst>
          </p:cNvPr>
          <p:cNvSpPr txBox="1"/>
          <p:nvPr/>
        </p:nvSpPr>
        <p:spPr>
          <a:xfrm>
            <a:off x="0" y="3575517"/>
            <a:ext cx="4702630" cy="1567983"/>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endParaRPr lang="en" sz="1100" dirty="0">
              <a:solidFill>
                <a:schemeClr val="accent2"/>
              </a:solidFill>
              <a:latin typeface="Roboto Slab"/>
              <a:ea typeface="Roboto Slab"/>
              <a:cs typeface="Roboto Slab"/>
              <a:sym typeface="Roboto Slab"/>
            </a:endParaRPr>
          </a:p>
          <a:p>
            <a:pPr marL="285750" lvl="0" indent="-285750" algn="l" rtl="0">
              <a:spcBef>
                <a:spcPts val="0"/>
              </a:spcBef>
              <a:spcAft>
                <a:spcPts val="0"/>
              </a:spcAft>
              <a:buFont typeface="Arial" panose="020B0604020202020204" pitchFamily="34" charset="0"/>
              <a:buChar char="•"/>
            </a:pPr>
            <a:r>
              <a:rPr lang="en" sz="1100" dirty="0">
                <a:solidFill>
                  <a:schemeClr val="accent2"/>
                </a:solidFill>
                <a:latin typeface="Roboto Slab"/>
                <a:ea typeface="Roboto Slab"/>
                <a:cs typeface="Roboto Slab"/>
                <a:sym typeface="Roboto Slab"/>
              </a:rPr>
              <a:t>The goodness-of-fit test compares the </a:t>
            </a:r>
            <a:r>
              <a:rPr lang="en" sz="1100" i="1" dirty="0">
                <a:solidFill>
                  <a:schemeClr val="accent2"/>
                </a:solidFill>
                <a:latin typeface="Roboto Slab"/>
                <a:ea typeface="Roboto Slab"/>
                <a:cs typeface="Roboto Slab"/>
                <a:sym typeface="Roboto Slab"/>
              </a:rPr>
              <a:t>Observed </a:t>
            </a:r>
            <a:r>
              <a:rPr lang="en" sz="1100" dirty="0">
                <a:solidFill>
                  <a:schemeClr val="accent2"/>
                </a:solidFill>
                <a:latin typeface="Roboto Slab"/>
                <a:ea typeface="Roboto Slab"/>
                <a:cs typeface="Roboto Slab"/>
                <a:sym typeface="Roboto Slab"/>
              </a:rPr>
              <a:t>values with </a:t>
            </a:r>
            <a:r>
              <a:rPr lang="en" sz="1100" i="1" dirty="0">
                <a:solidFill>
                  <a:schemeClr val="accent2"/>
                </a:solidFill>
                <a:latin typeface="Roboto Slab"/>
                <a:ea typeface="Roboto Slab"/>
                <a:cs typeface="Roboto Slab"/>
                <a:sym typeface="Roboto Slab"/>
              </a:rPr>
              <a:t>Expected </a:t>
            </a:r>
            <a:r>
              <a:rPr lang="en" sz="1100" dirty="0">
                <a:solidFill>
                  <a:schemeClr val="accent2"/>
                </a:solidFill>
                <a:latin typeface="Roboto Slab"/>
                <a:ea typeface="Roboto Slab"/>
                <a:cs typeface="Roboto Slab"/>
                <a:sym typeface="Roboto Slab"/>
              </a:rPr>
              <a:t>values, not with other observed values in different regions. </a:t>
            </a:r>
          </a:p>
          <a:p>
            <a:pPr marL="285750" lvl="0" indent="-285750" algn="l" rtl="0">
              <a:spcBef>
                <a:spcPts val="0"/>
              </a:spcBef>
              <a:spcAft>
                <a:spcPts val="0"/>
              </a:spcAft>
              <a:buFont typeface="Arial" panose="020B0604020202020204" pitchFamily="34" charset="0"/>
              <a:buChar char="•"/>
            </a:pPr>
            <a:r>
              <a:rPr lang="en" sz="1100" dirty="0">
                <a:solidFill>
                  <a:schemeClr val="accent2"/>
                </a:solidFill>
                <a:latin typeface="Roboto Slab"/>
                <a:ea typeface="Roboto Slab"/>
                <a:cs typeface="Roboto Slab"/>
                <a:sym typeface="Roboto Slab"/>
              </a:rPr>
              <a:t>This means we are testing the proportion of smokers against a target of 20.49% (total smokers/total customers)</a:t>
            </a:r>
          </a:p>
          <a:p>
            <a:pPr marL="285750" lvl="0" indent="-285750" algn="l" rtl="0">
              <a:spcBef>
                <a:spcPts val="0"/>
              </a:spcBef>
              <a:spcAft>
                <a:spcPts val="0"/>
              </a:spcAft>
              <a:buFont typeface="Arial" panose="020B0604020202020204" pitchFamily="34" charset="0"/>
              <a:buChar char="•"/>
            </a:pPr>
            <a:r>
              <a:rPr lang="en" sz="1100" dirty="0">
                <a:solidFill>
                  <a:schemeClr val="accent2"/>
                </a:solidFill>
                <a:latin typeface="Roboto Slab"/>
                <a:ea typeface="Roboto Slab"/>
                <a:cs typeface="Roboto Slab"/>
                <a:sym typeface="Roboto Slab"/>
              </a:rPr>
              <a:t>Essentially, we are concluding that, because each region is not statistically different from the 20.49% target, each region is statistically equivalent, however, this might not actually be true. </a:t>
            </a:r>
          </a:p>
          <a:p>
            <a:pPr marL="285750" lvl="0" indent="-285750" algn="l" rtl="0">
              <a:spcBef>
                <a:spcPts val="0"/>
              </a:spcBef>
              <a:spcAft>
                <a:spcPts val="0"/>
              </a:spcAft>
              <a:buFont typeface="Arial" panose="020B0604020202020204" pitchFamily="34" charset="0"/>
              <a:buChar char="•"/>
            </a:pPr>
            <a:r>
              <a:rPr lang="en" sz="1100" dirty="0">
                <a:solidFill>
                  <a:schemeClr val="accent2"/>
                </a:solidFill>
                <a:latin typeface="Roboto Slab"/>
                <a:ea typeface="Roboto Slab"/>
                <a:cs typeface="Roboto Slab"/>
                <a:sym typeface="Roboto Slab"/>
              </a:rPr>
              <a:t>Two regions could still be statistically equivalent to 20.49% at </a:t>
            </a:r>
            <a:r>
              <a:rPr lang="el-GR" sz="1100" dirty="0">
                <a:solidFill>
                  <a:schemeClr val="accent2"/>
                </a:solidFill>
                <a:latin typeface="Times New Roman" panose="02020603050405020304" pitchFamily="18" charset="0"/>
                <a:ea typeface="Roboto Slab"/>
                <a:cs typeface="Times New Roman" panose="02020603050405020304" pitchFamily="18" charset="0"/>
                <a:sym typeface="Roboto Slab"/>
              </a:rPr>
              <a:t>α</a:t>
            </a:r>
            <a:r>
              <a:rPr lang="en-CA" sz="1100" dirty="0">
                <a:solidFill>
                  <a:schemeClr val="accent2"/>
                </a:solidFill>
                <a:latin typeface="Times New Roman" panose="02020603050405020304" pitchFamily="18" charset="0"/>
                <a:ea typeface="Roboto Slab"/>
                <a:cs typeface="Times New Roman" panose="02020603050405020304" pitchFamily="18" charset="0"/>
                <a:sym typeface="Roboto Slab"/>
              </a:rPr>
              <a:t> = </a:t>
            </a:r>
            <a:r>
              <a:rPr lang="en-US" sz="1100" dirty="0">
                <a:solidFill>
                  <a:srgbClr val="16436C"/>
                </a:solidFill>
                <a:effectLst/>
                <a:latin typeface="Roboto Slab"/>
                <a:ea typeface="Times New Roman" panose="02020603050405020304" pitchFamily="18" charset="0"/>
              </a:rPr>
              <a:t>0.05 but not statistically equivalent to each other. </a:t>
            </a:r>
            <a:endParaRPr lang="en" sz="1100" dirty="0">
              <a:solidFill>
                <a:schemeClr val="accent2"/>
              </a:solidFill>
              <a:latin typeface="Roboto Slab"/>
              <a:ea typeface="Roboto Slab"/>
              <a:cs typeface="Roboto Slab"/>
              <a:sym typeface="Roboto Slab"/>
            </a:endParaRPr>
          </a:p>
          <a:p>
            <a:pPr marL="285750" lvl="0" indent="-285750" algn="l" rtl="0">
              <a:spcBef>
                <a:spcPts val="0"/>
              </a:spcBef>
              <a:spcAft>
                <a:spcPts val="0"/>
              </a:spcAft>
              <a:buFont typeface="Arial" panose="020B0604020202020204" pitchFamily="34" charset="0"/>
              <a:buChar char="•"/>
            </a:pPr>
            <a:endParaRPr lang="en" sz="1100" dirty="0">
              <a:solidFill>
                <a:schemeClr val="accent2"/>
              </a:solidFill>
              <a:latin typeface="Roboto Slab"/>
              <a:ea typeface="Roboto Slab"/>
              <a:cs typeface="Roboto Slab"/>
              <a:sym typeface="Roboto Slab"/>
            </a:endParaRPr>
          </a:p>
        </p:txBody>
      </p:sp>
    </p:spTree>
    <p:extLst>
      <p:ext uri="{BB962C8B-B14F-4D97-AF65-F5344CB8AC3E}">
        <p14:creationId xmlns:p14="http://schemas.microsoft.com/office/powerpoint/2010/main" val="28199990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Supporting Data for Investigation Question 3</a:t>
            </a:r>
          </a:p>
        </p:txBody>
      </p:sp>
      <p:sp>
        <p:nvSpPr>
          <p:cNvPr id="565" name="Google Shape;565;p64"/>
          <p:cNvSpPr txBox="1"/>
          <p:nvPr/>
        </p:nvSpPr>
        <p:spPr>
          <a:xfrm>
            <a:off x="0" y="1374395"/>
            <a:ext cx="4645744" cy="1987269"/>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200" dirty="0">
                <a:solidFill>
                  <a:schemeClr val="accent2"/>
                </a:solidFill>
                <a:latin typeface="Roboto Slab"/>
                <a:ea typeface="Roboto Slab"/>
                <a:cs typeface="Roboto Slab"/>
                <a:sym typeface="Roboto Slab"/>
              </a:rPr>
              <a:t>The chi-square statistic </a:t>
            </a:r>
            <a:r>
              <a:rPr lang="en-US" sz="1200" dirty="0">
                <a:solidFill>
                  <a:srgbClr val="16436C"/>
                </a:solidFill>
                <a:latin typeface="Roboto Slab"/>
                <a:ea typeface="Roboto Slab"/>
                <a:cs typeface="Roboto Slab"/>
                <a:sym typeface="Roboto Slab"/>
              </a:rPr>
              <a:t>(</a:t>
            </a:r>
            <a:r>
              <a:rPr lang="en-US" sz="1200" dirty="0">
                <a:solidFill>
                  <a:srgbClr val="16436C"/>
                </a:solidFill>
                <a:effectLst/>
                <a:latin typeface="Roboto Slab"/>
                <a:ea typeface="Times New Roman" panose="02020603050405020304" pitchFamily="18" charset="0"/>
              </a:rPr>
              <a:t>χ</a:t>
            </a:r>
            <a:r>
              <a:rPr lang="en-US" sz="1200" baseline="30000" dirty="0">
                <a:solidFill>
                  <a:srgbClr val="16436C"/>
                </a:solidFill>
                <a:effectLst/>
                <a:latin typeface="Roboto Slab"/>
                <a:ea typeface="Times New Roman" panose="02020603050405020304" pitchFamily="18" charset="0"/>
              </a:rPr>
              <a:t>2</a:t>
            </a:r>
            <a:r>
              <a:rPr lang="en-US" sz="1200" dirty="0">
                <a:solidFill>
                  <a:srgbClr val="16436C"/>
                </a:solidFill>
                <a:latin typeface="Roboto Slab"/>
                <a:ea typeface="Roboto Slab"/>
                <a:cs typeface="Roboto Slab"/>
                <a:sym typeface="Roboto Slab"/>
              </a:rPr>
              <a:t>)</a:t>
            </a:r>
            <a:r>
              <a:rPr lang="en-US" sz="1200" dirty="0">
                <a:solidFill>
                  <a:schemeClr val="accent2"/>
                </a:solidFill>
                <a:latin typeface="Roboto Slab"/>
                <a:ea typeface="Roboto Slab"/>
                <a:cs typeface="Roboto Slab"/>
                <a:sym typeface="Roboto Slab"/>
              </a:rPr>
              <a:t> is the sum of the last column </a:t>
            </a:r>
          </a:p>
          <a:p>
            <a:pPr marL="285750" lvl="0" indent="-285750" algn="l" rtl="0">
              <a:spcBef>
                <a:spcPts val="0"/>
              </a:spcBef>
              <a:spcAft>
                <a:spcPts val="0"/>
              </a:spcAft>
              <a:buFont typeface="Arial" panose="020B0604020202020204" pitchFamily="34" charset="0"/>
              <a:buChar char="•"/>
            </a:pPr>
            <a:r>
              <a:rPr lang="el-GR" sz="1200" dirty="0">
                <a:solidFill>
                  <a:srgbClr val="16436C"/>
                </a:solidFill>
                <a:effectLst/>
                <a:latin typeface="Roboto Slab"/>
                <a:ea typeface="Times New Roman" panose="02020603050405020304" pitchFamily="18" charset="0"/>
              </a:rPr>
              <a:t>Χ</a:t>
            </a:r>
            <a:r>
              <a:rPr lang="en-US" sz="1200" baseline="30000" dirty="0">
                <a:solidFill>
                  <a:srgbClr val="16436C"/>
                </a:solidFill>
                <a:effectLst/>
                <a:latin typeface="Roboto Slab"/>
                <a:ea typeface="Times New Roman" panose="02020603050405020304" pitchFamily="18" charset="0"/>
              </a:rPr>
              <a:t>2 </a:t>
            </a:r>
            <a:r>
              <a:rPr lang="en-US" sz="1200" dirty="0">
                <a:solidFill>
                  <a:schemeClr val="accent2"/>
                </a:solidFill>
                <a:latin typeface="Roboto Slab"/>
                <a:ea typeface="Roboto Slab"/>
                <a:cs typeface="Roboto Slab"/>
                <a:sym typeface="Roboto Slab"/>
              </a:rPr>
              <a:t>= 5.79, with 3 degrees of freedom  </a:t>
            </a:r>
          </a:p>
          <a:p>
            <a:pPr marL="285750" lvl="0" indent="-285750" algn="l" rtl="0">
              <a:spcBef>
                <a:spcPts val="0"/>
              </a:spcBef>
              <a:spcAft>
                <a:spcPts val="0"/>
              </a:spcAft>
              <a:buFont typeface="Arial" panose="020B0604020202020204" pitchFamily="34" charset="0"/>
              <a:buChar char="•"/>
            </a:pPr>
            <a:r>
              <a:rPr lang="en-US" sz="1200" dirty="0">
                <a:solidFill>
                  <a:schemeClr val="accent2"/>
                </a:solidFill>
                <a:latin typeface="Roboto Slab"/>
                <a:ea typeface="Roboto Slab"/>
                <a:cs typeface="Roboto Slab"/>
                <a:sym typeface="Roboto Slab"/>
              </a:rPr>
              <a:t>At the 95% significance level, with df = 3, </a:t>
            </a:r>
            <a:r>
              <a:rPr lang="en-US" sz="1200" dirty="0">
                <a:solidFill>
                  <a:srgbClr val="16436C"/>
                </a:solidFill>
                <a:effectLst/>
                <a:latin typeface="Roboto Slab"/>
                <a:ea typeface="Times New Roman" panose="02020603050405020304" pitchFamily="18" charset="0"/>
              </a:rPr>
              <a:t>χ</a:t>
            </a:r>
            <a:r>
              <a:rPr lang="en-US" sz="1200" baseline="30000" dirty="0">
                <a:solidFill>
                  <a:srgbClr val="16436C"/>
                </a:solidFill>
                <a:effectLst/>
                <a:latin typeface="Roboto Slab"/>
                <a:ea typeface="Times New Roman" panose="02020603050405020304" pitchFamily="18" charset="0"/>
              </a:rPr>
              <a:t>2</a:t>
            </a:r>
            <a:r>
              <a:rPr lang="en-US" sz="1200" baseline="-25000" dirty="0">
                <a:solidFill>
                  <a:srgbClr val="16436C"/>
                </a:solidFill>
                <a:effectLst/>
                <a:latin typeface="Roboto Slab"/>
                <a:ea typeface="Times New Roman" panose="02020603050405020304" pitchFamily="18" charset="0"/>
              </a:rPr>
              <a:t>α </a:t>
            </a:r>
            <a:r>
              <a:rPr lang="en-US" sz="1200" dirty="0">
                <a:solidFill>
                  <a:srgbClr val="16436C"/>
                </a:solidFill>
                <a:effectLst/>
                <a:latin typeface="Roboto Slab"/>
                <a:ea typeface="Times New Roman" panose="02020603050405020304" pitchFamily="18" charset="0"/>
              </a:rPr>
              <a:t>=</a:t>
            </a:r>
            <a:r>
              <a:rPr lang="en-US" sz="1400" dirty="0">
                <a:solidFill>
                  <a:srgbClr val="16436C"/>
                </a:solidFill>
                <a:effectLst/>
                <a:latin typeface="Roboto Slab"/>
                <a:ea typeface="Times New Roman" panose="02020603050405020304" pitchFamily="18" charset="0"/>
              </a:rPr>
              <a:t> </a:t>
            </a:r>
            <a:r>
              <a:rPr lang="en-US" sz="1200" dirty="0">
                <a:solidFill>
                  <a:srgbClr val="16436C"/>
                </a:solidFill>
                <a:effectLst/>
                <a:latin typeface="Roboto Slab"/>
                <a:ea typeface="Times New Roman" panose="02020603050405020304" pitchFamily="18" charset="0"/>
              </a:rPr>
              <a:t>7.815. </a:t>
            </a:r>
          </a:p>
          <a:p>
            <a:pPr marL="285750" lvl="0" indent="-285750" algn="l" rtl="0">
              <a:spcBef>
                <a:spcPts val="0"/>
              </a:spcBef>
              <a:spcAft>
                <a:spcPts val="0"/>
              </a:spcAft>
              <a:buFont typeface="Arial" panose="020B0604020202020204" pitchFamily="34" charset="0"/>
              <a:buChar char="•"/>
            </a:pPr>
            <a:r>
              <a:rPr lang="en-US" sz="1200" dirty="0">
                <a:solidFill>
                  <a:srgbClr val="16436C"/>
                </a:solidFill>
                <a:effectLst/>
                <a:latin typeface="Roboto Slab"/>
                <a:ea typeface="Times New Roman" panose="02020603050405020304" pitchFamily="18" charset="0"/>
              </a:rPr>
              <a:t>This means the test would need a value of 7.815 or more to have a p-value less than 0.05. </a:t>
            </a:r>
          </a:p>
          <a:p>
            <a:pPr marL="285750" indent="-285750">
              <a:buFont typeface="Arial" panose="020B0604020202020204" pitchFamily="34" charset="0"/>
              <a:buChar char="•"/>
            </a:pPr>
            <a:r>
              <a:rPr lang="en-CA" sz="1200" dirty="0">
                <a:solidFill>
                  <a:schemeClr val="accent2"/>
                </a:solidFill>
                <a:effectLst/>
                <a:latin typeface="Roboto Slab"/>
                <a:ea typeface="Calibri" panose="020F0502020204030204" pitchFamily="34" charset="0"/>
                <a:cs typeface="Times New Roman" panose="02020603050405020304" pitchFamily="18" charset="0"/>
              </a:rPr>
              <a:t>Using an online </a:t>
            </a:r>
            <a:r>
              <a:rPr lang="en-CA" sz="1200" dirty="0">
                <a:solidFill>
                  <a:schemeClr val="accent2"/>
                </a:solidFill>
                <a:latin typeface="Roboto Slab"/>
                <a:ea typeface="Calibri" panose="020F0502020204030204" pitchFamily="34" charset="0"/>
                <a:cs typeface="Times New Roman" panose="02020603050405020304" pitchFamily="18" charset="0"/>
              </a:rPr>
              <a:t>p-value calculator, for </a:t>
            </a:r>
            <a:r>
              <a:rPr lang="el-GR" sz="1400" dirty="0">
                <a:solidFill>
                  <a:srgbClr val="16436C"/>
                </a:solidFill>
                <a:effectLst/>
                <a:latin typeface="Roboto Slab"/>
                <a:ea typeface="Times New Roman" panose="02020603050405020304" pitchFamily="18" charset="0"/>
              </a:rPr>
              <a:t>χ</a:t>
            </a:r>
            <a:r>
              <a:rPr lang="en-US" sz="1400" baseline="30000" dirty="0">
                <a:solidFill>
                  <a:srgbClr val="16436C"/>
                </a:solidFill>
                <a:effectLst/>
                <a:latin typeface="Roboto Slab"/>
                <a:ea typeface="Times New Roman" panose="02020603050405020304" pitchFamily="18" charset="0"/>
              </a:rPr>
              <a:t>2 </a:t>
            </a:r>
            <a:r>
              <a:rPr lang="en-CA" sz="1200" dirty="0">
                <a:solidFill>
                  <a:schemeClr val="accent2"/>
                </a:solidFill>
                <a:latin typeface="Roboto Slab"/>
                <a:ea typeface="Roboto Slab"/>
                <a:cs typeface="Roboto Slab"/>
                <a:sym typeface="Roboto Slab"/>
              </a:rPr>
              <a:t>=</a:t>
            </a:r>
            <a:r>
              <a:rPr lang="en" sz="1200" dirty="0">
                <a:solidFill>
                  <a:srgbClr val="16436C"/>
                </a:solidFill>
                <a:latin typeface="Roboto Slab"/>
                <a:ea typeface="Roboto Slab"/>
                <a:cs typeface="Roboto Slab"/>
                <a:sym typeface="Roboto Slab"/>
              </a:rPr>
              <a:t> 5.79 </a:t>
            </a:r>
            <a:r>
              <a:rPr lang="en-CA" sz="1200" dirty="0">
                <a:solidFill>
                  <a:schemeClr val="accent2"/>
                </a:solidFill>
                <a:latin typeface="Roboto Slab"/>
                <a:ea typeface="Calibri" panose="020F0502020204030204" pitchFamily="34" charset="0"/>
                <a:cs typeface="Times New Roman" panose="02020603050405020304" pitchFamily="18" charset="0"/>
              </a:rPr>
              <a:t>with df = 3, p-value is  0.063548 </a:t>
            </a:r>
          </a:p>
          <a:p>
            <a:pPr marL="285750" indent="-285750">
              <a:buFont typeface="Arial" panose="020B0604020202020204" pitchFamily="34" charset="0"/>
              <a:buChar char="•"/>
            </a:pPr>
            <a:r>
              <a:rPr lang="en-CA" sz="1200" dirty="0">
                <a:solidFill>
                  <a:schemeClr val="accent2"/>
                </a:solidFill>
                <a:latin typeface="Roboto Slab"/>
                <a:ea typeface="Calibri" panose="020F0502020204030204" pitchFamily="34" charset="0"/>
                <a:cs typeface="Times New Roman" panose="02020603050405020304" pitchFamily="18" charset="0"/>
              </a:rPr>
              <a:t>0.063548 &gt; 0.05 therefore, fail to reject Ho </a:t>
            </a:r>
            <a:endParaRPr lang="en-US" sz="1200" dirty="0">
              <a:solidFill>
                <a:srgbClr val="16436C"/>
              </a:solidFill>
              <a:latin typeface="Roboto Slab"/>
              <a:ea typeface="Roboto Slab"/>
              <a:cs typeface="Roboto Slab"/>
              <a:sym typeface="Roboto Slab"/>
            </a:endParaRPr>
          </a:p>
        </p:txBody>
      </p:sp>
      <p:sp>
        <p:nvSpPr>
          <p:cNvPr id="566" name="Google Shape;566;p64"/>
          <p:cNvSpPr txBox="1"/>
          <p:nvPr/>
        </p:nvSpPr>
        <p:spPr>
          <a:xfrm>
            <a:off x="396767" y="1190518"/>
            <a:ext cx="4015575"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Method 1: </a:t>
            </a:r>
            <a:r>
              <a:rPr lang="en" dirty="0">
                <a:solidFill>
                  <a:srgbClr val="16436C"/>
                </a:solidFill>
                <a:latin typeface="Fira Sans Extra Condensed Medium"/>
                <a:ea typeface="Fira Sans Extra Condensed Medium"/>
                <a:cs typeface="Fira Sans Extra Condensed Medium"/>
                <a:sym typeface="Fira Sans Extra Condensed Medium"/>
              </a:rPr>
              <a:t>GOODNESS-OF-FIT TEST (</a:t>
            </a:r>
            <a:r>
              <a:rPr lang="en" i="1" dirty="0">
                <a:solidFill>
                  <a:srgbClr val="16436C"/>
                </a:solidFill>
                <a:latin typeface="Fira Sans Extra Condensed Medium"/>
                <a:ea typeface="Fira Sans Extra Condensed Medium"/>
                <a:cs typeface="Fira Sans Extra Condensed Medium"/>
                <a:sym typeface="Fira Sans Extra Condensed Medium"/>
              </a:rPr>
              <a:t>Continued</a:t>
            </a:r>
            <a:r>
              <a:rPr lang="en" dirty="0">
                <a:solidFill>
                  <a:srgbClr val="16436C"/>
                </a:solidFill>
                <a:latin typeface="Fira Sans Extra Condensed Medium"/>
                <a:ea typeface="Fira Sans Extra Condensed Medium"/>
                <a:cs typeface="Fira Sans Extra Condensed Medium"/>
                <a:sym typeface="Fira Sans Extra Condensed Medium"/>
              </a:rPr>
              <a:t>)</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1" name="Google Shape;564;p64">
            <a:extLst>
              <a:ext uri="{FF2B5EF4-FFF2-40B4-BE49-F238E27FC236}">
                <a16:creationId xmlns:a16="http://schemas.microsoft.com/office/drawing/2014/main" id="{28FA5510-56ED-491B-A487-ADE6C5F989AF}"/>
              </a:ext>
            </a:extLst>
          </p:cNvPr>
          <p:cNvSpPr txBox="1"/>
          <p:nvPr/>
        </p:nvSpPr>
        <p:spPr>
          <a:xfrm>
            <a:off x="5532834" y="3312030"/>
            <a:ext cx="3048000" cy="871463"/>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CA" sz="1100" dirty="0">
                <a:solidFill>
                  <a:schemeClr val="accent2"/>
                </a:solidFill>
                <a:latin typeface="Roboto Slab"/>
                <a:ea typeface="Roboto Slab"/>
                <a:cs typeface="Roboto Slab"/>
                <a:sym typeface="Roboto Slab"/>
              </a:rPr>
              <a:t>To calculate the degrees of freedom (df): (rows -1) df: (4 -1) = 3</a:t>
            </a:r>
          </a:p>
          <a:p>
            <a:pPr marL="0" lvl="0" indent="0" rtl="0">
              <a:spcBef>
                <a:spcPts val="0"/>
              </a:spcBef>
              <a:spcAft>
                <a:spcPts val="0"/>
              </a:spcAft>
              <a:buNone/>
            </a:pPr>
            <a:endParaRPr lang="en-CA" sz="1100" dirty="0">
              <a:solidFill>
                <a:schemeClr val="accent2"/>
              </a:solidFill>
              <a:latin typeface="Roboto Slab"/>
              <a:ea typeface="Roboto Slab"/>
              <a:cs typeface="Roboto Slab"/>
              <a:sym typeface="Roboto Slab"/>
            </a:endParaRPr>
          </a:p>
          <a:p>
            <a:pPr marL="0" lvl="0" indent="0" algn="ctr" rtl="0">
              <a:spcBef>
                <a:spcPts val="0"/>
              </a:spcBef>
              <a:spcAft>
                <a:spcPts val="0"/>
              </a:spcAft>
              <a:buNone/>
            </a:pPr>
            <a:endParaRPr sz="1200" dirty="0">
              <a:solidFill>
                <a:srgbClr val="16436C"/>
              </a:solidFill>
              <a:latin typeface="Roboto Slab"/>
              <a:ea typeface="Roboto Slab"/>
              <a:cs typeface="Roboto Slab"/>
              <a:sym typeface="Roboto Slab"/>
            </a:endParaRPr>
          </a:p>
        </p:txBody>
      </p:sp>
      <p:graphicFrame>
        <p:nvGraphicFramePr>
          <p:cNvPr id="3" name="Table 3">
            <a:extLst>
              <a:ext uri="{FF2B5EF4-FFF2-40B4-BE49-F238E27FC236}">
                <a16:creationId xmlns:a16="http://schemas.microsoft.com/office/drawing/2014/main" id="{077DC00B-5BA5-4CFA-8078-823F00976E6A}"/>
              </a:ext>
            </a:extLst>
          </p:cNvPr>
          <p:cNvGraphicFramePr>
            <a:graphicFrameLocks noGrp="1"/>
          </p:cNvGraphicFramePr>
          <p:nvPr>
            <p:extLst>
              <p:ext uri="{D42A27DB-BD31-4B8C-83A1-F6EECF244321}">
                <p14:modId xmlns:p14="http://schemas.microsoft.com/office/powerpoint/2010/main" val="2068619865"/>
              </p:ext>
            </p:extLst>
          </p:nvPr>
        </p:nvGraphicFramePr>
        <p:xfrm>
          <a:off x="5612664" y="1311418"/>
          <a:ext cx="2888340" cy="1914980"/>
        </p:xfrm>
        <a:graphic>
          <a:graphicData uri="http://schemas.openxmlformats.org/drawingml/2006/table">
            <a:tbl>
              <a:tblPr firstRow="1" bandRow="1">
                <a:tableStyleId>{DCC4355E-E9B7-4BD4-8386-D6861568D075}</a:tableStyleId>
              </a:tblPr>
              <a:tblGrid>
                <a:gridCol w="1444170">
                  <a:extLst>
                    <a:ext uri="{9D8B030D-6E8A-4147-A177-3AD203B41FA5}">
                      <a16:colId xmlns:a16="http://schemas.microsoft.com/office/drawing/2014/main" val="2977460139"/>
                    </a:ext>
                  </a:extLst>
                </a:gridCol>
                <a:gridCol w="1444170">
                  <a:extLst>
                    <a:ext uri="{9D8B030D-6E8A-4147-A177-3AD203B41FA5}">
                      <a16:colId xmlns:a16="http://schemas.microsoft.com/office/drawing/2014/main" val="2290250562"/>
                    </a:ext>
                  </a:extLst>
                </a:gridCol>
              </a:tblGrid>
              <a:tr h="382996">
                <a:tc>
                  <a:txBody>
                    <a:bodyPr/>
                    <a:lstStyle/>
                    <a:p>
                      <a:pPr algn="ctr"/>
                      <a:r>
                        <a:rPr lang="en-CA" sz="1000" dirty="0">
                          <a:latin typeface="Roboto Slab"/>
                        </a:rPr>
                        <a:t>Region</a:t>
                      </a:r>
                    </a:p>
                  </a:txBody>
                  <a:tcPr anchor="ctr"/>
                </a:tc>
                <a:tc>
                  <a:txBody>
                    <a:bodyPr/>
                    <a:lstStyle/>
                    <a:p>
                      <a:pPr algn="ctr" fontAlgn="b"/>
                      <a:r>
                        <a:rPr lang="en-CA" sz="1000" b="0" i="0" u="none" strike="noStrike" dirty="0">
                          <a:solidFill>
                            <a:srgbClr val="000000"/>
                          </a:solidFill>
                          <a:effectLst/>
                          <a:latin typeface="Roboto Slab"/>
                        </a:rPr>
                        <a:t>Smoker</a:t>
                      </a:r>
                    </a:p>
                  </a:txBody>
                  <a:tcPr marL="7620" marR="7620" marT="7620" marB="0" anchor="ctr"/>
                </a:tc>
                <a:extLst>
                  <a:ext uri="{0D108BD9-81ED-4DB2-BD59-A6C34878D82A}">
                    <a16:rowId xmlns:a16="http://schemas.microsoft.com/office/drawing/2014/main" val="677329667"/>
                  </a:ext>
                </a:extLst>
              </a:tr>
              <a:tr h="382996">
                <a:tc>
                  <a:txBody>
                    <a:bodyPr/>
                    <a:lstStyle/>
                    <a:p>
                      <a:pPr algn="l" fontAlgn="b"/>
                      <a:r>
                        <a:rPr lang="en-CA" sz="1100" b="0" i="0" u="none" strike="noStrike" dirty="0">
                          <a:solidFill>
                            <a:srgbClr val="000000"/>
                          </a:solidFill>
                          <a:effectLst/>
                          <a:latin typeface="Calibri" panose="020F0502020204030204" pitchFamily="34" charset="0"/>
                        </a:rPr>
                        <a:t>Northeast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0.005433</a:t>
                      </a:r>
                    </a:p>
                  </a:txBody>
                  <a:tcPr marL="7620" marR="7620" marT="7620" marB="0" anchor="b"/>
                </a:tc>
                <a:extLst>
                  <a:ext uri="{0D108BD9-81ED-4DB2-BD59-A6C34878D82A}">
                    <a16:rowId xmlns:a16="http://schemas.microsoft.com/office/drawing/2014/main" val="829238869"/>
                  </a:ext>
                </a:extLst>
              </a:tr>
              <a:tr h="382996">
                <a:tc>
                  <a:txBody>
                    <a:bodyPr/>
                    <a:lstStyle/>
                    <a:p>
                      <a:pPr algn="l" fontAlgn="b"/>
                      <a:r>
                        <a:rPr lang="en-CA" sz="1100" b="0" i="0" u="none" strike="noStrike" dirty="0">
                          <a:solidFill>
                            <a:srgbClr val="000000"/>
                          </a:solidFill>
                          <a:effectLst/>
                          <a:latin typeface="Calibri" panose="020F0502020204030204" pitchFamily="34" charset="0"/>
                        </a:rPr>
                        <a:t>Northwest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1.062509</a:t>
                      </a:r>
                    </a:p>
                  </a:txBody>
                  <a:tcPr marL="7620" marR="7620" marT="7620" marB="0" anchor="b"/>
                </a:tc>
                <a:extLst>
                  <a:ext uri="{0D108BD9-81ED-4DB2-BD59-A6C34878D82A}">
                    <a16:rowId xmlns:a16="http://schemas.microsoft.com/office/drawing/2014/main" val="2431262393"/>
                  </a:ext>
                </a:extLst>
              </a:tr>
              <a:tr h="382996">
                <a:tc>
                  <a:txBody>
                    <a:bodyPr/>
                    <a:lstStyle/>
                    <a:p>
                      <a:pPr algn="l" fontAlgn="b"/>
                      <a:r>
                        <a:rPr lang="en-CA" sz="1100" b="0" i="0" u="none" strike="noStrike" dirty="0">
                          <a:solidFill>
                            <a:srgbClr val="000000"/>
                          </a:solidFill>
                          <a:effectLst/>
                          <a:latin typeface="Calibri" panose="020F0502020204030204" pitchFamily="34" charset="0"/>
                        </a:rPr>
                        <a:t>Southeast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3.606895</a:t>
                      </a:r>
                    </a:p>
                  </a:txBody>
                  <a:tcPr marL="7620" marR="7620" marT="7620" marB="0" anchor="b"/>
                </a:tc>
                <a:extLst>
                  <a:ext uri="{0D108BD9-81ED-4DB2-BD59-A6C34878D82A}">
                    <a16:rowId xmlns:a16="http://schemas.microsoft.com/office/drawing/2014/main" val="2370476103"/>
                  </a:ext>
                </a:extLst>
              </a:tr>
              <a:tr h="382996">
                <a:tc>
                  <a:txBody>
                    <a:bodyPr/>
                    <a:lstStyle/>
                    <a:p>
                      <a:pPr algn="l" fontAlgn="b"/>
                      <a:r>
                        <a:rPr lang="en-CA" sz="1100" b="0" i="0" u="none" strike="noStrike" dirty="0">
                          <a:solidFill>
                            <a:srgbClr val="000000"/>
                          </a:solidFill>
                          <a:effectLst/>
                          <a:latin typeface="Calibri" panose="020F0502020204030204" pitchFamily="34" charset="0"/>
                        </a:rPr>
                        <a:t>Southwest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1.111559</a:t>
                      </a:r>
                    </a:p>
                  </a:txBody>
                  <a:tcPr marL="7620" marR="7620" marT="7620" marB="0" anchor="b"/>
                </a:tc>
                <a:extLst>
                  <a:ext uri="{0D108BD9-81ED-4DB2-BD59-A6C34878D82A}">
                    <a16:rowId xmlns:a16="http://schemas.microsoft.com/office/drawing/2014/main" val="2672919297"/>
                  </a:ext>
                </a:extLst>
              </a:tr>
            </a:tbl>
          </a:graphicData>
        </a:graphic>
      </p:graphicFrame>
      <p:pic>
        <p:nvPicPr>
          <p:cNvPr id="14" name="Picture 13">
            <a:extLst>
              <a:ext uri="{FF2B5EF4-FFF2-40B4-BE49-F238E27FC236}">
                <a16:creationId xmlns:a16="http://schemas.microsoft.com/office/drawing/2014/main" id="{880449DD-B0A7-4645-9353-E6E935C1A47E}"/>
              </a:ext>
            </a:extLst>
          </p:cNvPr>
          <p:cNvPicPr>
            <a:picLocks noChangeAspect="1"/>
          </p:cNvPicPr>
          <p:nvPr/>
        </p:nvPicPr>
        <p:blipFill>
          <a:blip r:embed="rId3"/>
          <a:srcRect/>
          <a:stretch/>
        </p:blipFill>
        <p:spPr>
          <a:xfrm>
            <a:off x="928451" y="3101739"/>
            <a:ext cx="2952205" cy="1916644"/>
          </a:xfrm>
          <a:prstGeom prst="rect">
            <a:avLst/>
          </a:prstGeom>
        </p:spPr>
      </p:pic>
      <p:sp>
        <p:nvSpPr>
          <p:cNvPr id="15" name="TextBox 14">
            <a:extLst>
              <a:ext uri="{FF2B5EF4-FFF2-40B4-BE49-F238E27FC236}">
                <a16:creationId xmlns:a16="http://schemas.microsoft.com/office/drawing/2014/main" id="{15A3B522-6BEA-4B20-8729-3DD672A12FE1}"/>
              </a:ext>
            </a:extLst>
          </p:cNvPr>
          <p:cNvSpPr txBox="1"/>
          <p:nvPr/>
        </p:nvSpPr>
        <p:spPr>
          <a:xfrm>
            <a:off x="0" y="4881890"/>
            <a:ext cx="7248293" cy="261610"/>
          </a:xfrm>
          <a:prstGeom prst="rect">
            <a:avLst/>
          </a:prstGeom>
          <a:noFill/>
        </p:spPr>
        <p:txBody>
          <a:bodyPr wrap="square" rtlCol="0">
            <a:spAutoFit/>
          </a:bodyPr>
          <a:lstStyle/>
          <a:p>
            <a:r>
              <a:rPr lang="fr-FR" sz="1100" dirty="0"/>
              <a:t>Source: </a:t>
            </a:r>
            <a:r>
              <a:rPr lang="fr-FR" sz="1100" dirty="0">
                <a:hlinkClick r:id="rId4"/>
              </a:rPr>
              <a:t>https://www.socscistatistics.com/pvalues/chidistribution.aspx</a:t>
            </a:r>
            <a:r>
              <a:rPr lang="fr-FR" sz="1100" dirty="0"/>
              <a:t> </a:t>
            </a:r>
            <a:endParaRPr lang="en-CA" sz="1100" dirty="0"/>
          </a:p>
        </p:txBody>
      </p:sp>
    </p:spTree>
    <p:extLst>
      <p:ext uri="{BB962C8B-B14F-4D97-AF65-F5344CB8AC3E}">
        <p14:creationId xmlns:p14="http://schemas.microsoft.com/office/powerpoint/2010/main" val="981365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45"/>
          <p:cNvPicPr preferRelativeResize="0"/>
          <p:nvPr/>
        </p:nvPicPr>
        <p:blipFill rotWithShape="1">
          <a:blip r:embed="rId3">
            <a:alphaModFix/>
          </a:blip>
          <a:srcRect l="377" r="367"/>
          <a:stretch/>
        </p:blipFill>
        <p:spPr>
          <a:xfrm>
            <a:off x="0" y="0"/>
            <a:ext cx="8238624" cy="4669199"/>
          </a:xfrm>
          <a:prstGeom prst="rect">
            <a:avLst/>
          </a:prstGeom>
          <a:noFill/>
          <a:ln>
            <a:noFill/>
          </a:ln>
        </p:spPr>
      </p:pic>
      <p:sp>
        <p:nvSpPr>
          <p:cNvPr id="333" name="Google Shape;333;p45"/>
          <p:cNvSpPr/>
          <p:nvPr/>
        </p:nvSpPr>
        <p:spPr>
          <a:xfrm flipH="1">
            <a:off x="13" y="0"/>
            <a:ext cx="8238600" cy="4669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45"/>
          <p:cNvSpPr/>
          <p:nvPr/>
        </p:nvSpPr>
        <p:spPr>
          <a:xfrm flipH="1">
            <a:off x="200" y="0"/>
            <a:ext cx="8238600" cy="4669200"/>
          </a:xfrm>
          <a:prstGeom prst="rect">
            <a:avLst/>
          </a:prstGeom>
          <a:solidFill>
            <a:schemeClr val="accent2">
              <a:alpha val="749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35" name="Google Shape;335;p45"/>
          <p:cNvSpPr/>
          <p:nvPr/>
        </p:nvSpPr>
        <p:spPr>
          <a:xfrm flipH="1">
            <a:off x="200" y="0"/>
            <a:ext cx="8238600" cy="3765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37" name="Google Shape;337;p45"/>
          <p:cNvSpPr txBox="1">
            <a:spLocks noGrp="1"/>
          </p:cNvSpPr>
          <p:nvPr>
            <p:ph type="subTitle" idx="1"/>
          </p:nvPr>
        </p:nvSpPr>
        <p:spPr>
          <a:xfrm>
            <a:off x="831200" y="2571750"/>
            <a:ext cx="40038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dirty="0"/>
              <a:t>CONFIDENCE LEVELS</a:t>
            </a:r>
          </a:p>
        </p:txBody>
      </p:sp>
      <p:sp>
        <p:nvSpPr>
          <p:cNvPr id="338" name="Google Shape;338;p45"/>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Limitations</a:t>
            </a:r>
            <a:endParaRPr dirty="0"/>
          </a:p>
        </p:txBody>
      </p:sp>
      <p:sp>
        <p:nvSpPr>
          <p:cNvPr id="17" name="Google Shape;337;p45">
            <a:extLst>
              <a:ext uri="{FF2B5EF4-FFF2-40B4-BE49-F238E27FC236}">
                <a16:creationId xmlns:a16="http://schemas.microsoft.com/office/drawing/2014/main" id="{467AB086-908C-47A1-A555-2669A5F2F977}"/>
              </a:ext>
            </a:extLst>
          </p:cNvPr>
          <p:cNvSpPr txBox="1">
            <a:spLocks/>
          </p:cNvSpPr>
          <p:nvPr/>
        </p:nvSpPr>
        <p:spPr>
          <a:xfrm>
            <a:off x="831013" y="2978943"/>
            <a:ext cx="3797428" cy="15183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Roboto Slab"/>
              <a:buNone/>
              <a:defRPr sz="1400" b="0" i="0" u="none" strike="noStrike" cap="none">
                <a:solidFill>
                  <a:schemeClr val="lt1"/>
                </a:solidFill>
                <a:latin typeface="Roboto Slab"/>
                <a:ea typeface="Roboto Slab"/>
                <a:cs typeface="Roboto Slab"/>
                <a:sym typeface="Roboto Slab"/>
              </a:defRPr>
            </a:lvl1pPr>
            <a:lvl2pPr marL="914400" marR="0" lvl="1"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1371600" marR="0" lvl="2"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1828800" marR="0" lvl="3"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indent="0">
              <a:buClr>
                <a:schemeClr val="dk1"/>
              </a:buClr>
              <a:buSzPts val="1100"/>
              <a:buFont typeface="Arial"/>
              <a:buNone/>
            </a:pPr>
            <a:r>
              <a:rPr lang="en-CA" sz="1200" dirty="0"/>
              <a:t>The confidence levels for all inferential statistical tests conducted in this study is set to 95%. This means that the probability of a Type I error is set to 5% (</a:t>
            </a:r>
            <a:r>
              <a:rPr lang="el-GR" sz="1200" dirty="0"/>
              <a:t>α</a:t>
            </a:r>
            <a:r>
              <a:rPr lang="en-CA" sz="1200" dirty="0"/>
              <a:t>) and the probability that the Null Hypothesis is not rejected when true is 95% (1 – </a:t>
            </a:r>
            <a:r>
              <a:rPr lang="el-GR" sz="1200" dirty="0"/>
              <a:t>α</a:t>
            </a:r>
            <a:r>
              <a:rPr lang="en-CA" sz="1200" dirty="0"/>
              <a:t>).  </a:t>
            </a:r>
          </a:p>
          <a:p>
            <a:pPr marL="0" indent="0">
              <a:buClr>
                <a:schemeClr val="dk1"/>
              </a:buClr>
              <a:buSzPts val="1100"/>
              <a:buFont typeface="Arial"/>
              <a:buNone/>
            </a:pPr>
            <a:endParaRPr lang="en-CA" sz="1200" dirty="0"/>
          </a:p>
          <a:p>
            <a:pPr marL="0" indent="0">
              <a:buClr>
                <a:schemeClr val="dk1"/>
              </a:buClr>
              <a:buSzPts val="1100"/>
              <a:buFont typeface="Arial"/>
              <a:buNone/>
            </a:pPr>
            <a:r>
              <a:rPr lang="en-CA" sz="1200" dirty="0"/>
              <a:t>In this study, we will control for </a:t>
            </a:r>
            <a:r>
              <a:rPr lang="el-GR" sz="1200" dirty="0"/>
              <a:t>α</a:t>
            </a:r>
            <a:r>
              <a:rPr lang="en-CA" sz="1200" dirty="0"/>
              <a:t>, and attempt to keep the probability of a Type I error to 5%. </a:t>
            </a:r>
          </a:p>
        </p:txBody>
      </p:sp>
      <p:sp>
        <p:nvSpPr>
          <p:cNvPr id="21" name="Google Shape;2646;p62">
            <a:extLst>
              <a:ext uri="{FF2B5EF4-FFF2-40B4-BE49-F238E27FC236}">
                <a16:creationId xmlns:a16="http://schemas.microsoft.com/office/drawing/2014/main" id="{7C016C59-81E5-4192-AACD-4816AE5243BA}"/>
              </a:ext>
            </a:extLst>
          </p:cNvPr>
          <p:cNvSpPr txBox="1">
            <a:spLocks/>
          </p:cNvSpPr>
          <p:nvPr/>
        </p:nvSpPr>
        <p:spPr>
          <a:xfrm>
            <a:off x="3521869" y="4686343"/>
            <a:ext cx="4716744"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accent3"/>
                </a:solidFill>
                <a:latin typeface="+mn-lt"/>
              </a:rPr>
              <a:t>Source: </a:t>
            </a:r>
            <a:r>
              <a:rPr lang="en-CA" sz="1200" dirty="0">
                <a:solidFill>
                  <a:schemeClr val="accent3"/>
                </a:solidFill>
                <a:latin typeface="+mn-lt"/>
                <a:hlinkClick r:id="rId4"/>
              </a:rPr>
              <a:t>https://www.scribbr.com/statistics/type-i-and-type-ii-errors/</a:t>
            </a:r>
            <a:r>
              <a:rPr lang="en-CA" sz="1200" dirty="0">
                <a:solidFill>
                  <a:schemeClr val="accent3"/>
                </a:solidFill>
                <a:latin typeface="+mn-lt"/>
              </a:rPr>
              <a:t> </a:t>
            </a:r>
          </a:p>
        </p:txBody>
      </p:sp>
      <p:pic>
        <p:nvPicPr>
          <p:cNvPr id="6" name="Picture 5" descr="Table&#10;&#10;Description automatically generated with medium confidence">
            <a:extLst>
              <a:ext uri="{FF2B5EF4-FFF2-40B4-BE49-F238E27FC236}">
                <a16:creationId xmlns:a16="http://schemas.microsoft.com/office/drawing/2014/main" id="{5CC3E7E8-0E44-4E73-BCB2-8257CE24A81B}"/>
              </a:ext>
            </a:extLst>
          </p:cNvPr>
          <p:cNvPicPr>
            <a:picLocks noChangeAspect="1"/>
          </p:cNvPicPr>
          <p:nvPr/>
        </p:nvPicPr>
        <p:blipFill>
          <a:blip r:embed="rId5"/>
          <a:stretch>
            <a:fillRect/>
          </a:stretch>
        </p:blipFill>
        <p:spPr>
          <a:xfrm>
            <a:off x="4628441" y="591105"/>
            <a:ext cx="3520440" cy="2171700"/>
          </a:xfrm>
          <a:prstGeom prst="rect">
            <a:avLst/>
          </a:prstGeom>
        </p:spPr>
      </p:pic>
      <p:sp>
        <p:nvSpPr>
          <p:cNvPr id="20" name="Google Shape;337;p45">
            <a:extLst>
              <a:ext uri="{FF2B5EF4-FFF2-40B4-BE49-F238E27FC236}">
                <a16:creationId xmlns:a16="http://schemas.microsoft.com/office/drawing/2014/main" id="{AF154C11-35E3-454E-825B-24F502473958}"/>
              </a:ext>
            </a:extLst>
          </p:cNvPr>
          <p:cNvSpPr txBox="1">
            <a:spLocks/>
          </p:cNvSpPr>
          <p:nvPr/>
        </p:nvSpPr>
        <p:spPr>
          <a:xfrm>
            <a:off x="4534813" y="2976531"/>
            <a:ext cx="3797428" cy="15183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FFFFFF"/>
              </a:buClr>
              <a:buSzPts val="1400"/>
              <a:buFont typeface="Roboto Slab"/>
              <a:buNone/>
              <a:defRPr sz="1400" b="0" i="0" u="none" strike="noStrike" cap="none">
                <a:solidFill>
                  <a:schemeClr val="lt1"/>
                </a:solidFill>
                <a:latin typeface="Roboto Slab"/>
                <a:ea typeface="Roboto Slab"/>
                <a:cs typeface="Roboto Slab"/>
                <a:sym typeface="Roboto Slab"/>
              </a:defRPr>
            </a:lvl1pPr>
            <a:lvl2pPr marL="914400" marR="0" lvl="1"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1371600" marR="0" lvl="2"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1828800" marR="0" lvl="3"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2286000" marR="0" lvl="4"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2743200" marR="0" lvl="5"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3200400" marR="0" lvl="6"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3657600" marR="0" lvl="7"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4114800" marR="0" lvl="8" indent="-31750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indent="0">
              <a:buClr>
                <a:schemeClr val="dk1"/>
              </a:buClr>
              <a:buSzPts val="1100"/>
              <a:buFont typeface="Arial"/>
              <a:buNone/>
            </a:pPr>
            <a:r>
              <a:rPr lang="en-CA" sz="1200" dirty="0"/>
              <a:t>It is possible to increase the confidence level to 99%, but this would have an adverse affect on the Type II error and increase the probability the Null Hypothesis is not rejected when it should be rejected.  The inverse relationship between </a:t>
            </a:r>
            <a:r>
              <a:rPr lang="el-GR" sz="1200" dirty="0"/>
              <a:t>α</a:t>
            </a:r>
            <a:r>
              <a:rPr lang="en-CA" sz="1200" dirty="0"/>
              <a:t> and </a:t>
            </a:r>
            <a:r>
              <a:rPr lang="el-GR" sz="1200" dirty="0"/>
              <a:t>β</a:t>
            </a:r>
            <a:r>
              <a:rPr lang="en-CA" sz="1200" dirty="0"/>
              <a:t> means that as you seek to reduce one, the probability of the other increases. Therefore, we believe that 95% confidence is an acceptable trade-off for this study.  </a:t>
            </a:r>
          </a:p>
        </p:txBody>
      </p:sp>
    </p:spTree>
    <p:extLst>
      <p:ext uri="{BB962C8B-B14F-4D97-AF65-F5344CB8AC3E}">
        <p14:creationId xmlns:p14="http://schemas.microsoft.com/office/powerpoint/2010/main" val="11180376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Supporting Data for Investigation Question 3</a:t>
            </a:r>
          </a:p>
        </p:txBody>
      </p:sp>
      <p:sp>
        <p:nvSpPr>
          <p:cNvPr id="564" name="Google Shape;564;p64"/>
          <p:cNvSpPr txBox="1"/>
          <p:nvPr/>
        </p:nvSpPr>
        <p:spPr>
          <a:xfrm>
            <a:off x="4810008" y="2752117"/>
            <a:ext cx="4333992" cy="956283"/>
          </a:xfrm>
          <a:prstGeom prst="rect">
            <a:avLst/>
          </a:prstGeom>
          <a:noFill/>
          <a:ln>
            <a:noFill/>
          </a:ln>
        </p:spPr>
        <p:txBody>
          <a:bodyPr spcFirstLastPara="1" wrap="square" lIns="91425" tIns="0" rIns="91425" bIns="0" anchor="ctr" anchorCtr="0">
            <a:noAutofit/>
          </a:bodyPr>
          <a:lstStyle/>
          <a:p>
            <a:pPr marL="0" lvl="0" indent="0" rtl="0">
              <a:spcBef>
                <a:spcPts val="0"/>
              </a:spcBef>
              <a:spcAft>
                <a:spcPts val="0"/>
              </a:spcAft>
              <a:buNone/>
            </a:pPr>
            <a:r>
              <a:rPr lang="en-CA" sz="1100" dirty="0">
                <a:solidFill>
                  <a:schemeClr val="accent2"/>
                </a:solidFill>
                <a:latin typeface="Roboto Slab"/>
                <a:ea typeface="Roboto Slab"/>
                <a:cs typeface="Roboto Slab"/>
                <a:sym typeface="Roboto Slab"/>
              </a:rPr>
              <a:t>If the distributions are the same, we would expect each cell to have expected values that are 20.49% (274/1337) and 79.51% (1063/1337) of the row totals for smoker and non-smoker, respectively. Expected: (TotalRow x TotalCol) / Total Table</a:t>
            </a:r>
          </a:p>
          <a:p>
            <a:pPr marL="0" lvl="0" indent="0" algn="ctr" rtl="0">
              <a:spcBef>
                <a:spcPts val="0"/>
              </a:spcBef>
              <a:spcAft>
                <a:spcPts val="0"/>
              </a:spcAft>
              <a:buNone/>
            </a:pPr>
            <a:endParaRPr sz="1200" dirty="0">
              <a:solidFill>
                <a:srgbClr val="16436C"/>
              </a:solidFill>
              <a:latin typeface="Roboto Slab"/>
              <a:ea typeface="Roboto Slab"/>
              <a:cs typeface="Roboto Slab"/>
              <a:sym typeface="Roboto Slab"/>
            </a:endParaRPr>
          </a:p>
        </p:txBody>
      </p:sp>
      <p:sp>
        <p:nvSpPr>
          <p:cNvPr id="565" name="Google Shape;565;p64"/>
          <p:cNvSpPr txBox="1"/>
          <p:nvPr/>
        </p:nvSpPr>
        <p:spPr>
          <a:xfrm>
            <a:off x="0" y="1445661"/>
            <a:ext cx="4645744" cy="3373082"/>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 sz="1150" dirty="0">
                <a:solidFill>
                  <a:schemeClr val="accent2"/>
                </a:solidFill>
                <a:latin typeface="Roboto Slab"/>
                <a:ea typeface="Roboto Slab"/>
                <a:cs typeface="Roboto Slab"/>
                <a:sym typeface="Roboto Slab"/>
              </a:rPr>
              <a:t>Mechanically, a Chi square test of independece is nearly identical to the Chi square goodness-of-fit test, but instead of comparing </a:t>
            </a:r>
            <a:r>
              <a:rPr lang="en" sz="1150" i="1" dirty="0">
                <a:solidFill>
                  <a:schemeClr val="accent2"/>
                </a:solidFill>
                <a:latin typeface="Roboto Slab"/>
                <a:ea typeface="Roboto Slab"/>
                <a:cs typeface="Roboto Slab"/>
                <a:sym typeface="Roboto Slab"/>
              </a:rPr>
              <a:t>Observed</a:t>
            </a:r>
            <a:r>
              <a:rPr lang="en" sz="1150" dirty="0">
                <a:solidFill>
                  <a:schemeClr val="accent2"/>
                </a:solidFill>
                <a:latin typeface="Roboto Slab"/>
                <a:ea typeface="Roboto Slab"/>
                <a:cs typeface="Roboto Slab"/>
                <a:sym typeface="Roboto Slab"/>
              </a:rPr>
              <a:t> counts to </a:t>
            </a:r>
            <a:r>
              <a:rPr lang="en" sz="1150" i="1" dirty="0">
                <a:solidFill>
                  <a:schemeClr val="accent2"/>
                </a:solidFill>
                <a:latin typeface="Roboto Slab"/>
                <a:ea typeface="Roboto Slab"/>
                <a:cs typeface="Roboto Slab"/>
                <a:sym typeface="Roboto Slab"/>
              </a:rPr>
              <a:t>Expected </a:t>
            </a:r>
            <a:r>
              <a:rPr lang="en" sz="1150" dirty="0">
                <a:solidFill>
                  <a:schemeClr val="accent2"/>
                </a:solidFill>
                <a:latin typeface="Roboto Slab"/>
                <a:ea typeface="Roboto Slab"/>
                <a:cs typeface="Roboto Slab"/>
                <a:sym typeface="Roboto Slab"/>
              </a:rPr>
              <a:t>counts from a given model, the test for independence examines the difference between the </a:t>
            </a:r>
            <a:r>
              <a:rPr lang="en" sz="1150" i="1" dirty="0">
                <a:solidFill>
                  <a:schemeClr val="accent2"/>
                </a:solidFill>
                <a:latin typeface="Roboto Slab"/>
                <a:ea typeface="Roboto Slab"/>
                <a:cs typeface="Roboto Slab"/>
                <a:sym typeface="Roboto Slab"/>
              </a:rPr>
              <a:t>Observed </a:t>
            </a:r>
            <a:r>
              <a:rPr lang="en" sz="1150" dirty="0">
                <a:solidFill>
                  <a:schemeClr val="accent2"/>
                </a:solidFill>
                <a:latin typeface="Roboto Slab"/>
                <a:ea typeface="Roboto Slab"/>
                <a:cs typeface="Roboto Slab"/>
                <a:sym typeface="Roboto Slab"/>
              </a:rPr>
              <a:t>counts and the </a:t>
            </a:r>
            <a:r>
              <a:rPr lang="en" sz="1150" i="1" dirty="0">
                <a:solidFill>
                  <a:schemeClr val="accent2"/>
                </a:solidFill>
                <a:latin typeface="Roboto Slab"/>
                <a:ea typeface="Roboto Slab"/>
                <a:cs typeface="Roboto Slab"/>
                <a:sym typeface="Roboto Slab"/>
              </a:rPr>
              <a:t>Expected</a:t>
            </a:r>
            <a:r>
              <a:rPr lang="en" sz="1150" dirty="0">
                <a:solidFill>
                  <a:schemeClr val="accent2"/>
                </a:solidFill>
                <a:latin typeface="Roboto Slab"/>
                <a:ea typeface="Roboto Slab"/>
                <a:cs typeface="Roboto Slab"/>
                <a:sym typeface="Roboto Slab"/>
              </a:rPr>
              <a:t> counts under the assumption of homogeneity</a:t>
            </a:r>
          </a:p>
          <a:p>
            <a:pPr marL="285750" lvl="0" indent="-285750" algn="l" rtl="0">
              <a:spcBef>
                <a:spcPts val="0"/>
              </a:spcBef>
              <a:spcAft>
                <a:spcPts val="0"/>
              </a:spcAft>
              <a:buFont typeface="Arial" panose="020B0604020202020204" pitchFamily="34" charset="0"/>
              <a:buChar char="•"/>
            </a:pPr>
            <a:r>
              <a:rPr lang="en" sz="1150" dirty="0">
                <a:solidFill>
                  <a:schemeClr val="accent2"/>
                </a:solidFill>
                <a:latin typeface="Roboto Slab"/>
                <a:ea typeface="Roboto Slab"/>
                <a:cs typeface="Roboto Slab"/>
                <a:sym typeface="Roboto Slab"/>
              </a:rPr>
              <a:t>The terms </a:t>
            </a:r>
            <a:r>
              <a:rPr lang="en" sz="1150" i="1" dirty="0">
                <a:solidFill>
                  <a:schemeClr val="accent2"/>
                </a:solidFill>
                <a:latin typeface="Roboto Slab"/>
                <a:ea typeface="Roboto Slab"/>
                <a:cs typeface="Roboto Slab"/>
                <a:sym typeface="Roboto Slab"/>
              </a:rPr>
              <a:t>homogeneity</a:t>
            </a:r>
            <a:r>
              <a:rPr lang="en" sz="1150" dirty="0">
                <a:solidFill>
                  <a:schemeClr val="accent2"/>
                </a:solidFill>
                <a:latin typeface="Roboto Slab"/>
                <a:ea typeface="Roboto Slab"/>
                <a:cs typeface="Roboto Slab"/>
                <a:sym typeface="Roboto Slab"/>
              </a:rPr>
              <a:t> and </a:t>
            </a:r>
            <a:r>
              <a:rPr lang="en" sz="1150" i="1" dirty="0">
                <a:solidFill>
                  <a:schemeClr val="accent2"/>
                </a:solidFill>
                <a:latin typeface="Roboto Slab"/>
                <a:ea typeface="Roboto Slab"/>
                <a:cs typeface="Roboto Slab"/>
                <a:sym typeface="Roboto Slab"/>
              </a:rPr>
              <a:t>independence</a:t>
            </a:r>
            <a:r>
              <a:rPr lang="en" sz="1150" dirty="0">
                <a:solidFill>
                  <a:schemeClr val="accent2"/>
                </a:solidFill>
                <a:latin typeface="Roboto Slab"/>
                <a:ea typeface="Roboto Slab"/>
                <a:cs typeface="Roboto Slab"/>
                <a:sym typeface="Roboto Slab"/>
              </a:rPr>
              <a:t> can be used interchangeably to establish equivalent null hypotheses:</a:t>
            </a:r>
          </a:p>
          <a:p>
            <a:pPr marL="285750" lvl="0" indent="-285750" algn="l" rtl="0">
              <a:spcBef>
                <a:spcPts val="0"/>
              </a:spcBef>
              <a:spcAft>
                <a:spcPts val="0"/>
              </a:spcAft>
              <a:buFont typeface="Arial" panose="020B0604020202020204" pitchFamily="34" charset="0"/>
              <a:buChar char="•"/>
            </a:pPr>
            <a:r>
              <a:rPr lang="en" sz="1150" dirty="0">
                <a:solidFill>
                  <a:schemeClr val="accent2"/>
                </a:solidFill>
                <a:latin typeface="Roboto Slab"/>
                <a:ea typeface="Roboto Slab"/>
                <a:cs typeface="Roboto Slab"/>
                <a:sym typeface="Roboto Slab"/>
              </a:rPr>
              <a:t>In terms of homogeneity: </a:t>
            </a:r>
            <a:r>
              <a:rPr lang="en-CA" sz="1150" dirty="0">
                <a:solidFill>
                  <a:srgbClr val="16436C"/>
                </a:solidFill>
                <a:effectLst/>
                <a:latin typeface="Roboto Slab"/>
                <a:ea typeface="Calibri" panose="020F0502020204030204" pitchFamily="34" charset="0"/>
                <a:cs typeface="Times New Roman" panose="02020603050405020304" pitchFamily="18" charset="0"/>
              </a:rPr>
              <a:t>H</a:t>
            </a:r>
            <a:r>
              <a:rPr lang="en-CA" sz="1150" baseline="-25000" dirty="0">
                <a:solidFill>
                  <a:srgbClr val="16436C"/>
                </a:solidFill>
                <a:effectLst/>
                <a:latin typeface="Roboto Slab"/>
                <a:ea typeface="Calibri" panose="020F0502020204030204" pitchFamily="34" charset="0"/>
                <a:cs typeface="Times New Roman" panose="02020603050405020304" pitchFamily="18" charset="0"/>
              </a:rPr>
              <a:t>0</a:t>
            </a:r>
            <a:r>
              <a:rPr lang="en-CA" sz="1150" dirty="0">
                <a:solidFill>
                  <a:srgbClr val="16436C"/>
                </a:solidFill>
                <a:effectLst/>
                <a:latin typeface="Roboto Slab"/>
                <a:ea typeface="Calibri" panose="020F0502020204030204" pitchFamily="34" charset="0"/>
                <a:cs typeface="Times New Roman" panose="02020603050405020304" pitchFamily="18" charset="0"/>
              </a:rPr>
              <a:t>:</a:t>
            </a:r>
            <a:r>
              <a:rPr lang="en" sz="1150" dirty="0">
                <a:solidFill>
                  <a:srgbClr val="16436C"/>
                </a:solidFill>
                <a:latin typeface="Roboto Slab"/>
                <a:ea typeface="Roboto Slab"/>
                <a:cs typeface="Roboto Slab"/>
                <a:sym typeface="Roboto Slab"/>
              </a:rPr>
              <a:t> the proportion of smokers is the same across regions</a:t>
            </a:r>
          </a:p>
          <a:p>
            <a:pPr marL="285750" indent="-285750">
              <a:buFont typeface="Arial" panose="020B0604020202020204" pitchFamily="34" charset="0"/>
              <a:buChar char="•"/>
            </a:pPr>
            <a:r>
              <a:rPr lang="en" sz="1150" dirty="0">
                <a:solidFill>
                  <a:srgbClr val="16436C"/>
                </a:solidFill>
                <a:latin typeface="Roboto Slab"/>
                <a:ea typeface="Roboto Slab"/>
                <a:cs typeface="Roboto Slab"/>
                <a:sym typeface="Roboto Slab"/>
              </a:rPr>
              <a:t>In terms of independence: </a:t>
            </a:r>
            <a:r>
              <a:rPr lang="en-CA" sz="1150" dirty="0">
                <a:solidFill>
                  <a:srgbClr val="16436C"/>
                </a:solidFill>
                <a:effectLst/>
                <a:latin typeface="Roboto Slab"/>
                <a:ea typeface="Calibri" panose="020F0502020204030204" pitchFamily="34" charset="0"/>
                <a:cs typeface="Times New Roman" panose="02020603050405020304" pitchFamily="18" charset="0"/>
              </a:rPr>
              <a:t>H</a:t>
            </a:r>
            <a:r>
              <a:rPr lang="en-CA" sz="1150" baseline="-25000" dirty="0">
                <a:solidFill>
                  <a:srgbClr val="16436C"/>
                </a:solidFill>
                <a:effectLst/>
                <a:latin typeface="Roboto Slab"/>
                <a:ea typeface="Calibri" panose="020F0502020204030204" pitchFamily="34" charset="0"/>
                <a:cs typeface="Times New Roman" panose="02020603050405020304" pitchFamily="18" charset="0"/>
              </a:rPr>
              <a:t>0</a:t>
            </a:r>
            <a:r>
              <a:rPr lang="en-CA" sz="1150" dirty="0">
                <a:solidFill>
                  <a:srgbClr val="16436C"/>
                </a:solidFill>
                <a:effectLst/>
                <a:latin typeface="Roboto Slab"/>
                <a:ea typeface="Calibri" panose="020F0502020204030204" pitchFamily="34" charset="0"/>
                <a:cs typeface="Times New Roman" panose="02020603050405020304" pitchFamily="18" charset="0"/>
              </a:rPr>
              <a:t>:</a:t>
            </a:r>
            <a:r>
              <a:rPr lang="en" sz="1150" dirty="0">
                <a:solidFill>
                  <a:srgbClr val="16436C"/>
                </a:solidFill>
                <a:latin typeface="Roboto Slab"/>
                <a:ea typeface="Roboto Slab"/>
                <a:cs typeface="Roboto Slab"/>
                <a:sym typeface="Roboto Slab"/>
              </a:rPr>
              <a:t> the proportion of smokers is independent of regions</a:t>
            </a:r>
          </a:p>
          <a:p>
            <a:pPr marL="285750" indent="-285750">
              <a:buFont typeface="Arial" panose="020B0604020202020204" pitchFamily="34" charset="0"/>
              <a:buChar char="•"/>
            </a:pPr>
            <a:r>
              <a:rPr lang="en" sz="1150" dirty="0">
                <a:solidFill>
                  <a:srgbClr val="16436C"/>
                </a:solidFill>
                <a:latin typeface="Roboto Slab"/>
                <a:ea typeface="Roboto Slab"/>
                <a:cs typeface="Roboto Slab"/>
                <a:sym typeface="Roboto Slab"/>
              </a:rPr>
              <a:t>Since the test of independence</a:t>
            </a:r>
            <a:r>
              <a:rPr lang="en-US" sz="1150" dirty="0">
                <a:solidFill>
                  <a:srgbClr val="16436C"/>
                </a:solidFill>
                <a:latin typeface="Roboto Slab"/>
                <a:ea typeface="Roboto Slab"/>
                <a:cs typeface="Roboto Slab"/>
                <a:sym typeface="Roboto Slab"/>
              </a:rPr>
              <a:t> tests to see if the proportion of smokers in the different regions have the same distribution and whether they are representative of the full population, it goes further in answering investigation question 3 than the goodness-of-fit test </a:t>
            </a:r>
            <a:endParaRPr lang="en" sz="1150" dirty="0">
              <a:solidFill>
                <a:srgbClr val="16436C"/>
              </a:solidFill>
              <a:latin typeface="Roboto Slab"/>
              <a:ea typeface="Roboto Slab"/>
              <a:cs typeface="Roboto Slab"/>
              <a:sym typeface="Roboto Slab"/>
            </a:endParaRPr>
          </a:p>
          <a:p>
            <a:pPr marL="285750" lvl="0" indent="-285750" algn="l" rtl="0">
              <a:spcBef>
                <a:spcPts val="0"/>
              </a:spcBef>
              <a:spcAft>
                <a:spcPts val="0"/>
              </a:spcAft>
              <a:buFont typeface="Arial" panose="020B0604020202020204" pitchFamily="34" charset="0"/>
              <a:buChar char="•"/>
            </a:pPr>
            <a:r>
              <a:rPr lang="en" sz="1150" dirty="0">
                <a:solidFill>
                  <a:srgbClr val="16436C"/>
                </a:solidFill>
                <a:latin typeface="Roboto Slab"/>
                <a:ea typeface="Roboto Slab"/>
                <a:cs typeface="Roboto Slab"/>
                <a:sym typeface="Roboto Slab"/>
              </a:rPr>
              <a:t> </a:t>
            </a:r>
          </a:p>
        </p:txBody>
      </p:sp>
      <p:sp>
        <p:nvSpPr>
          <p:cNvPr id="566" name="Google Shape;566;p64"/>
          <p:cNvSpPr txBox="1"/>
          <p:nvPr/>
        </p:nvSpPr>
        <p:spPr>
          <a:xfrm>
            <a:off x="396768" y="1190518"/>
            <a:ext cx="345708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Method 2: </a:t>
            </a:r>
            <a:r>
              <a:rPr lang="en" dirty="0">
                <a:solidFill>
                  <a:srgbClr val="16436C"/>
                </a:solidFill>
                <a:latin typeface="Fira Sans Extra Condensed Medium"/>
                <a:ea typeface="Fira Sans Extra Condensed Medium"/>
                <a:cs typeface="Fira Sans Extra Condensed Medium"/>
                <a:sym typeface="Fira Sans Extra Condensed Medium"/>
              </a:rPr>
              <a:t>TEST OF INDEPENDENCE</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pic>
        <p:nvPicPr>
          <p:cNvPr id="9" name="Picture 8" descr="Table&#10;&#10;Description automatically generated">
            <a:extLst>
              <a:ext uri="{FF2B5EF4-FFF2-40B4-BE49-F238E27FC236}">
                <a16:creationId xmlns:a16="http://schemas.microsoft.com/office/drawing/2014/main" id="{0B264F3C-3641-4658-A416-AF65724C2485}"/>
              </a:ext>
            </a:extLst>
          </p:cNvPr>
          <p:cNvPicPr>
            <a:picLocks noChangeAspect="1"/>
          </p:cNvPicPr>
          <p:nvPr/>
        </p:nvPicPr>
        <p:blipFill>
          <a:blip r:embed="rId3"/>
          <a:stretch>
            <a:fillRect/>
          </a:stretch>
        </p:blipFill>
        <p:spPr>
          <a:xfrm>
            <a:off x="5685101" y="1190518"/>
            <a:ext cx="2738899" cy="1561599"/>
          </a:xfrm>
          <a:prstGeom prst="rect">
            <a:avLst/>
          </a:prstGeom>
        </p:spPr>
      </p:pic>
      <p:pic>
        <p:nvPicPr>
          <p:cNvPr id="13" name="Picture 12">
            <a:extLst>
              <a:ext uri="{FF2B5EF4-FFF2-40B4-BE49-F238E27FC236}">
                <a16:creationId xmlns:a16="http://schemas.microsoft.com/office/drawing/2014/main" id="{49D70DB9-FA4F-4828-9CDB-CA9377E207DD}"/>
              </a:ext>
            </a:extLst>
          </p:cNvPr>
          <p:cNvPicPr>
            <a:picLocks noChangeAspect="1"/>
          </p:cNvPicPr>
          <p:nvPr/>
        </p:nvPicPr>
        <p:blipFill>
          <a:blip r:embed="rId4"/>
          <a:srcRect/>
          <a:stretch/>
        </p:blipFill>
        <p:spPr>
          <a:xfrm>
            <a:off x="5993060" y="3531780"/>
            <a:ext cx="2120425" cy="1286963"/>
          </a:xfrm>
          <a:prstGeom prst="rect">
            <a:avLst/>
          </a:prstGeom>
        </p:spPr>
      </p:pic>
    </p:spTree>
    <p:extLst>
      <p:ext uri="{BB962C8B-B14F-4D97-AF65-F5344CB8AC3E}">
        <p14:creationId xmlns:p14="http://schemas.microsoft.com/office/powerpoint/2010/main" val="493775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Supporting Data for Investigation Question 3</a:t>
            </a:r>
          </a:p>
        </p:txBody>
      </p:sp>
      <p:sp>
        <p:nvSpPr>
          <p:cNvPr id="564" name="Google Shape;564;p64"/>
          <p:cNvSpPr txBox="1"/>
          <p:nvPr/>
        </p:nvSpPr>
        <p:spPr>
          <a:xfrm>
            <a:off x="5453004" y="3732037"/>
            <a:ext cx="3048000" cy="871463"/>
          </a:xfrm>
          <a:prstGeom prst="rect">
            <a:avLst/>
          </a:prstGeom>
          <a:noFill/>
          <a:ln>
            <a:noFill/>
          </a:ln>
        </p:spPr>
        <p:txBody>
          <a:bodyPr spcFirstLastPara="1" wrap="square" lIns="91425" tIns="0" rIns="91425" bIns="0" anchor="ctr" anchorCtr="0">
            <a:noAutofit/>
          </a:bodyPr>
          <a:lstStyle/>
          <a:p>
            <a:pPr marL="0" lvl="0" indent="0" algn="ctr" rtl="0">
              <a:spcBef>
                <a:spcPts val="0"/>
              </a:spcBef>
              <a:spcAft>
                <a:spcPts val="0"/>
              </a:spcAft>
              <a:buNone/>
            </a:pPr>
            <a:r>
              <a:rPr lang="en-CA" sz="1100" dirty="0">
                <a:solidFill>
                  <a:schemeClr val="accent2"/>
                </a:solidFill>
                <a:latin typeface="Roboto Slab"/>
                <a:ea typeface="Roboto Slab"/>
                <a:cs typeface="Roboto Slab"/>
                <a:sym typeface="Roboto Slab"/>
              </a:rPr>
              <a:t>To calculate the degrees of freedom (df): (columns – 1) x (rows -1) df: (2-1) x (4 -1) = 3</a:t>
            </a:r>
          </a:p>
          <a:p>
            <a:pPr marL="0" lvl="0" indent="0" rtl="0">
              <a:spcBef>
                <a:spcPts val="0"/>
              </a:spcBef>
              <a:spcAft>
                <a:spcPts val="0"/>
              </a:spcAft>
              <a:buNone/>
            </a:pPr>
            <a:endParaRPr lang="en-CA" sz="1100" dirty="0">
              <a:solidFill>
                <a:schemeClr val="accent2"/>
              </a:solidFill>
              <a:latin typeface="Roboto Slab"/>
              <a:ea typeface="Roboto Slab"/>
              <a:cs typeface="Roboto Slab"/>
              <a:sym typeface="Roboto Slab"/>
            </a:endParaRPr>
          </a:p>
          <a:p>
            <a:pPr marL="0" lvl="0" indent="0" algn="ctr" rtl="0">
              <a:spcBef>
                <a:spcPts val="0"/>
              </a:spcBef>
              <a:spcAft>
                <a:spcPts val="0"/>
              </a:spcAft>
              <a:buNone/>
            </a:pPr>
            <a:endParaRPr sz="1200" dirty="0">
              <a:solidFill>
                <a:srgbClr val="16436C"/>
              </a:solidFill>
              <a:latin typeface="Roboto Slab"/>
              <a:ea typeface="Roboto Slab"/>
              <a:cs typeface="Roboto Slab"/>
              <a:sym typeface="Roboto Slab"/>
            </a:endParaRPr>
          </a:p>
        </p:txBody>
      </p:sp>
      <p:sp>
        <p:nvSpPr>
          <p:cNvPr id="565" name="Google Shape;565;p64"/>
          <p:cNvSpPr txBox="1"/>
          <p:nvPr/>
        </p:nvSpPr>
        <p:spPr>
          <a:xfrm>
            <a:off x="0" y="1743204"/>
            <a:ext cx="4645744" cy="1333825"/>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CA" sz="1150" dirty="0">
                <a:solidFill>
                  <a:schemeClr val="accent2"/>
                </a:solidFill>
                <a:latin typeface="Roboto Slab"/>
                <a:ea typeface="Roboto Slab"/>
                <a:cs typeface="Roboto Slab"/>
                <a:sym typeface="Roboto Slab"/>
              </a:rPr>
              <a:t>The test of independence can test the distribution of smokers </a:t>
            </a:r>
            <a:r>
              <a:rPr lang="en-CA" sz="1150" i="1" dirty="0">
                <a:solidFill>
                  <a:schemeClr val="accent2"/>
                </a:solidFill>
                <a:latin typeface="Roboto Slab"/>
                <a:ea typeface="Roboto Slab"/>
                <a:cs typeface="Roboto Slab"/>
                <a:sym typeface="Roboto Slab"/>
              </a:rPr>
              <a:t>and </a:t>
            </a:r>
            <a:r>
              <a:rPr lang="en-CA" sz="1150" dirty="0">
                <a:solidFill>
                  <a:schemeClr val="accent2"/>
                </a:solidFill>
                <a:latin typeface="Roboto Slab"/>
                <a:ea typeface="Roboto Slab"/>
                <a:cs typeface="Roboto Slab"/>
                <a:sym typeface="Roboto Slab"/>
              </a:rPr>
              <a:t>non-smokers to see if it appears to be the same in each region</a:t>
            </a:r>
          </a:p>
          <a:p>
            <a:pPr marL="285750" lvl="0" indent="-285750" algn="l" rtl="0">
              <a:spcBef>
                <a:spcPts val="0"/>
              </a:spcBef>
              <a:spcAft>
                <a:spcPts val="0"/>
              </a:spcAft>
              <a:buFont typeface="Arial" panose="020B0604020202020204" pitchFamily="34" charset="0"/>
              <a:buChar char="•"/>
            </a:pPr>
            <a:r>
              <a:rPr lang="en-CA" sz="1150" dirty="0">
                <a:solidFill>
                  <a:schemeClr val="accent2"/>
                </a:solidFill>
                <a:latin typeface="Roboto Slab"/>
                <a:ea typeface="Roboto Slab"/>
                <a:cs typeface="Roboto Slab"/>
                <a:sym typeface="Roboto Slab"/>
              </a:rPr>
              <a:t>The sum of each cell becomes the </a:t>
            </a:r>
            <a:r>
              <a:rPr lang="el-GR" sz="1200" dirty="0">
                <a:solidFill>
                  <a:srgbClr val="16436C"/>
                </a:solidFill>
                <a:effectLst/>
                <a:latin typeface="Roboto Slab"/>
                <a:ea typeface="Times New Roman" panose="02020603050405020304" pitchFamily="18" charset="0"/>
              </a:rPr>
              <a:t>χ</a:t>
            </a:r>
            <a:r>
              <a:rPr lang="en-US" sz="1200" baseline="30000" dirty="0">
                <a:solidFill>
                  <a:srgbClr val="16436C"/>
                </a:solidFill>
                <a:effectLst/>
                <a:latin typeface="Roboto Slab"/>
                <a:ea typeface="Times New Roman" panose="02020603050405020304" pitchFamily="18" charset="0"/>
              </a:rPr>
              <a:t>2 </a:t>
            </a:r>
            <a:r>
              <a:rPr lang="en-CA" sz="1150" dirty="0">
                <a:solidFill>
                  <a:schemeClr val="accent2"/>
                </a:solidFill>
                <a:latin typeface="Roboto Slab"/>
                <a:ea typeface="Roboto Slab"/>
                <a:cs typeface="Roboto Slab"/>
                <a:sym typeface="Roboto Slab"/>
              </a:rPr>
              <a:t>value</a:t>
            </a:r>
            <a:endParaRPr lang="en" sz="1150" dirty="0">
              <a:solidFill>
                <a:srgbClr val="16436C"/>
              </a:solidFill>
              <a:latin typeface="Roboto Slab"/>
              <a:ea typeface="Roboto Slab"/>
              <a:cs typeface="Roboto Slab"/>
              <a:sym typeface="Roboto Slab"/>
            </a:endParaRPr>
          </a:p>
          <a:p>
            <a:pPr marL="285750" lvl="0" indent="-285750" algn="l" rtl="0">
              <a:spcBef>
                <a:spcPts val="0"/>
              </a:spcBef>
              <a:spcAft>
                <a:spcPts val="0"/>
              </a:spcAft>
              <a:buFont typeface="Arial" panose="020B0604020202020204" pitchFamily="34" charset="0"/>
              <a:buChar char="•"/>
            </a:pPr>
            <a:r>
              <a:rPr lang="en" sz="1150" dirty="0">
                <a:solidFill>
                  <a:srgbClr val="16436C"/>
                </a:solidFill>
                <a:latin typeface="Roboto Slab"/>
                <a:ea typeface="Roboto Slab"/>
                <a:cs typeface="Roboto Slab"/>
                <a:sym typeface="Roboto Slab"/>
              </a:rPr>
              <a:t>Therefore,</a:t>
            </a:r>
            <a:r>
              <a:rPr lang="en-CA" sz="1150" dirty="0">
                <a:solidFill>
                  <a:schemeClr val="accent2"/>
                </a:solidFill>
                <a:latin typeface="Roboto Slab"/>
                <a:ea typeface="Roboto Slab"/>
                <a:cs typeface="Roboto Slab"/>
                <a:sym typeface="Roboto Slab"/>
              </a:rPr>
              <a:t> </a:t>
            </a:r>
            <a:r>
              <a:rPr lang="el-GR" sz="1200" dirty="0">
                <a:solidFill>
                  <a:srgbClr val="16436C"/>
                </a:solidFill>
                <a:effectLst/>
                <a:latin typeface="Roboto Slab"/>
                <a:ea typeface="Times New Roman" panose="02020603050405020304" pitchFamily="18" charset="0"/>
              </a:rPr>
              <a:t>χ</a:t>
            </a:r>
            <a:r>
              <a:rPr lang="en-US" sz="1200" baseline="30000" dirty="0">
                <a:solidFill>
                  <a:srgbClr val="16436C"/>
                </a:solidFill>
                <a:effectLst/>
                <a:latin typeface="Roboto Slab"/>
                <a:ea typeface="Times New Roman" panose="02020603050405020304" pitchFamily="18" charset="0"/>
              </a:rPr>
              <a:t>2 </a:t>
            </a:r>
            <a:r>
              <a:rPr lang="en-CA" sz="1150" dirty="0">
                <a:solidFill>
                  <a:schemeClr val="accent2"/>
                </a:solidFill>
                <a:latin typeface="Roboto Slab"/>
                <a:ea typeface="Roboto Slab"/>
                <a:cs typeface="Roboto Slab"/>
                <a:sym typeface="Roboto Slab"/>
              </a:rPr>
              <a:t>=</a:t>
            </a:r>
            <a:r>
              <a:rPr lang="en" sz="1150" dirty="0">
                <a:solidFill>
                  <a:srgbClr val="16436C"/>
                </a:solidFill>
                <a:latin typeface="Roboto Slab"/>
                <a:ea typeface="Roboto Slab"/>
                <a:cs typeface="Roboto Slab"/>
                <a:sym typeface="Roboto Slab"/>
              </a:rPr>
              <a:t> 7.277902</a:t>
            </a:r>
          </a:p>
          <a:p>
            <a:pPr marL="285750" indent="-285750">
              <a:buFont typeface="Arial" panose="020B0604020202020204" pitchFamily="34" charset="0"/>
              <a:buChar char="•"/>
            </a:pPr>
            <a:r>
              <a:rPr lang="en-CA" sz="1150" dirty="0">
                <a:solidFill>
                  <a:schemeClr val="accent2"/>
                </a:solidFill>
                <a:effectLst/>
                <a:latin typeface="Roboto Slab"/>
                <a:ea typeface="Calibri" panose="020F0502020204030204" pitchFamily="34" charset="0"/>
                <a:cs typeface="Times New Roman" panose="02020603050405020304" pitchFamily="18" charset="0"/>
              </a:rPr>
              <a:t>Using an online </a:t>
            </a:r>
            <a:r>
              <a:rPr lang="en-CA" sz="1150" dirty="0">
                <a:solidFill>
                  <a:schemeClr val="accent2"/>
                </a:solidFill>
                <a:latin typeface="Roboto Slab"/>
                <a:ea typeface="Calibri" panose="020F0502020204030204" pitchFamily="34" charset="0"/>
                <a:cs typeface="Times New Roman" panose="02020603050405020304" pitchFamily="18" charset="0"/>
              </a:rPr>
              <a:t>p-value calculator, for </a:t>
            </a:r>
            <a:r>
              <a:rPr lang="el-GR" sz="1200" dirty="0">
                <a:solidFill>
                  <a:srgbClr val="16436C"/>
                </a:solidFill>
                <a:effectLst/>
                <a:latin typeface="Roboto Slab"/>
                <a:ea typeface="Times New Roman" panose="02020603050405020304" pitchFamily="18" charset="0"/>
              </a:rPr>
              <a:t>χ</a:t>
            </a:r>
            <a:r>
              <a:rPr lang="en-US" sz="1200" baseline="30000" dirty="0">
                <a:solidFill>
                  <a:srgbClr val="16436C"/>
                </a:solidFill>
                <a:effectLst/>
                <a:latin typeface="Roboto Slab"/>
                <a:ea typeface="Times New Roman" panose="02020603050405020304" pitchFamily="18" charset="0"/>
              </a:rPr>
              <a:t>2 </a:t>
            </a:r>
            <a:r>
              <a:rPr lang="en-CA" sz="1150" dirty="0">
                <a:solidFill>
                  <a:schemeClr val="accent2"/>
                </a:solidFill>
                <a:latin typeface="Roboto Slab"/>
                <a:ea typeface="Roboto Slab"/>
                <a:cs typeface="Roboto Slab"/>
                <a:sym typeface="Roboto Slab"/>
              </a:rPr>
              <a:t>=</a:t>
            </a:r>
            <a:r>
              <a:rPr lang="en" sz="1150" dirty="0">
                <a:solidFill>
                  <a:srgbClr val="16436C"/>
                </a:solidFill>
                <a:latin typeface="Roboto Slab"/>
                <a:ea typeface="Roboto Slab"/>
                <a:cs typeface="Roboto Slab"/>
                <a:sym typeface="Roboto Slab"/>
              </a:rPr>
              <a:t> 7.277902 </a:t>
            </a:r>
            <a:r>
              <a:rPr lang="en-CA" sz="1150" dirty="0">
                <a:solidFill>
                  <a:schemeClr val="accent2"/>
                </a:solidFill>
                <a:latin typeface="Roboto Slab"/>
                <a:ea typeface="Calibri" panose="020F0502020204030204" pitchFamily="34" charset="0"/>
                <a:cs typeface="Times New Roman" panose="02020603050405020304" pitchFamily="18" charset="0"/>
              </a:rPr>
              <a:t>with df = 3, p-value is  0.063548 </a:t>
            </a:r>
          </a:p>
          <a:p>
            <a:pPr marL="285750" indent="-285750">
              <a:buFont typeface="Arial" panose="020B0604020202020204" pitchFamily="34" charset="0"/>
              <a:buChar char="•"/>
            </a:pPr>
            <a:r>
              <a:rPr lang="en-CA" sz="1150" dirty="0">
                <a:solidFill>
                  <a:schemeClr val="accent2"/>
                </a:solidFill>
                <a:latin typeface="Roboto Slab"/>
                <a:ea typeface="Calibri" panose="020F0502020204030204" pitchFamily="34" charset="0"/>
                <a:cs typeface="Times New Roman" panose="02020603050405020304" pitchFamily="18" charset="0"/>
              </a:rPr>
              <a:t>0.063548 &gt; 0.05 therefore, fail to reject Ho </a:t>
            </a:r>
            <a:endParaRPr lang="en-CA" sz="1150" dirty="0">
              <a:solidFill>
                <a:schemeClr val="accent2"/>
              </a:solidFill>
              <a:effectLst/>
              <a:latin typeface="Roboto Slab"/>
              <a:ea typeface="Calibri" panose="020F0502020204030204" pitchFamily="34" charset="0"/>
              <a:cs typeface="Times New Roman" panose="02020603050405020304" pitchFamily="18" charset="0"/>
            </a:endParaRPr>
          </a:p>
          <a:p>
            <a:pPr marL="285750" lvl="0" indent="-285750" algn="l" rtl="0">
              <a:spcBef>
                <a:spcPts val="0"/>
              </a:spcBef>
              <a:spcAft>
                <a:spcPts val="0"/>
              </a:spcAft>
              <a:buFont typeface="Arial" panose="020B0604020202020204" pitchFamily="34" charset="0"/>
              <a:buChar char="•"/>
            </a:pPr>
            <a:endParaRPr lang="en" sz="1150" dirty="0">
              <a:solidFill>
                <a:srgbClr val="16436C"/>
              </a:solidFill>
              <a:latin typeface="Roboto Slab"/>
              <a:ea typeface="Roboto Slab"/>
              <a:cs typeface="Roboto Slab"/>
              <a:sym typeface="Roboto Slab"/>
            </a:endParaRPr>
          </a:p>
          <a:p>
            <a:pPr marL="285750" lvl="0" indent="-285750" algn="l" rtl="0">
              <a:spcBef>
                <a:spcPts val="0"/>
              </a:spcBef>
              <a:spcAft>
                <a:spcPts val="0"/>
              </a:spcAft>
              <a:buFont typeface="Arial" panose="020B0604020202020204" pitchFamily="34" charset="0"/>
              <a:buChar char="•"/>
            </a:pPr>
            <a:endParaRPr lang="en" sz="1150" dirty="0">
              <a:solidFill>
                <a:srgbClr val="16436C"/>
              </a:solidFill>
              <a:latin typeface="Roboto Slab"/>
              <a:ea typeface="Roboto Slab"/>
              <a:cs typeface="Roboto Slab"/>
              <a:sym typeface="Roboto Slab"/>
            </a:endParaRPr>
          </a:p>
        </p:txBody>
      </p:sp>
      <p:sp>
        <p:nvSpPr>
          <p:cNvPr id="566" name="Google Shape;566;p64"/>
          <p:cNvSpPr txBox="1"/>
          <p:nvPr/>
        </p:nvSpPr>
        <p:spPr>
          <a:xfrm>
            <a:off x="396768" y="1190518"/>
            <a:ext cx="4175232"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Method 2: </a:t>
            </a:r>
            <a:r>
              <a:rPr lang="en" dirty="0">
                <a:solidFill>
                  <a:srgbClr val="16436C"/>
                </a:solidFill>
                <a:latin typeface="Fira Sans Extra Condensed Medium"/>
                <a:ea typeface="Fira Sans Extra Condensed Medium"/>
                <a:cs typeface="Fira Sans Extra Condensed Medium"/>
                <a:sym typeface="Fira Sans Extra Condensed Medium"/>
              </a:rPr>
              <a:t>TEST OF INDEPENDENCE (</a:t>
            </a:r>
            <a:r>
              <a:rPr lang="en" i="1" dirty="0">
                <a:solidFill>
                  <a:srgbClr val="16436C"/>
                </a:solidFill>
                <a:latin typeface="Fira Sans Extra Condensed Medium"/>
                <a:ea typeface="Fira Sans Extra Condensed Medium"/>
                <a:cs typeface="Fira Sans Extra Condensed Medium"/>
                <a:sym typeface="Fira Sans Extra Condensed Medium"/>
              </a:rPr>
              <a:t>Continued)</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graphicFrame>
        <p:nvGraphicFramePr>
          <p:cNvPr id="3" name="Table 3">
            <a:extLst>
              <a:ext uri="{FF2B5EF4-FFF2-40B4-BE49-F238E27FC236}">
                <a16:creationId xmlns:a16="http://schemas.microsoft.com/office/drawing/2014/main" id="{1EA03A91-A8BD-4046-8F2C-31C69A53B4A6}"/>
              </a:ext>
            </a:extLst>
          </p:cNvPr>
          <p:cNvGraphicFramePr>
            <a:graphicFrameLocks noGrp="1"/>
          </p:cNvGraphicFramePr>
          <p:nvPr>
            <p:extLst>
              <p:ext uri="{D42A27DB-BD31-4B8C-83A1-F6EECF244321}">
                <p14:modId xmlns:p14="http://schemas.microsoft.com/office/powerpoint/2010/main" val="2978423436"/>
              </p:ext>
            </p:extLst>
          </p:nvPr>
        </p:nvGraphicFramePr>
        <p:xfrm>
          <a:off x="5453004" y="1247321"/>
          <a:ext cx="3048000" cy="2145395"/>
        </p:xfrm>
        <a:graphic>
          <a:graphicData uri="http://schemas.openxmlformats.org/drawingml/2006/table">
            <a:tbl>
              <a:tblPr firstRow="1" bandRow="1">
                <a:tableStyleId>{DCC4355E-E9B7-4BD4-8386-D6861568D075}</a:tableStyleId>
              </a:tblPr>
              <a:tblGrid>
                <a:gridCol w="1016000">
                  <a:extLst>
                    <a:ext uri="{9D8B030D-6E8A-4147-A177-3AD203B41FA5}">
                      <a16:colId xmlns:a16="http://schemas.microsoft.com/office/drawing/2014/main" val="798186678"/>
                    </a:ext>
                  </a:extLst>
                </a:gridCol>
                <a:gridCol w="1016000">
                  <a:extLst>
                    <a:ext uri="{9D8B030D-6E8A-4147-A177-3AD203B41FA5}">
                      <a16:colId xmlns:a16="http://schemas.microsoft.com/office/drawing/2014/main" val="2382662259"/>
                    </a:ext>
                  </a:extLst>
                </a:gridCol>
                <a:gridCol w="1016000">
                  <a:extLst>
                    <a:ext uri="{9D8B030D-6E8A-4147-A177-3AD203B41FA5}">
                      <a16:colId xmlns:a16="http://schemas.microsoft.com/office/drawing/2014/main" val="1174255486"/>
                    </a:ext>
                  </a:extLst>
                </a:gridCol>
              </a:tblGrid>
              <a:tr h="429079">
                <a:tc>
                  <a:txBody>
                    <a:bodyPr/>
                    <a:lstStyle/>
                    <a:p>
                      <a:pPr algn="ctr"/>
                      <a:r>
                        <a:rPr lang="en-CA" sz="1000" dirty="0">
                          <a:latin typeface="Roboto Slab"/>
                        </a:rPr>
                        <a:t>Region</a:t>
                      </a:r>
                    </a:p>
                  </a:txBody>
                  <a:tcPr anchor="ctr"/>
                </a:tc>
                <a:tc>
                  <a:txBody>
                    <a:bodyPr/>
                    <a:lstStyle/>
                    <a:p>
                      <a:pPr algn="ctr" fontAlgn="b"/>
                      <a:r>
                        <a:rPr lang="en-CA" sz="1000" b="0" i="0" u="none" strike="noStrike" dirty="0">
                          <a:solidFill>
                            <a:srgbClr val="000000"/>
                          </a:solidFill>
                          <a:effectLst/>
                          <a:latin typeface="Roboto Slab"/>
                        </a:rPr>
                        <a:t>Smoker</a:t>
                      </a:r>
                    </a:p>
                  </a:txBody>
                  <a:tcPr marL="7620" marR="7620" marT="7620" marB="0" anchor="ctr"/>
                </a:tc>
                <a:tc>
                  <a:txBody>
                    <a:bodyPr/>
                    <a:lstStyle/>
                    <a:p>
                      <a:pPr algn="ctr" fontAlgn="b"/>
                      <a:r>
                        <a:rPr lang="en-CA" sz="1000" b="0" i="0" u="none" strike="noStrike" dirty="0">
                          <a:solidFill>
                            <a:srgbClr val="000000"/>
                          </a:solidFill>
                          <a:effectLst/>
                          <a:latin typeface="Roboto Slab"/>
                        </a:rPr>
                        <a:t>Non-Smoker</a:t>
                      </a:r>
                    </a:p>
                  </a:txBody>
                  <a:tcPr marL="7620" marR="7620" marT="7620" marB="0" anchor="ctr"/>
                </a:tc>
                <a:extLst>
                  <a:ext uri="{0D108BD9-81ED-4DB2-BD59-A6C34878D82A}">
                    <a16:rowId xmlns:a16="http://schemas.microsoft.com/office/drawing/2014/main" val="621830241"/>
                  </a:ext>
                </a:extLst>
              </a:tr>
              <a:tr h="429079">
                <a:tc>
                  <a:txBody>
                    <a:bodyPr/>
                    <a:lstStyle/>
                    <a:p>
                      <a:pPr algn="l" fontAlgn="b"/>
                      <a:r>
                        <a:rPr lang="en-CA" sz="1100" b="0" i="0" u="none" strike="noStrike" dirty="0">
                          <a:solidFill>
                            <a:srgbClr val="000000"/>
                          </a:solidFill>
                          <a:effectLst/>
                          <a:latin typeface="Calibri" panose="020F0502020204030204" pitchFamily="34" charset="0"/>
                        </a:rPr>
                        <a:t>Northeast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0.005433</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0.0014</a:t>
                      </a:r>
                    </a:p>
                  </a:txBody>
                  <a:tcPr marL="7620" marR="7620" marT="7620" marB="0" anchor="b"/>
                </a:tc>
                <a:extLst>
                  <a:ext uri="{0D108BD9-81ED-4DB2-BD59-A6C34878D82A}">
                    <a16:rowId xmlns:a16="http://schemas.microsoft.com/office/drawing/2014/main" val="2885465268"/>
                  </a:ext>
                </a:extLst>
              </a:tr>
              <a:tr h="429079">
                <a:tc>
                  <a:txBody>
                    <a:bodyPr/>
                    <a:lstStyle/>
                    <a:p>
                      <a:pPr algn="l" fontAlgn="b"/>
                      <a:r>
                        <a:rPr lang="en-CA" sz="1100" b="0" i="0" u="none" strike="noStrike" dirty="0">
                          <a:solidFill>
                            <a:srgbClr val="000000"/>
                          </a:solidFill>
                          <a:effectLst/>
                          <a:latin typeface="Calibri" panose="020F0502020204030204" pitchFamily="34" charset="0"/>
                        </a:rPr>
                        <a:t>Northwest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1.062509</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0.273873</a:t>
                      </a:r>
                    </a:p>
                  </a:txBody>
                  <a:tcPr marL="7620" marR="7620" marT="7620" marB="0" anchor="b"/>
                </a:tc>
                <a:extLst>
                  <a:ext uri="{0D108BD9-81ED-4DB2-BD59-A6C34878D82A}">
                    <a16:rowId xmlns:a16="http://schemas.microsoft.com/office/drawing/2014/main" val="1590557364"/>
                  </a:ext>
                </a:extLst>
              </a:tr>
              <a:tr h="429079">
                <a:tc>
                  <a:txBody>
                    <a:bodyPr/>
                    <a:lstStyle/>
                    <a:p>
                      <a:pPr algn="l" fontAlgn="b"/>
                      <a:r>
                        <a:rPr lang="en-CA" sz="1100" b="0" i="0" u="none" strike="noStrike" dirty="0">
                          <a:solidFill>
                            <a:srgbClr val="000000"/>
                          </a:solidFill>
                          <a:effectLst/>
                          <a:latin typeface="Calibri" panose="020F0502020204030204" pitchFamily="34" charset="0"/>
                        </a:rPr>
                        <a:t>Southeast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3.606895</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0.929717</a:t>
                      </a:r>
                    </a:p>
                  </a:txBody>
                  <a:tcPr marL="7620" marR="7620" marT="7620" marB="0" anchor="b"/>
                </a:tc>
                <a:extLst>
                  <a:ext uri="{0D108BD9-81ED-4DB2-BD59-A6C34878D82A}">
                    <a16:rowId xmlns:a16="http://schemas.microsoft.com/office/drawing/2014/main" val="1760805033"/>
                  </a:ext>
                </a:extLst>
              </a:tr>
              <a:tr h="429079">
                <a:tc>
                  <a:txBody>
                    <a:bodyPr/>
                    <a:lstStyle/>
                    <a:p>
                      <a:pPr algn="l" fontAlgn="b"/>
                      <a:r>
                        <a:rPr lang="en-CA" sz="1100" b="0" i="0" u="none" strike="noStrike" dirty="0">
                          <a:solidFill>
                            <a:srgbClr val="000000"/>
                          </a:solidFill>
                          <a:effectLst/>
                          <a:latin typeface="Calibri" panose="020F0502020204030204" pitchFamily="34" charset="0"/>
                        </a:rPr>
                        <a:t>Southwest</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1.111559</a:t>
                      </a:r>
                    </a:p>
                  </a:txBody>
                  <a:tcPr marL="7620" marR="7620" marT="7620" marB="0" anchor="b"/>
                </a:tc>
                <a:tc>
                  <a:txBody>
                    <a:bodyPr/>
                    <a:lstStyle/>
                    <a:p>
                      <a:pPr algn="r" fontAlgn="b"/>
                      <a:r>
                        <a:rPr lang="en-CA" sz="1100" b="0" i="0" u="none" strike="noStrike" dirty="0">
                          <a:solidFill>
                            <a:srgbClr val="000000"/>
                          </a:solidFill>
                          <a:effectLst/>
                          <a:latin typeface="Calibri" panose="020F0502020204030204" pitchFamily="34" charset="0"/>
                        </a:rPr>
                        <a:t>0.286517</a:t>
                      </a:r>
                    </a:p>
                  </a:txBody>
                  <a:tcPr marL="7620" marR="7620" marT="7620" marB="0" anchor="b"/>
                </a:tc>
                <a:extLst>
                  <a:ext uri="{0D108BD9-81ED-4DB2-BD59-A6C34878D82A}">
                    <a16:rowId xmlns:a16="http://schemas.microsoft.com/office/drawing/2014/main" val="102218038"/>
                  </a:ext>
                </a:extLst>
              </a:tr>
            </a:tbl>
          </a:graphicData>
        </a:graphic>
      </p:graphicFrame>
      <p:pic>
        <p:nvPicPr>
          <p:cNvPr id="5" name="Picture 4" descr="Graphical user interface, text, application, email&#10;&#10;Description automatically generated">
            <a:extLst>
              <a:ext uri="{FF2B5EF4-FFF2-40B4-BE49-F238E27FC236}">
                <a16:creationId xmlns:a16="http://schemas.microsoft.com/office/drawing/2014/main" id="{20A6524E-7AB5-420A-84FA-85C7640B6BA4}"/>
              </a:ext>
            </a:extLst>
          </p:cNvPr>
          <p:cNvPicPr>
            <a:picLocks noChangeAspect="1"/>
          </p:cNvPicPr>
          <p:nvPr/>
        </p:nvPicPr>
        <p:blipFill>
          <a:blip r:embed="rId3"/>
          <a:stretch>
            <a:fillRect/>
          </a:stretch>
        </p:blipFill>
        <p:spPr>
          <a:xfrm>
            <a:off x="1008281" y="2987172"/>
            <a:ext cx="2952205" cy="1931619"/>
          </a:xfrm>
          <a:prstGeom prst="rect">
            <a:avLst/>
          </a:prstGeom>
        </p:spPr>
      </p:pic>
      <p:sp>
        <p:nvSpPr>
          <p:cNvPr id="12" name="TextBox 11">
            <a:extLst>
              <a:ext uri="{FF2B5EF4-FFF2-40B4-BE49-F238E27FC236}">
                <a16:creationId xmlns:a16="http://schemas.microsoft.com/office/drawing/2014/main" id="{7183D7C7-90BD-4BD4-B7C8-CCEDE79D8673}"/>
              </a:ext>
            </a:extLst>
          </p:cNvPr>
          <p:cNvSpPr txBox="1"/>
          <p:nvPr/>
        </p:nvSpPr>
        <p:spPr>
          <a:xfrm>
            <a:off x="0" y="4881890"/>
            <a:ext cx="7248293" cy="261610"/>
          </a:xfrm>
          <a:prstGeom prst="rect">
            <a:avLst/>
          </a:prstGeom>
          <a:noFill/>
        </p:spPr>
        <p:txBody>
          <a:bodyPr wrap="square" rtlCol="0">
            <a:spAutoFit/>
          </a:bodyPr>
          <a:lstStyle/>
          <a:p>
            <a:r>
              <a:rPr lang="fr-FR" sz="1100" dirty="0"/>
              <a:t>Source: </a:t>
            </a:r>
            <a:r>
              <a:rPr lang="fr-FR" sz="1100" dirty="0">
                <a:hlinkClick r:id="rId4"/>
              </a:rPr>
              <a:t>https://www.socscistatistics.com/pvalues/chidistribution.aspx</a:t>
            </a:r>
            <a:r>
              <a:rPr lang="fr-FR" sz="1100" dirty="0"/>
              <a:t> </a:t>
            </a:r>
            <a:endParaRPr lang="en-CA" sz="1100" dirty="0"/>
          </a:p>
        </p:txBody>
      </p:sp>
    </p:spTree>
    <p:extLst>
      <p:ext uri="{BB962C8B-B14F-4D97-AF65-F5344CB8AC3E}">
        <p14:creationId xmlns:p14="http://schemas.microsoft.com/office/powerpoint/2010/main" val="33709429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Supporting Data for Investigation Question 4</a:t>
            </a:r>
          </a:p>
        </p:txBody>
      </p:sp>
      <p:sp>
        <p:nvSpPr>
          <p:cNvPr id="565" name="Google Shape;565;p64"/>
          <p:cNvSpPr txBox="1"/>
          <p:nvPr/>
        </p:nvSpPr>
        <p:spPr>
          <a:xfrm>
            <a:off x="0" y="1677236"/>
            <a:ext cx="4645744" cy="1443993"/>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en-US" sz="1150" dirty="0">
                <a:solidFill>
                  <a:schemeClr val="accent2"/>
                </a:solidFill>
                <a:latin typeface="Roboto Slab"/>
                <a:ea typeface="Roboto Slab"/>
                <a:cs typeface="Roboto Slab"/>
                <a:sym typeface="Roboto Slab"/>
              </a:rPr>
              <a:t>One-way ANOVA compares the means of two or more independent groups in order to determine whether there is statistical evidence that the associated population means are significantly different.</a:t>
            </a:r>
          </a:p>
          <a:p>
            <a:pPr marL="285750" lvl="0" indent="-285750" algn="l" rtl="0">
              <a:spcBef>
                <a:spcPts val="0"/>
              </a:spcBef>
              <a:spcAft>
                <a:spcPts val="0"/>
              </a:spcAft>
              <a:buFont typeface="Arial" panose="020B0604020202020204" pitchFamily="34" charset="0"/>
              <a:buChar char="•"/>
            </a:pPr>
            <a:r>
              <a:rPr lang="en-US" sz="1150" dirty="0">
                <a:solidFill>
                  <a:schemeClr val="accent2"/>
                </a:solidFill>
                <a:latin typeface="Roboto Slab"/>
                <a:ea typeface="Roboto Slab"/>
                <a:cs typeface="Roboto Slab"/>
                <a:sym typeface="Roboto Slab"/>
              </a:rPr>
              <a:t>The test was run using data from three independent groups: women with 0 children, 1 child and 2 children</a:t>
            </a:r>
          </a:p>
          <a:p>
            <a:pPr marL="285750" lvl="0" indent="-285750" algn="l" rtl="0">
              <a:spcBef>
                <a:spcPts val="0"/>
              </a:spcBef>
              <a:spcAft>
                <a:spcPts val="0"/>
              </a:spcAft>
              <a:buFont typeface="Arial" panose="020B0604020202020204" pitchFamily="34" charset="0"/>
              <a:buChar char="•"/>
            </a:pPr>
            <a:r>
              <a:rPr lang="en-US" sz="1150" dirty="0">
                <a:solidFill>
                  <a:schemeClr val="accent2"/>
                </a:solidFill>
                <a:latin typeface="Roboto Slab"/>
                <a:ea typeface="Roboto Slab"/>
                <a:cs typeface="Roboto Slab"/>
                <a:sym typeface="Roboto Slab"/>
              </a:rPr>
              <a:t>It tests to see if there is statistical evidence to show that the mean BMIs of these groups of women are significantly different</a:t>
            </a:r>
          </a:p>
        </p:txBody>
      </p:sp>
      <p:sp>
        <p:nvSpPr>
          <p:cNvPr id="566" name="Google Shape;566;p64"/>
          <p:cNvSpPr txBox="1"/>
          <p:nvPr/>
        </p:nvSpPr>
        <p:spPr>
          <a:xfrm>
            <a:off x="396768" y="1190518"/>
            <a:ext cx="345708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One-way ANOVA</a:t>
            </a:r>
            <a:endParaRPr sz="2000" dirty="0">
              <a:solidFill>
                <a:schemeClr val="accent6"/>
              </a:solidFill>
              <a:latin typeface="Fira Sans Extra Condensed Medium"/>
              <a:ea typeface="Fira Sans Extra Condensed Medium"/>
              <a:cs typeface="Fira Sans Extra Condensed Medium"/>
              <a:sym typeface="Fira Sans Extra Condensed Medium"/>
            </a:endParaRPr>
          </a:p>
        </p:txBody>
      </p:sp>
      <p:pic>
        <p:nvPicPr>
          <p:cNvPr id="5" name="Picture 4" descr="Text&#10;&#10;Description automatically generated">
            <a:extLst>
              <a:ext uri="{FF2B5EF4-FFF2-40B4-BE49-F238E27FC236}">
                <a16:creationId xmlns:a16="http://schemas.microsoft.com/office/drawing/2014/main" id="{EBE7F9B3-DBAB-48D9-8682-3ECDF636D99F}"/>
              </a:ext>
            </a:extLst>
          </p:cNvPr>
          <p:cNvPicPr>
            <a:picLocks noChangeAspect="1"/>
          </p:cNvPicPr>
          <p:nvPr/>
        </p:nvPicPr>
        <p:blipFill>
          <a:blip r:embed="rId3"/>
          <a:stretch>
            <a:fillRect/>
          </a:stretch>
        </p:blipFill>
        <p:spPr>
          <a:xfrm>
            <a:off x="4698771" y="1473547"/>
            <a:ext cx="4358143" cy="2684796"/>
          </a:xfrm>
          <a:prstGeom prst="rect">
            <a:avLst/>
          </a:prstGeom>
        </p:spPr>
      </p:pic>
      <p:sp>
        <p:nvSpPr>
          <p:cNvPr id="13" name="Rectangle 12">
            <a:extLst>
              <a:ext uri="{FF2B5EF4-FFF2-40B4-BE49-F238E27FC236}">
                <a16:creationId xmlns:a16="http://schemas.microsoft.com/office/drawing/2014/main" id="{C9D57C55-EDD1-4715-886C-EAE0D8E00E6E}"/>
              </a:ext>
            </a:extLst>
          </p:cNvPr>
          <p:cNvSpPr/>
          <p:nvPr/>
        </p:nvSpPr>
        <p:spPr>
          <a:xfrm>
            <a:off x="4698771" y="1306631"/>
            <a:ext cx="4358143" cy="29293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TextBox 14">
            <a:extLst>
              <a:ext uri="{FF2B5EF4-FFF2-40B4-BE49-F238E27FC236}">
                <a16:creationId xmlns:a16="http://schemas.microsoft.com/office/drawing/2014/main" id="{3B6FD484-FF09-43DE-9A80-8924923B0B3E}"/>
              </a:ext>
            </a:extLst>
          </p:cNvPr>
          <p:cNvSpPr txBox="1"/>
          <p:nvPr/>
        </p:nvSpPr>
        <p:spPr>
          <a:xfrm>
            <a:off x="0" y="4881890"/>
            <a:ext cx="7248293" cy="261610"/>
          </a:xfrm>
          <a:prstGeom prst="rect">
            <a:avLst/>
          </a:prstGeom>
          <a:noFill/>
        </p:spPr>
        <p:txBody>
          <a:bodyPr wrap="square" rtlCol="0">
            <a:spAutoFit/>
          </a:bodyPr>
          <a:lstStyle/>
          <a:p>
            <a:r>
              <a:rPr lang="fr-FR" sz="1100" dirty="0"/>
              <a:t>Source: </a:t>
            </a:r>
            <a:r>
              <a:rPr lang="fr-FR" sz="1000" dirty="0"/>
              <a:t>Sharpe, N., et al. (2014).  </a:t>
            </a:r>
            <a:r>
              <a:rPr lang="fr-FR" sz="1000" i="1" dirty="0"/>
              <a:t>Business Statistics. </a:t>
            </a:r>
            <a:r>
              <a:rPr lang="fr-FR" sz="1000" dirty="0"/>
              <a:t>2</a:t>
            </a:r>
            <a:r>
              <a:rPr lang="fr-FR" sz="1000" baseline="30000" dirty="0"/>
              <a:t>nd</a:t>
            </a:r>
            <a:r>
              <a:rPr lang="fr-FR" sz="1000" dirty="0"/>
              <a:t> Canadian Edition. Toronto: Pearson </a:t>
            </a:r>
            <a:r>
              <a:rPr lang="fr-FR" sz="1000" i="1" dirty="0"/>
              <a:t> </a:t>
            </a:r>
            <a:endParaRPr lang="en-CA" sz="1000" dirty="0"/>
          </a:p>
        </p:txBody>
      </p:sp>
    </p:spTree>
    <p:extLst>
      <p:ext uri="{BB962C8B-B14F-4D97-AF65-F5344CB8AC3E}">
        <p14:creationId xmlns:p14="http://schemas.microsoft.com/office/powerpoint/2010/main" val="39669753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ctrTitle"/>
          </p:nvPr>
        </p:nvSpPr>
        <p:spPr>
          <a:xfrm>
            <a:off x="720000" y="540000"/>
            <a:ext cx="7704000" cy="405600"/>
          </a:xfrm>
          <a:prstGeom prst="rect">
            <a:avLst/>
          </a:prstGeom>
        </p:spPr>
        <p:txBody>
          <a:bodyPr spcFirstLastPara="1" wrap="square" lIns="91425" tIns="91425" rIns="91425" bIns="91425" anchor="ctr" anchorCtr="0">
            <a:noAutofit/>
          </a:bodyPr>
          <a:lstStyle/>
          <a:p>
            <a:pPr algn="ctr"/>
            <a:r>
              <a:rPr lang="en-CA" sz="2600" dirty="0"/>
              <a:t>Supporting Data for Investigation Question 4</a:t>
            </a:r>
          </a:p>
        </p:txBody>
      </p:sp>
      <p:sp>
        <p:nvSpPr>
          <p:cNvPr id="566" name="Google Shape;566;p64"/>
          <p:cNvSpPr txBox="1"/>
          <p:nvPr/>
        </p:nvSpPr>
        <p:spPr>
          <a:xfrm>
            <a:off x="396768" y="1190518"/>
            <a:ext cx="3457086" cy="241800"/>
          </a:xfrm>
          <a:prstGeom prst="rect">
            <a:avLst/>
          </a:prstGeom>
          <a:noFill/>
          <a:ln>
            <a:noFill/>
          </a:ln>
        </p:spPr>
        <p:txBody>
          <a:bodyPr spcFirstLastPara="1" wrap="square" lIns="91425" tIns="182875" rIns="91425" bIns="0" anchor="ctr" anchorCtr="0">
            <a:noAutofit/>
          </a:bodyPr>
          <a:lstStyle/>
          <a:p>
            <a:pPr marL="0" lvl="0" indent="0" algn="l" rtl="0">
              <a:spcBef>
                <a:spcPts val="0"/>
              </a:spcBef>
              <a:spcAft>
                <a:spcPts val="1600"/>
              </a:spcAft>
              <a:buNone/>
            </a:pPr>
            <a:r>
              <a:rPr lang="en" sz="2000" dirty="0">
                <a:solidFill>
                  <a:schemeClr val="accent6"/>
                </a:solidFill>
                <a:latin typeface="Fira Sans Extra Condensed Medium"/>
                <a:ea typeface="Fira Sans Extra Condensed Medium"/>
                <a:cs typeface="Fira Sans Extra Condensed Medium"/>
                <a:sym typeface="Fira Sans Extra Condensed Medium"/>
              </a:rPr>
              <a:t>One-way ANOVA </a:t>
            </a:r>
            <a:r>
              <a:rPr lang="en" dirty="0">
                <a:solidFill>
                  <a:srgbClr val="16436C"/>
                </a:solidFill>
                <a:latin typeface="Fira Sans Extra Condensed Medium"/>
                <a:ea typeface="Fira Sans Extra Condensed Medium"/>
                <a:cs typeface="Fira Sans Extra Condensed Medium"/>
                <a:sym typeface="Fira Sans Extra Condensed Medium"/>
              </a:rPr>
              <a:t>(</a:t>
            </a:r>
            <a:r>
              <a:rPr lang="en" i="1" dirty="0">
                <a:solidFill>
                  <a:srgbClr val="16436C"/>
                </a:solidFill>
                <a:latin typeface="Fira Sans Extra Condensed Medium"/>
                <a:ea typeface="Fira Sans Extra Condensed Medium"/>
                <a:cs typeface="Fira Sans Extra Condensed Medium"/>
                <a:sym typeface="Fira Sans Extra Condensed Medium"/>
              </a:rPr>
              <a:t>Continued)</a:t>
            </a:r>
            <a:endParaRPr dirty="0">
              <a:solidFill>
                <a:schemeClr val="accent6"/>
              </a:solidFill>
              <a:latin typeface="Fira Sans Extra Condensed Medium"/>
              <a:ea typeface="Fira Sans Extra Condensed Medium"/>
              <a:cs typeface="Fira Sans Extra Condensed Medium"/>
              <a:sym typeface="Fira Sans Extra Condensed Medium"/>
            </a:endParaRPr>
          </a:p>
        </p:txBody>
      </p:sp>
      <p:graphicFrame>
        <p:nvGraphicFramePr>
          <p:cNvPr id="3" name="Table 3">
            <a:extLst>
              <a:ext uri="{FF2B5EF4-FFF2-40B4-BE49-F238E27FC236}">
                <a16:creationId xmlns:a16="http://schemas.microsoft.com/office/drawing/2014/main" id="{EC43974F-A2A0-4883-87BC-4C1700963847}"/>
              </a:ext>
            </a:extLst>
          </p:cNvPr>
          <p:cNvGraphicFramePr>
            <a:graphicFrameLocks noGrp="1"/>
          </p:cNvGraphicFramePr>
          <p:nvPr>
            <p:extLst>
              <p:ext uri="{D42A27DB-BD31-4B8C-83A1-F6EECF244321}">
                <p14:modId xmlns:p14="http://schemas.microsoft.com/office/powerpoint/2010/main" val="805145592"/>
              </p:ext>
            </p:extLst>
          </p:nvPr>
        </p:nvGraphicFramePr>
        <p:xfrm>
          <a:off x="1124857" y="1677236"/>
          <a:ext cx="6894286" cy="1443993"/>
        </p:xfrm>
        <a:graphic>
          <a:graphicData uri="http://schemas.openxmlformats.org/drawingml/2006/table">
            <a:tbl>
              <a:tblPr firstRow="1" bandRow="1">
                <a:tableStyleId>{DCC4355E-E9B7-4BD4-8386-D6861568D075}</a:tableStyleId>
              </a:tblPr>
              <a:tblGrid>
                <a:gridCol w="984898">
                  <a:extLst>
                    <a:ext uri="{9D8B030D-6E8A-4147-A177-3AD203B41FA5}">
                      <a16:colId xmlns:a16="http://schemas.microsoft.com/office/drawing/2014/main" val="611402146"/>
                    </a:ext>
                  </a:extLst>
                </a:gridCol>
                <a:gridCol w="984898">
                  <a:extLst>
                    <a:ext uri="{9D8B030D-6E8A-4147-A177-3AD203B41FA5}">
                      <a16:colId xmlns:a16="http://schemas.microsoft.com/office/drawing/2014/main" val="474060167"/>
                    </a:ext>
                  </a:extLst>
                </a:gridCol>
                <a:gridCol w="984898">
                  <a:extLst>
                    <a:ext uri="{9D8B030D-6E8A-4147-A177-3AD203B41FA5}">
                      <a16:colId xmlns:a16="http://schemas.microsoft.com/office/drawing/2014/main" val="1182775735"/>
                    </a:ext>
                  </a:extLst>
                </a:gridCol>
                <a:gridCol w="984898">
                  <a:extLst>
                    <a:ext uri="{9D8B030D-6E8A-4147-A177-3AD203B41FA5}">
                      <a16:colId xmlns:a16="http://schemas.microsoft.com/office/drawing/2014/main" val="1488081016"/>
                    </a:ext>
                  </a:extLst>
                </a:gridCol>
                <a:gridCol w="984898">
                  <a:extLst>
                    <a:ext uri="{9D8B030D-6E8A-4147-A177-3AD203B41FA5}">
                      <a16:colId xmlns:a16="http://schemas.microsoft.com/office/drawing/2014/main" val="2556885662"/>
                    </a:ext>
                  </a:extLst>
                </a:gridCol>
                <a:gridCol w="984898">
                  <a:extLst>
                    <a:ext uri="{9D8B030D-6E8A-4147-A177-3AD203B41FA5}">
                      <a16:colId xmlns:a16="http://schemas.microsoft.com/office/drawing/2014/main" val="3319425674"/>
                    </a:ext>
                  </a:extLst>
                </a:gridCol>
                <a:gridCol w="984898">
                  <a:extLst>
                    <a:ext uri="{9D8B030D-6E8A-4147-A177-3AD203B41FA5}">
                      <a16:colId xmlns:a16="http://schemas.microsoft.com/office/drawing/2014/main" val="3676608497"/>
                    </a:ext>
                  </a:extLst>
                </a:gridCol>
              </a:tblGrid>
              <a:tr h="400051">
                <a:tc>
                  <a:txBody>
                    <a:bodyPr/>
                    <a:lstStyle/>
                    <a:p>
                      <a:pPr algn="ctr"/>
                      <a:r>
                        <a:rPr lang="en-CA" sz="1000" dirty="0">
                          <a:latin typeface="Roboto Slab"/>
                        </a:rPr>
                        <a:t>Level</a:t>
                      </a:r>
                    </a:p>
                  </a:txBody>
                  <a:tcPr anchor="ctr"/>
                </a:tc>
                <a:tc>
                  <a:txBody>
                    <a:bodyPr/>
                    <a:lstStyle/>
                    <a:p>
                      <a:pPr algn="ctr"/>
                      <a:r>
                        <a:rPr lang="en-CA" sz="1000" dirty="0">
                          <a:latin typeface="Roboto Slab"/>
                        </a:rPr>
                        <a:t>Count</a:t>
                      </a:r>
                    </a:p>
                  </a:txBody>
                  <a:tcPr anchor="ctr"/>
                </a:tc>
                <a:tc>
                  <a:txBody>
                    <a:bodyPr/>
                    <a:lstStyle/>
                    <a:p>
                      <a:pPr algn="ctr"/>
                      <a:r>
                        <a:rPr lang="en-CA" sz="1000" dirty="0">
                          <a:latin typeface="Roboto Slab"/>
                        </a:rPr>
                        <a:t>Mean</a:t>
                      </a:r>
                    </a:p>
                  </a:txBody>
                  <a:tcPr anchor="ctr"/>
                </a:tc>
                <a:tc>
                  <a:txBody>
                    <a:bodyPr/>
                    <a:lstStyle/>
                    <a:p>
                      <a:pPr algn="ctr"/>
                      <a:r>
                        <a:rPr lang="en-CA" sz="1000" dirty="0">
                          <a:latin typeface="Roboto Slab"/>
                        </a:rPr>
                        <a:t>Std Dev</a:t>
                      </a:r>
                    </a:p>
                  </a:txBody>
                  <a:tcPr anchor="ctr"/>
                </a:tc>
                <a:tc>
                  <a:txBody>
                    <a:bodyPr/>
                    <a:lstStyle/>
                    <a:p>
                      <a:pPr algn="ctr"/>
                      <a:r>
                        <a:rPr lang="en-CA" sz="1000" dirty="0">
                          <a:latin typeface="Roboto Slab"/>
                        </a:rPr>
                        <a:t>Std Err Mean</a:t>
                      </a:r>
                    </a:p>
                  </a:txBody>
                  <a:tcPr anchor="ctr"/>
                </a:tc>
                <a:tc>
                  <a:txBody>
                    <a:bodyPr/>
                    <a:lstStyle/>
                    <a:p>
                      <a:pPr algn="ctr"/>
                      <a:r>
                        <a:rPr lang="en-CA" sz="1000" dirty="0">
                          <a:latin typeface="Roboto Slab"/>
                        </a:rPr>
                        <a:t>Lower 95%</a:t>
                      </a:r>
                    </a:p>
                  </a:txBody>
                  <a:tcPr anchor="ctr"/>
                </a:tc>
                <a:tc>
                  <a:txBody>
                    <a:bodyPr/>
                    <a:lstStyle/>
                    <a:p>
                      <a:pPr algn="ctr"/>
                      <a:r>
                        <a:rPr lang="en-CA" sz="1000" dirty="0">
                          <a:latin typeface="Roboto Slab"/>
                        </a:rPr>
                        <a:t>Upper 95%</a:t>
                      </a:r>
                    </a:p>
                  </a:txBody>
                  <a:tcPr anchor="ctr"/>
                </a:tc>
                <a:extLst>
                  <a:ext uri="{0D108BD9-81ED-4DB2-BD59-A6C34878D82A}">
                    <a16:rowId xmlns:a16="http://schemas.microsoft.com/office/drawing/2014/main" val="956877300"/>
                  </a:ext>
                </a:extLst>
              </a:tr>
              <a:tr h="400051">
                <a:tc>
                  <a:txBody>
                    <a:bodyPr/>
                    <a:lstStyle/>
                    <a:p>
                      <a:pPr algn="l"/>
                      <a:r>
                        <a:rPr lang="en-CA" sz="1000" dirty="0">
                          <a:latin typeface="Roboto Slab"/>
                        </a:rPr>
                        <a:t>0 Children</a:t>
                      </a:r>
                    </a:p>
                  </a:txBody>
                  <a:tcPr anchor="ctr"/>
                </a:tc>
                <a:tc>
                  <a:txBody>
                    <a:bodyPr/>
                    <a:lstStyle/>
                    <a:p>
                      <a:pPr algn="ctr"/>
                      <a:r>
                        <a:rPr lang="en-CA" sz="1000" dirty="0">
                          <a:latin typeface="Roboto Slab"/>
                        </a:rPr>
                        <a:t>289</a:t>
                      </a:r>
                    </a:p>
                  </a:txBody>
                  <a:tcPr anchor="ctr"/>
                </a:tc>
                <a:tc>
                  <a:txBody>
                    <a:bodyPr/>
                    <a:lstStyle/>
                    <a:p>
                      <a:pPr algn="ctr"/>
                      <a:r>
                        <a:rPr lang="en-CA" sz="1000" b="0" i="0" u="none" strike="noStrike" cap="none" dirty="0">
                          <a:solidFill>
                            <a:srgbClr val="000000"/>
                          </a:solidFill>
                          <a:effectLst/>
                          <a:latin typeface="Roboto Slab"/>
                          <a:ea typeface="Arial"/>
                          <a:cs typeface="Arial"/>
                          <a:sym typeface="Arial"/>
                        </a:rPr>
                        <a:t>30.36</a:t>
                      </a:r>
                      <a:endParaRPr lang="en-CA" sz="1000" dirty="0">
                        <a:latin typeface="Roboto Slab"/>
                      </a:endParaRPr>
                    </a:p>
                  </a:txBody>
                  <a:tcPr anchor="ctr"/>
                </a:tc>
                <a:tc>
                  <a:txBody>
                    <a:bodyPr/>
                    <a:lstStyle/>
                    <a:p>
                      <a:pPr algn="ctr"/>
                      <a:r>
                        <a:rPr lang="en-CA" sz="1000" b="0" i="0" u="none" strike="noStrike" cap="none" dirty="0">
                          <a:solidFill>
                            <a:srgbClr val="000000"/>
                          </a:solidFill>
                          <a:effectLst/>
                          <a:latin typeface="Roboto Slab"/>
                          <a:ea typeface="Arial"/>
                          <a:cs typeface="Arial"/>
                          <a:sym typeface="Arial"/>
                        </a:rPr>
                        <a:t>16.36</a:t>
                      </a:r>
                      <a:endParaRPr lang="en-CA" sz="1000" dirty="0">
                        <a:latin typeface="Roboto Slab"/>
                      </a:endParaRPr>
                    </a:p>
                  </a:txBody>
                  <a:tcPr anchor="ctr"/>
                </a:tc>
                <a:tc>
                  <a:txBody>
                    <a:bodyPr/>
                    <a:lstStyle/>
                    <a:p>
                      <a:pPr algn="ctr"/>
                      <a:r>
                        <a:rPr lang="en-CA" sz="1000" dirty="0">
                          <a:latin typeface="Roboto Slab"/>
                        </a:rPr>
                        <a:t>0.35</a:t>
                      </a:r>
                    </a:p>
                  </a:txBody>
                  <a:tcPr anchor="ctr"/>
                </a:tc>
                <a:tc>
                  <a:txBody>
                    <a:bodyPr/>
                    <a:lstStyle/>
                    <a:p>
                      <a:pPr algn="ctr"/>
                      <a:r>
                        <a:rPr lang="en-CA" sz="1000" dirty="0">
                          <a:latin typeface="Roboto Slab"/>
                        </a:rPr>
                        <a:t>21.55</a:t>
                      </a:r>
                    </a:p>
                  </a:txBody>
                  <a:tcPr anchor="ctr"/>
                </a:tc>
                <a:tc>
                  <a:txBody>
                    <a:bodyPr/>
                    <a:lstStyle/>
                    <a:p>
                      <a:pPr algn="ctr"/>
                      <a:r>
                        <a:rPr lang="en-CA" sz="1000" dirty="0">
                          <a:latin typeface="Roboto Slab"/>
                        </a:rPr>
                        <a:t>40.23</a:t>
                      </a:r>
                    </a:p>
                  </a:txBody>
                  <a:tcPr anchor="ctr"/>
                </a:tc>
                <a:extLst>
                  <a:ext uri="{0D108BD9-81ED-4DB2-BD59-A6C34878D82A}">
                    <a16:rowId xmlns:a16="http://schemas.microsoft.com/office/drawing/2014/main" val="48511018"/>
                  </a:ext>
                </a:extLst>
              </a:tr>
              <a:tr h="235324">
                <a:tc>
                  <a:txBody>
                    <a:bodyPr/>
                    <a:lstStyle/>
                    <a:p>
                      <a:pPr algn="l"/>
                      <a:r>
                        <a:rPr lang="en-CA" sz="1000" dirty="0">
                          <a:latin typeface="Roboto Slab"/>
                        </a:rPr>
                        <a:t>1 Child</a:t>
                      </a:r>
                    </a:p>
                  </a:txBody>
                  <a:tcPr anchor="ctr"/>
                </a:tc>
                <a:tc>
                  <a:txBody>
                    <a:bodyPr/>
                    <a:lstStyle/>
                    <a:p>
                      <a:pPr algn="ctr"/>
                      <a:r>
                        <a:rPr lang="en-CA" sz="1000" dirty="0">
                          <a:latin typeface="Roboto Slab"/>
                        </a:rPr>
                        <a:t>158</a:t>
                      </a:r>
                    </a:p>
                  </a:txBody>
                  <a:tcPr anchor="ctr"/>
                </a:tc>
                <a:tc>
                  <a:txBody>
                    <a:bodyPr/>
                    <a:lstStyle/>
                    <a:p>
                      <a:pPr algn="ctr"/>
                      <a:r>
                        <a:rPr lang="en-CA" sz="1000" b="0" i="0" u="none" strike="noStrike" cap="none" dirty="0">
                          <a:solidFill>
                            <a:srgbClr val="000000"/>
                          </a:solidFill>
                          <a:effectLst/>
                          <a:latin typeface="Roboto Slab"/>
                          <a:ea typeface="Arial"/>
                          <a:cs typeface="Arial"/>
                          <a:sym typeface="Arial"/>
                        </a:rPr>
                        <a:t>30.05</a:t>
                      </a:r>
                      <a:endParaRPr lang="en-CA" sz="1000" dirty="0">
                        <a:latin typeface="Roboto Slab"/>
                      </a:endParaRPr>
                    </a:p>
                  </a:txBody>
                  <a:tcPr anchor="ctr"/>
                </a:tc>
                <a:tc>
                  <a:txBody>
                    <a:bodyPr/>
                    <a:lstStyle/>
                    <a:p>
                      <a:pPr algn="ctr"/>
                      <a:r>
                        <a:rPr lang="en-CA" sz="1000" b="0" i="0" u="none" strike="noStrike" cap="none" dirty="0">
                          <a:solidFill>
                            <a:srgbClr val="000000"/>
                          </a:solidFill>
                          <a:effectLst/>
                          <a:latin typeface="Roboto Slab"/>
                          <a:ea typeface="Arial"/>
                          <a:cs typeface="Arial"/>
                          <a:sym typeface="Arial"/>
                        </a:rPr>
                        <a:t>5.77</a:t>
                      </a:r>
                      <a:endParaRPr lang="en-CA" sz="1000" dirty="0">
                        <a:latin typeface="Roboto Slab"/>
                      </a:endParaRPr>
                    </a:p>
                  </a:txBody>
                  <a:tcPr anchor="ctr"/>
                </a:tc>
                <a:tc>
                  <a:txBody>
                    <a:bodyPr/>
                    <a:lstStyle/>
                    <a:p>
                      <a:pPr algn="ctr"/>
                      <a:r>
                        <a:rPr lang="en-CA" sz="1000" dirty="0">
                          <a:latin typeface="Roboto Slab"/>
                        </a:rPr>
                        <a:t>0.46</a:t>
                      </a:r>
                    </a:p>
                  </a:txBody>
                  <a:tcPr anchor="ctr"/>
                </a:tc>
                <a:tc>
                  <a:txBody>
                    <a:bodyPr/>
                    <a:lstStyle/>
                    <a:p>
                      <a:pPr algn="ctr"/>
                      <a:r>
                        <a:rPr lang="en-CA" sz="1000" dirty="0">
                          <a:latin typeface="Roboto Slab"/>
                        </a:rPr>
                        <a:t>21.52</a:t>
                      </a:r>
                    </a:p>
                  </a:txBody>
                  <a:tcPr anchor="ctr"/>
                </a:tc>
                <a:tc>
                  <a:txBody>
                    <a:bodyPr/>
                    <a:lstStyle/>
                    <a:p>
                      <a:pPr algn="ctr"/>
                      <a:r>
                        <a:rPr lang="en-CA" sz="1000" dirty="0">
                          <a:latin typeface="Roboto Slab"/>
                        </a:rPr>
                        <a:t>39.93</a:t>
                      </a:r>
                    </a:p>
                  </a:txBody>
                  <a:tcPr anchor="ctr"/>
                </a:tc>
                <a:extLst>
                  <a:ext uri="{0D108BD9-81ED-4DB2-BD59-A6C34878D82A}">
                    <a16:rowId xmlns:a16="http://schemas.microsoft.com/office/drawing/2014/main" val="2991674519"/>
                  </a:ext>
                </a:extLst>
              </a:tr>
              <a:tr h="400051">
                <a:tc>
                  <a:txBody>
                    <a:bodyPr/>
                    <a:lstStyle/>
                    <a:p>
                      <a:pPr algn="l"/>
                      <a:r>
                        <a:rPr lang="en-CA" sz="1000" dirty="0">
                          <a:latin typeface="Roboto Slab"/>
                        </a:rPr>
                        <a:t>2 Children</a:t>
                      </a:r>
                    </a:p>
                  </a:txBody>
                  <a:tcPr anchor="ctr"/>
                </a:tc>
                <a:tc>
                  <a:txBody>
                    <a:bodyPr/>
                    <a:lstStyle/>
                    <a:p>
                      <a:pPr algn="ctr"/>
                      <a:r>
                        <a:rPr lang="en-CA" sz="1000" dirty="0">
                          <a:latin typeface="Roboto Slab"/>
                        </a:rPr>
                        <a:t>119</a:t>
                      </a:r>
                    </a:p>
                  </a:txBody>
                  <a:tcPr anchor="ctr"/>
                </a:tc>
                <a:tc>
                  <a:txBody>
                    <a:bodyPr/>
                    <a:lstStyle/>
                    <a:p>
                      <a:pPr algn="ctr" fontAlgn="ctr"/>
                      <a:r>
                        <a:rPr lang="en-CA" sz="1000" dirty="0">
                          <a:effectLst/>
                          <a:latin typeface="Roboto Slab"/>
                        </a:rPr>
                        <a:t>30.65</a:t>
                      </a:r>
                    </a:p>
                  </a:txBody>
                  <a:tcPr anchor="ctr"/>
                </a:tc>
                <a:tc>
                  <a:txBody>
                    <a:bodyPr/>
                    <a:lstStyle/>
                    <a:p>
                      <a:pPr algn="ctr"/>
                      <a:r>
                        <a:rPr lang="en-CA" sz="1000" b="0" i="0" u="none" strike="noStrike" cap="none" dirty="0">
                          <a:solidFill>
                            <a:srgbClr val="000000"/>
                          </a:solidFill>
                          <a:effectLst/>
                          <a:latin typeface="Roboto Slab"/>
                          <a:ea typeface="Arial"/>
                          <a:cs typeface="Arial"/>
                          <a:sym typeface="Arial"/>
                        </a:rPr>
                        <a:t>6.63</a:t>
                      </a:r>
                      <a:endParaRPr lang="en-CA" sz="1000" dirty="0">
                        <a:latin typeface="Roboto Slab"/>
                      </a:endParaRPr>
                    </a:p>
                  </a:txBody>
                  <a:tcPr anchor="ctr"/>
                </a:tc>
                <a:tc>
                  <a:txBody>
                    <a:bodyPr/>
                    <a:lstStyle/>
                    <a:p>
                      <a:pPr algn="ctr"/>
                      <a:r>
                        <a:rPr lang="en-CA" sz="1000" dirty="0">
                          <a:latin typeface="Roboto Slab"/>
                        </a:rPr>
                        <a:t>0.61</a:t>
                      </a:r>
                    </a:p>
                  </a:txBody>
                  <a:tcPr anchor="ctr"/>
                </a:tc>
                <a:tc>
                  <a:txBody>
                    <a:bodyPr/>
                    <a:lstStyle/>
                    <a:p>
                      <a:pPr algn="ctr"/>
                      <a:r>
                        <a:rPr lang="en-CA" sz="1000" dirty="0">
                          <a:latin typeface="Roboto Slab"/>
                        </a:rPr>
                        <a:t>19.90</a:t>
                      </a:r>
                    </a:p>
                  </a:txBody>
                  <a:tcPr anchor="ctr"/>
                </a:tc>
                <a:tc>
                  <a:txBody>
                    <a:bodyPr/>
                    <a:lstStyle/>
                    <a:p>
                      <a:pPr algn="ctr"/>
                      <a:r>
                        <a:rPr lang="en-CA" sz="1000" dirty="0">
                          <a:latin typeface="Roboto Slab"/>
                        </a:rPr>
                        <a:t>42.72</a:t>
                      </a:r>
                    </a:p>
                  </a:txBody>
                  <a:tcPr anchor="ctr"/>
                </a:tc>
                <a:extLst>
                  <a:ext uri="{0D108BD9-81ED-4DB2-BD59-A6C34878D82A}">
                    <a16:rowId xmlns:a16="http://schemas.microsoft.com/office/drawing/2014/main" val="2826828163"/>
                  </a:ext>
                </a:extLst>
              </a:tr>
            </a:tbl>
          </a:graphicData>
        </a:graphic>
      </p:graphicFrame>
      <p:graphicFrame>
        <p:nvGraphicFramePr>
          <p:cNvPr id="2" name="Table 3">
            <a:extLst>
              <a:ext uri="{FF2B5EF4-FFF2-40B4-BE49-F238E27FC236}">
                <a16:creationId xmlns:a16="http://schemas.microsoft.com/office/drawing/2014/main" id="{9AA84392-807D-4F84-BA2A-B3FA096CAD9E}"/>
              </a:ext>
            </a:extLst>
          </p:cNvPr>
          <p:cNvGraphicFramePr>
            <a:graphicFrameLocks noGrp="1"/>
          </p:cNvGraphicFramePr>
          <p:nvPr>
            <p:extLst>
              <p:ext uri="{D42A27DB-BD31-4B8C-83A1-F6EECF244321}">
                <p14:modId xmlns:p14="http://schemas.microsoft.com/office/powerpoint/2010/main" val="1990524900"/>
              </p:ext>
            </p:extLst>
          </p:nvPr>
        </p:nvGraphicFramePr>
        <p:xfrm>
          <a:off x="1124857" y="3396722"/>
          <a:ext cx="4905830" cy="966882"/>
        </p:xfrm>
        <a:graphic>
          <a:graphicData uri="http://schemas.openxmlformats.org/drawingml/2006/table">
            <a:tbl>
              <a:tblPr firstRow="1" bandRow="1">
                <a:tableStyleId>{DCC4355E-E9B7-4BD4-8386-D6861568D075}</a:tableStyleId>
              </a:tblPr>
              <a:tblGrid>
                <a:gridCol w="981166">
                  <a:extLst>
                    <a:ext uri="{9D8B030D-6E8A-4147-A177-3AD203B41FA5}">
                      <a16:colId xmlns:a16="http://schemas.microsoft.com/office/drawing/2014/main" val="2937436715"/>
                    </a:ext>
                  </a:extLst>
                </a:gridCol>
                <a:gridCol w="981166">
                  <a:extLst>
                    <a:ext uri="{9D8B030D-6E8A-4147-A177-3AD203B41FA5}">
                      <a16:colId xmlns:a16="http://schemas.microsoft.com/office/drawing/2014/main" val="691405451"/>
                    </a:ext>
                  </a:extLst>
                </a:gridCol>
                <a:gridCol w="981166">
                  <a:extLst>
                    <a:ext uri="{9D8B030D-6E8A-4147-A177-3AD203B41FA5}">
                      <a16:colId xmlns:a16="http://schemas.microsoft.com/office/drawing/2014/main" val="3022040585"/>
                    </a:ext>
                  </a:extLst>
                </a:gridCol>
                <a:gridCol w="981166">
                  <a:extLst>
                    <a:ext uri="{9D8B030D-6E8A-4147-A177-3AD203B41FA5}">
                      <a16:colId xmlns:a16="http://schemas.microsoft.com/office/drawing/2014/main" val="3154088259"/>
                    </a:ext>
                  </a:extLst>
                </a:gridCol>
                <a:gridCol w="981166">
                  <a:extLst>
                    <a:ext uri="{9D8B030D-6E8A-4147-A177-3AD203B41FA5}">
                      <a16:colId xmlns:a16="http://schemas.microsoft.com/office/drawing/2014/main" val="952270622"/>
                    </a:ext>
                  </a:extLst>
                </a:gridCol>
              </a:tblGrid>
              <a:tr h="285321">
                <a:tc>
                  <a:txBody>
                    <a:bodyPr/>
                    <a:lstStyle/>
                    <a:p>
                      <a:endParaRPr lang="en-CA" sz="1000" dirty="0">
                        <a:latin typeface="Roboto Slab"/>
                      </a:endParaRPr>
                    </a:p>
                  </a:txBody>
                  <a:tcPr anchor="ctr"/>
                </a:tc>
                <a:tc>
                  <a:txBody>
                    <a:bodyPr/>
                    <a:lstStyle/>
                    <a:p>
                      <a:pPr algn="ctr"/>
                      <a:r>
                        <a:rPr lang="en-CA" sz="1000" dirty="0">
                          <a:latin typeface="Roboto Slab"/>
                        </a:rPr>
                        <a:t>Sum of Squares</a:t>
                      </a:r>
                    </a:p>
                  </a:txBody>
                  <a:tcPr anchor="ctr"/>
                </a:tc>
                <a:tc>
                  <a:txBody>
                    <a:bodyPr/>
                    <a:lstStyle/>
                    <a:p>
                      <a:pPr algn="ctr"/>
                      <a:r>
                        <a:rPr lang="en-CA" sz="1000" dirty="0">
                          <a:latin typeface="Roboto Slab"/>
                        </a:rPr>
                        <a:t>Degrees of Freedom</a:t>
                      </a:r>
                    </a:p>
                  </a:txBody>
                  <a:tcPr anchor="ctr"/>
                </a:tc>
                <a:tc>
                  <a:txBody>
                    <a:bodyPr/>
                    <a:lstStyle/>
                    <a:p>
                      <a:pPr algn="ctr"/>
                      <a:r>
                        <a:rPr lang="en-CA" sz="1000" dirty="0">
                          <a:latin typeface="Roboto Slab"/>
                        </a:rPr>
                        <a:t>F Ratio</a:t>
                      </a:r>
                    </a:p>
                  </a:txBody>
                  <a:tcPr anchor="ctr"/>
                </a:tc>
                <a:tc>
                  <a:txBody>
                    <a:bodyPr/>
                    <a:lstStyle/>
                    <a:p>
                      <a:pPr algn="ctr"/>
                      <a:r>
                        <a:rPr lang="en-CA" sz="1000" dirty="0">
                          <a:latin typeface="Roboto Slab"/>
                        </a:rPr>
                        <a:t>Probability &gt; F</a:t>
                      </a:r>
                    </a:p>
                  </a:txBody>
                  <a:tcPr anchor="ctr"/>
                </a:tc>
                <a:extLst>
                  <a:ext uri="{0D108BD9-81ED-4DB2-BD59-A6C34878D82A}">
                    <a16:rowId xmlns:a16="http://schemas.microsoft.com/office/drawing/2014/main" val="2007828302"/>
                  </a:ext>
                </a:extLst>
              </a:tr>
              <a:tr h="285321">
                <a:tc>
                  <a:txBody>
                    <a:bodyPr/>
                    <a:lstStyle/>
                    <a:p>
                      <a:r>
                        <a:rPr lang="en-CA" sz="1000" dirty="0">
                          <a:latin typeface="Roboto Slab"/>
                        </a:rPr>
                        <a:t>BMI</a:t>
                      </a:r>
                    </a:p>
                  </a:txBody>
                  <a:tcPr anchor="ctr"/>
                </a:tc>
                <a:tc>
                  <a:txBody>
                    <a:bodyPr/>
                    <a:lstStyle/>
                    <a:p>
                      <a:pPr algn="ctr"/>
                      <a:r>
                        <a:rPr lang="en-CA" sz="1000" dirty="0"/>
                        <a:t>24.59</a:t>
                      </a:r>
                      <a:endParaRPr lang="en-CA" sz="1000" dirty="0">
                        <a:latin typeface="Roboto Slab"/>
                      </a:endParaRPr>
                    </a:p>
                  </a:txBody>
                  <a:tcPr anchor="ctr"/>
                </a:tc>
                <a:tc>
                  <a:txBody>
                    <a:bodyPr/>
                    <a:lstStyle/>
                    <a:p>
                      <a:pPr algn="ctr"/>
                      <a:r>
                        <a:rPr lang="en-CA" sz="1000" dirty="0">
                          <a:latin typeface="Roboto Slab"/>
                        </a:rPr>
                        <a:t>2</a:t>
                      </a:r>
                    </a:p>
                  </a:txBody>
                  <a:tcPr anchor="ctr"/>
                </a:tc>
                <a:tc>
                  <a:txBody>
                    <a:bodyPr/>
                    <a:lstStyle/>
                    <a:p>
                      <a:pPr algn="ctr"/>
                      <a:r>
                        <a:rPr lang="en-CA" sz="1000" dirty="0"/>
                        <a:t>0.33</a:t>
                      </a:r>
                      <a:endParaRPr lang="en-CA" sz="1000" dirty="0">
                        <a:latin typeface="Roboto Slab"/>
                      </a:endParaRPr>
                    </a:p>
                  </a:txBody>
                  <a:tcPr anchor="ctr"/>
                </a:tc>
                <a:tc>
                  <a:txBody>
                    <a:bodyPr/>
                    <a:lstStyle/>
                    <a:p>
                      <a:pPr algn="ctr"/>
                      <a:r>
                        <a:rPr lang="en-CA" sz="1000" dirty="0"/>
                        <a:t>0.715858</a:t>
                      </a:r>
                      <a:endParaRPr lang="en-CA" sz="1000" dirty="0">
                        <a:latin typeface="Roboto Slab"/>
                      </a:endParaRPr>
                    </a:p>
                  </a:txBody>
                  <a:tcPr anchor="ctr"/>
                </a:tc>
                <a:extLst>
                  <a:ext uri="{0D108BD9-81ED-4DB2-BD59-A6C34878D82A}">
                    <a16:rowId xmlns:a16="http://schemas.microsoft.com/office/drawing/2014/main" val="140698061"/>
                  </a:ext>
                </a:extLst>
              </a:tr>
              <a:tr h="285321">
                <a:tc>
                  <a:txBody>
                    <a:bodyPr/>
                    <a:lstStyle/>
                    <a:p>
                      <a:r>
                        <a:rPr lang="en-CA" sz="1000" dirty="0">
                          <a:latin typeface="Roboto Slab"/>
                        </a:rPr>
                        <a:t>Residual</a:t>
                      </a:r>
                    </a:p>
                  </a:txBody>
                  <a:tcPr anchor="ctr"/>
                </a:tc>
                <a:tc>
                  <a:txBody>
                    <a:bodyPr/>
                    <a:lstStyle/>
                    <a:p>
                      <a:pPr algn="ctr"/>
                      <a:r>
                        <a:rPr lang="en-CA" sz="1000" dirty="0"/>
                        <a:t>20695.66</a:t>
                      </a:r>
                      <a:endParaRPr lang="en-CA" sz="1000" dirty="0">
                        <a:latin typeface="Roboto Slab"/>
                      </a:endParaRPr>
                    </a:p>
                  </a:txBody>
                  <a:tcPr anchor="ctr"/>
                </a:tc>
                <a:tc>
                  <a:txBody>
                    <a:bodyPr/>
                    <a:lstStyle/>
                    <a:p>
                      <a:pPr algn="ctr"/>
                      <a:r>
                        <a:rPr lang="en-CA" sz="1000" dirty="0">
                          <a:latin typeface="Roboto Slab"/>
                        </a:rPr>
                        <a:t>563 </a:t>
                      </a:r>
                    </a:p>
                  </a:txBody>
                  <a:tcPr anchor="ctr"/>
                </a:tc>
                <a:tc>
                  <a:txBody>
                    <a:bodyPr/>
                    <a:lstStyle/>
                    <a:p>
                      <a:pPr algn="ctr"/>
                      <a:r>
                        <a:rPr lang="en-CA" sz="1000" dirty="0">
                          <a:latin typeface="Roboto Slab"/>
                        </a:rPr>
                        <a:t>NaN</a:t>
                      </a:r>
                    </a:p>
                  </a:txBody>
                  <a:tcPr anchor="ctr"/>
                </a:tc>
                <a:tc>
                  <a:txBody>
                    <a:bodyPr/>
                    <a:lstStyle/>
                    <a:p>
                      <a:pPr algn="ctr"/>
                      <a:r>
                        <a:rPr lang="en-CA" sz="1000" dirty="0">
                          <a:latin typeface="Roboto Slab"/>
                        </a:rPr>
                        <a:t>NaN</a:t>
                      </a:r>
                    </a:p>
                  </a:txBody>
                  <a:tcPr anchor="ctr"/>
                </a:tc>
                <a:extLst>
                  <a:ext uri="{0D108BD9-81ED-4DB2-BD59-A6C34878D82A}">
                    <a16:rowId xmlns:a16="http://schemas.microsoft.com/office/drawing/2014/main" val="2466267298"/>
                  </a:ext>
                </a:extLst>
              </a:tr>
            </a:tbl>
          </a:graphicData>
        </a:graphic>
      </p:graphicFrame>
      <p:sp>
        <p:nvSpPr>
          <p:cNvPr id="7" name="Google Shape;565;p64">
            <a:extLst>
              <a:ext uri="{FF2B5EF4-FFF2-40B4-BE49-F238E27FC236}">
                <a16:creationId xmlns:a16="http://schemas.microsoft.com/office/drawing/2014/main" id="{65D08291-9144-41F0-915C-FB1A225FF8E3}"/>
              </a:ext>
            </a:extLst>
          </p:cNvPr>
          <p:cNvSpPr txBox="1"/>
          <p:nvPr/>
        </p:nvSpPr>
        <p:spPr>
          <a:xfrm>
            <a:off x="6480625" y="3622799"/>
            <a:ext cx="2416628" cy="650172"/>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sz="1150" dirty="0">
                <a:solidFill>
                  <a:schemeClr val="accent2"/>
                </a:solidFill>
                <a:latin typeface="Roboto Slab"/>
                <a:ea typeface="Roboto Slab"/>
                <a:cs typeface="Roboto Slab"/>
                <a:sym typeface="Roboto Slab"/>
              </a:rPr>
              <a:t>The large p-value (0.72 &gt; 0.05) means we cannot reject the null hypothesis</a:t>
            </a:r>
          </a:p>
        </p:txBody>
      </p:sp>
      <p:sp>
        <p:nvSpPr>
          <p:cNvPr id="5" name="Arrow: Right 4">
            <a:extLst>
              <a:ext uri="{FF2B5EF4-FFF2-40B4-BE49-F238E27FC236}">
                <a16:creationId xmlns:a16="http://schemas.microsoft.com/office/drawing/2014/main" id="{8C96365C-E4A1-47C0-9106-BCE2328CDAEF}"/>
              </a:ext>
            </a:extLst>
          </p:cNvPr>
          <p:cNvSpPr/>
          <p:nvPr/>
        </p:nvSpPr>
        <p:spPr>
          <a:xfrm>
            <a:off x="6066970" y="3842657"/>
            <a:ext cx="377372" cy="210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Google Shape;565;p64">
            <a:extLst>
              <a:ext uri="{FF2B5EF4-FFF2-40B4-BE49-F238E27FC236}">
                <a16:creationId xmlns:a16="http://schemas.microsoft.com/office/drawing/2014/main" id="{D6BBFAB7-05DB-4E53-8E3E-299D3CAA50BF}"/>
              </a:ext>
            </a:extLst>
          </p:cNvPr>
          <p:cNvSpPr txBox="1"/>
          <p:nvPr/>
        </p:nvSpPr>
        <p:spPr>
          <a:xfrm>
            <a:off x="1124856" y="4428342"/>
            <a:ext cx="3360057" cy="210755"/>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pPr>
            <a:r>
              <a:rPr lang="en-US" sz="1000" dirty="0">
                <a:solidFill>
                  <a:schemeClr val="accent2"/>
                </a:solidFill>
                <a:latin typeface="Roboto Slab"/>
                <a:ea typeface="Roboto Slab"/>
                <a:cs typeface="Roboto Slab"/>
                <a:sym typeface="Roboto Slab"/>
              </a:rPr>
              <a:t>* Both tables populated with data retrieved from python</a:t>
            </a:r>
          </a:p>
        </p:txBody>
      </p:sp>
    </p:spTree>
    <p:extLst>
      <p:ext uri="{BB962C8B-B14F-4D97-AF65-F5344CB8AC3E}">
        <p14:creationId xmlns:p14="http://schemas.microsoft.com/office/powerpoint/2010/main" val="34839405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pic>
        <p:nvPicPr>
          <p:cNvPr id="846" name="Google Shape;846;p80"/>
          <p:cNvPicPr preferRelativeResize="0"/>
          <p:nvPr/>
        </p:nvPicPr>
        <p:blipFill rotWithShape="1">
          <a:blip r:embed="rId3">
            <a:alphaModFix/>
          </a:blip>
          <a:srcRect t="23549" b="19719"/>
          <a:stretch/>
        </p:blipFill>
        <p:spPr>
          <a:xfrm>
            <a:off x="0" y="1257350"/>
            <a:ext cx="9146850" cy="3459600"/>
          </a:xfrm>
          <a:prstGeom prst="rect">
            <a:avLst/>
          </a:prstGeom>
          <a:noFill/>
          <a:ln>
            <a:noFill/>
          </a:ln>
        </p:spPr>
      </p:pic>
      <p:sp>
        <p:nvSpPr>
          <p:cNvPr id="847" name="Google Shape;847;p80"/>
          <p:cNvSpPr/>
          <p:nvPr/>
        </p:nvSpPr>
        <p:spPr>
          <a:xfrm flipH="1">
            <a:off x="475" y="1257350"/>
            <a:ext cx="9144000" cy="3459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48" name="Google Shape;848;p80"/>
          <p:cNvSpPr/>
          <p:nvPr/>
        </p:nvSpPr>
        <p:spPr>
          <a:xfrm>
            <a:off x="0" y="1257350"/>
            <a:ext cx="9146858" cy="3459589"/>
          </a:xfrm>
          <a:custGeom>
            <a:avLst/>
            <a:gdLst/>
            <a:ahLst/>
            <a:cxnLst/>
            <a:rect l="l" t="t" r="r" b="b"/>
            <a:pathLst>
              <a:path w="3429000" h="4959984" extrusionOk="0">
                <a:moveTo>
                  <a:pt x="3428822" y="4959629"/>
                </a:moveTo>
                <a:lnTo>
                  <a:pt x="0" y="4959629"/>
                </a:lnTo>
                <a:lnTo>
                  <a:pt x="0" y="0"/>
                </a:lnTo>
                <a:lnTo>
                  <a:pt x="3428822" y="0"/>
                </a:lnTo>
                <a:lnTo>
                  <a:pt x="3428822" y="4959629"/>
                </a:lnTo>
                <a:close/>
              </a:path>
            </a:pathLst>
          </a:custGeom>
          <a:solidFill>
            <a:schemeClr val="accent5">
              <a:alpha val="74990"/>
            </a:schemeClr>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dirty="0"/>
          </a:p>
        </p:txBody>
      </p:sp>
      <p:sp>
        <p:nvSpPr>
          <p:cNvPr id="856" name="Google Shape;856;p80"/>
          <p:cNvSpPr txBox="1">
            <a:spLocks noGrp="1"/>
          </p:cNvSpPr>
          <p:nvPr>
            <p:ph type="ctrTitle" idx="6"/>
          </p:nvPr>
        </p:nvSpPr>
        <p:spPr>
          <a:xfrm>
            <a:off x="720000" y="540000"/>
            <a:ext cx="77040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BIBLIOGRAPHY</a:t>
            </a:r>
            <a:endParaRPr dirty="0"/>
          </a:p>
        </p:txBody>
      </p:sp>
      <p:sp>
        <p:nvSpPr>
          <p:cNvPr id="858" name="Google Shape;858;p80"/>
          <p:cNvSpPr txBox="1">
            <a:spLocks noGrp="1"/>
          </p:cNvSpPr>
          <p:nvPr>
            <p:ph type="subTitle" idx="2"/>
          </p:nvPr>
        </p:nvSpPr>
        <p:spPr>
          <a:xfrm>
            <a:off x="-1" y="1257338"/>
            <a:ext cx="9143525" cy="3886161"/>
          </a:xfrm>
          <a:prstGeom prst="rect">
            <a:avLst/>
          </a:prstGeom>
        </p:spPr>
        <p:txBody>
          <a:bodyPr spcFirstLastPara="1" wrap="square" lIns="91425" tIns="91425" rIns="91425" bIns="91425" anchor="ctr" anchorCtr="0">
            <a:noAutofit/>
          </a:bodyPr>
          <a:lstStyle/>
          <a:p>
            <a:pPr algn="l">
              <a:lnSpc>
                <a:spcPct val="107000"/>
              </a:lnSpc>
              <a:spcAft>
                <a:spcPts val="800"/>
              </a:spcAft>
              <a:tabLst>
                <a:tab pos="1325880" algn="l"/>
              </a:tabLst>
            </a:pPr>
            <a:r>
              <a:rPr lang="en-US" sz="1100" dirty="0">
                <a:effectLst/>
                <a:latin typeface="Calibri" panose="020F0502020204030204" pitchFamily="34" charset="0"/>
                <a:ea typeface="Times New Roman" panose="02020603050405020304" pitchFamily="18" charset="0"/>
                <a:cs typeface="Calibri" panose="020F0502020204030204" pitchFamily="34" charset="0"/>
              </a:rPr>
              <a:t>About Adult BMI. Available at: </a:t>
            </a:r>
            <a:r>
              <a:rPr lang="en-US" sz="11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4"/>
              </a:rPr>
              <a:t>https://www.cdc.gov/healthyweight/assessing/bmi/adult_bmi/index.html</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tabLst>
                <a:tab pos="1325880" algn="l"/>
              </a:tabLst>
            </a:pPr>
            <a:r>
              <a:rPr lang="en-US" sz="1100" dirty="0">
                <a:effectLst/>
                <a:latin typeface="Calibri" panose="020F0502020204030204" pitchFamily="34" charset="0"/>
                <a:ea typeface="Times New Roman" panose="02020603050405020304" pitchFamily="18" charset="0"/>
                <a:cs typeface="Calibri" panose="020F0502020204030204" pitchFamily="34" charset="0"/>
              </a:rPr>
              <a:t>Anova and Chi square-1.ipynb. Available at: </a:t>
            </a:r>
            <a:r>
              <a:rPr lang="en-US" sz="11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5"/>
              </a:rPr>
              <a:t>https://olympus.greatlearning.in/courses/29240</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tabLst>
                <a:tab pos="1325880" algn="l"/>
              </a:tabLst>
            </a:pPr>
            <a:r>
              <a:rPr lang="en-US" sz="1100" dirty="0">
                <a:effectLst/>
                <a:latin typeface="Calibri" panose="020F0502020204030204" pitchFamily="34" charset="0"/>
                <a:ea typeface="Times New Roman" panose="02020603050405020304" pitchFamily="18" charset="0"/>
                <a:cs typeface="Calibri" panose="020F0502020204030204" pitchFamily="34" charset="0"/>
              </a:rPr>
              <a:t>Chi-Square Goodness of Fit Test. Available at: </a:t>
            </a:r>
            <a:r>
              <a:rPr lang="en-US" sz="105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6"/>
              </a:rPr>
              <a:t>https://www.jmp.com/en_ca/statistics-knowledge-portal/chi-square-test/chi-square-goodness-of-fit-test.html</a:t>
            </a:r>
            <a:r>
              <a:rPr lang="en-US" sz="1100" dirty="0">
                <a:effectLst/>
                <a:latin typeface="Calibri" panose="020F0502020204030204" pitchFamily="34" charset="0"/>
                <a:ea typeface="Times New Roman" panose="02020603050405020304" pitchFamily="18" charset="0"/>
                <a:cs typeface="Calibri" panose="020F0502020204030204" pitchFamily="34" charset="0"/>
              </a:rPr>
              <a:t> </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tabLst>
                <a:tab pos="1325880" algn="l"/>
              </a:tabLst>
            </a:pPr>
            <a:r>
              <a:rPr lang="en-US" sz="1100" dirty="0">
                <a:effectLst/>
                <a:latin typeface="Calibri" panose="020F0502020204030204" pitchFamily="34" charset="0"/>
                <a:ea typeface="Times New Roman" panose="02020603050405020304" pitchFamily="18" charset="0"/>
                <a:cs typeface="Calibri" panose="020F0502020204030204" pitchFamily="34" charset="0"/>
              </a:rPr>
              <a:t>One-way ANOVA. Available at:  </a:t>
            </a:r>
            <a:r>
              <a:rPr lang="en-US" sz="11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7"/>
              </a:rPr>
              <a:t>https://statistics.laerd.com/statistical-guides/one-way-anova-statistical-guide.php</a:t>
            </a:r>
            <a:r>
              <a:rPr lang="en-US" sz="1100" dirty="0">
                <a:effectLst/>
                <a:latin typeface="Calibri" panose="020F0502020204030204" pitchFamily="34" charset="0"/>
                <a:ea typeface="Times New Roman" panose="02020603050405020304" pitchFamily="18" charset="0"/>
                <a:cs typeface="Calibri" panose="020F0502020204030204" pitchFamily="34" charset="0"/>
              </a:rPr>
              <a:t> </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tabLst>
                <a:tab pos="1325880" algn="l"/>
              </a:tabLst>
            </a:pPr>
            <a:r>
              <a:rPr lang="en-US" sz="1100" dirty="0">
                <a:effectLst/>
                <a:latin typeface="Calibri" panose="020F0502020204030204" pitchFamily="34" charset="0"/>
                <a:ea typeface="Times New Roman" panose="02020603050405020304" pitchFamily="18" charset="0"/>
                <a:cs typeface="Calibri" panose="020F0502020204030204" pitchFamily="34" charset="0"/>
              </a:rPr>
              <a:t>P Value from Chi-Square Calculator. Available at: </a:t>
            </a:r>
            <a:r>
              <a:rPr lang="en-US" sz="11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8"/>
              </a:rPr>
              <a:t>https://www.socscistatistics.com/pvalues/chidistribution.aspx</a:t>
            </a:r>
            <a:r>
              <a:rPr lang="en-US" sz="1100" dirty="0">
                <a:effectLst/>
                <a:latin typeface="Calibri" panose="020F0502020204030204" pitchFamily="34" charset="0"/>
                <a:ea typeface="Times New Roman" panose="02020603050405020304" pitchFamily="18" charset="0"/>
                <a:cs typeface="Calibri" panose="020F0502020204030204" pitchFamily="34" charset="0"/>
              </a:rPr>
              <a:t> </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tabLst>
                <a:tab pos="1325880" algn="l"/>
              </a:tabLst>
            </a:pPr>
            <a:r>
              <a:rPr lang="en-US" sz="1100" dirty="0">
                <a:effectLst/>
                <a:latin typeface="Calibri" panose="020F0502020204030204" pitchFamily="34" charset="0"/>
                <a:ea typeface="Times New Roman" panose="02020603050405020304" pitchFamily="18" charset="0"/>
                <a:cs typeface="Calibri" panose="020F0502020204030204" pitchFamily="34" charset="0"/>
              </a:rPr>
              <a:t>P Value from T Score Calculator. Available at:  </a:t>
            </a:r>
            <a:r>
              <a:rPr lang="fr-FR" sz="11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9"/>
              </a:rPr>
              <a:t>https://www.socscistatistics.com/pvalues/tdistribution.aspx</a:t>
            </a:r>
            <a:r>
              <a:rPr lang="fr-FR" sz="1100" dirty="0">
                <a:effectLst/>
                <a:latin typeface="Calibri" panose="020F0502020204030204" pitchFamily="34" charset="0"/>
                <a:ea typeface="Times New Roman" panose="02020603050405020304" pitchFamily="18" charset="0"/>
                <a:cs typeface="Calibri" panose="020F0502020204030204" pitchFamily="34" charset="0"/>
              </a:rPr>
              <a:t>  </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tabLst>
                <a:tab pos="1325880" algn="l"/>
              </a:tabLst>
            </a:pPr>
            <a:r>
              <a:rPr lang="fr-FR" sz="1100" dirty="0">
                <a:effectLst/>
                <a:latin typeface="Calibri" panose="020F0502020204030204" pitchFamily="34" charset="0"/>
                <a:ea typeface="Times New Roman" panose="02020603050405020304" pitchFamily="18" charset="0"/>
                <a:cs typeface="Calibri" panose="020F0502020204030204" pitchFamily="34" charset="0"/>
              </a:rPr>
              <a:t>Sharpe, N., et al. (2014).  </a:t>
            </a:r>
            <a:r>
              <a:rPr lang="fr-FR" sz="1100" i="1" dirty="0">
                <a:effectLst/>
                <a:latin typeface="Calibri" panose="020F0502020204030204" pitchFamily="34" charset="0"/>
                <a:ea typeface="Times New Roman" panose="02020603050405020304" pitchFamily="18" charset="0"/>
                <a:cs typeface="Calibri" panose="020F0502020204030204" pitchFamily="34" charset="0"/>
              </a:rPr>
              <a:t>Business Statistics. </a:t>
            </a:r>
            <a:r>
              <a:rPr lang="fr-FR" sz="1100" dirty="0">
                <a:effectLst/>
                <a:latin typeface="Calibri" panose="020F0502020204030204" pitchFamily="34" charset="0"/>
                <a:ea typeface="Times New Roman" panose="02020603050405020304" pitchFamily="18" charset="0"/>
                <a:cs typeface="Calibri" panose="020F0502020204030204" pitchFamily="34" charset="0"/>
              </a:rPr>
              <a:t>2</a:t>
            </a:r>
            <a:r>
              <a:rPr lang="fr-FR" sz="1100" baseline="30000" dirty="0">
                <a:effectLst/>
                <a:latin typeface="Calibri" panose="020F0502020204030204" pitchFamily="34" charset="0"/>
                <a:ea typeface="Times New Roman" panose="02020603050405020304" pitchFamily="18" charset="0"/>
                <a:cs typeface="Calibri" panose="020F0502020204030204" pitchFamily="34" charset="0"/>
              </a:rPr>
              <a:t>nd</a:t>
            </a:r>
            <a:r>
              <a:rPr lang="fr-FR" sz="1100" dirty="0">
                <a:effectLst/>
                <a:latin typeface="Calibri" panose="020F0502020204030204" pitchFamily="34" charset="0"/>
                <a:ea typeface="Times New Roman" panose="02020603050405020304" pitchFamily="18" charset="0"/>
                <a:cs typeface="Calibri" panose="020F0502020204030204" pitchFamily="34" charset="0"/>
              </a:rPr>
              <a:t> Canadian Edition. Toronto: Pearson </a:t>
            </a:r>
            <a:r>
              <a:rPr lang="fr-FR" sz="1100" i="1" dirty="0">
                <a:effectLst/>
                <a:latin typeface="Calibri" panose="020F0502020204030204" pitchFamily="34" charset="0"/>
                <a:ea typeface="Times New Roman" panose="02020603050405020304" pitchFamily="18" charset="0"/>
                <a:cs typeface="Calibri" panose="020F0502020204030204" pitchFamily="34" charset="0"/>
              </a:rPr>
              <a:t> </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tabLst>
                <a:tab pos="1325880" algn="l"/>
              </a:tabLst>
            </a:pPr>
            <a:r>
              <a:rPr lang="en-US" sz="1100" dirty="0">
                <a:effectLst/>
                <a:latin typeface="Calibri" panose="020F0502020204030204" pitchFamily="34" charset="0"/>
                <a:ea typeface="Times New Roman" panose="02020603050405020304" pitchFamily="18" charset="0"/>
                <a:cs typeface="Calibri" panose="020F0502020204030204" pitchFamily="34" charset="0"/>
              </a:rPr>
              <a:t>Two Sample t Test: equal variances. Available at: </a:t>
            </a:r>
            <a:r>
              <a:rPr lang="en-US" sz="11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0"/>
              </a:rPr>
              <a:t>https://www.real-statistics.com/students-t-distribution/two-sample-t-test-equal-variances/</a:t>
            </a:r>
            <a:r>
              <a:rPr lang="en-US" sz="1100" dirty="0">
                <a:effectLst/>
                <a:latin typeface="Calibri" panose="020F0502020204030204" pitchFamily="34" charset="0"/>
                <a:ea typeface="Times New Roman" panose="02020603050405020304" pitchFamily="18" charset="0"/>
                <a:cs typeface="Calibri" panose="020F0502020204030204" pitchFamily="34" charset="0"/>
              </a:rPr>
              <a:t> </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tabLst>
                <a:tab pos="1325880" algn="l"/>
              </a:tabLst>
            </a:pPr>
            <a:r>
              <a:rPr lang="en-US" sz="1100" dirty="0">
                <a:effectLst/>
                <a:latin typeface="Calibri" panose="020F0502020204030204" pitchFamily="34" charset="0"/>
                <a:ea typeface="Times New Roman" panose="02020603050405020304" pitchFamily="18" charset="0"/>
                <a:cs typeface="Calibri" panose="020F0502020204030204" pitchFamily="34" charset="0"/>
              </a:rPr>
              <a:t>Two Sample t Test: unequal variances. Available at: </a:t>
            </a:r>
            <a:r>
              <a:rPr lang="en-US" sz="11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1"/>
              </a:rPr>
              <a:t>https://www.real-statistics.com/students-t-distribution/two-sample-t-test-uequal-variances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07000"/>
              </a:lnSpc>
              <a:spcAft>
                <a:spcPts val="800"/>
              </a:spcAft>
              <a:tabLst>
                <a:tab pos="1325880" algn="l"/>
              </a:tabLst>
            </a:pPr>
            <a:r>
              <a:rPr lang="en-US" sz="1100" dirty="0">
                <a:effectLst/>
                <a:latin typeface="Calibri" panose="020F0502020204030204" pitchFamily="34" charset="0"/>
                <a:ea typeface="Times New Roman" panose="02020603050405020304" pitchFamily="18" charset="0"/>
                <a:cs typeface="Calibri" panose="020F0502020204030204" pitchFamily="34" charset="0"/>
              </a:rPr>
              <a:t>Type I and Type II Errors. Available at: </a:t>
            </a:r>
            <a:r>
              <a:rPr lang="en-CA" sz="1100" u="sng"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12"/>
              </a:rPr>
              <a:t>https://www.scribbr.com/statistics/type-i-and-type-ii-errors/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Clr>
                <a:schemeClr val="dk1"/>
              </a:buClr>
              <a:buSzPts val="1100"/>
              <a:buFont typeface="Arial"/>
              <a:buNone/>
            </a:pPr>
            <a:br>
              <a:rPr lang="en-US" dirty="0">
                <a:solidFill>
                  <a:schemeClr val="lt1"/>
                </a:solidFill>
              </a:rPr>
            </a:br>
            <a:endParaRPr lang="en-US" dirty="0"/>
          </a:p>
        </p:txBody>
      </p:sp>
    </p:spTree>
    <p:extLst>
      <p:ext uri="{BB962C8B-B14F-4D97-AF65-F5344CB8AC3E}">
        <p14:creationId xmlns:p14="http://schemas.microsoft.com/office/powerpoint/2010/main" val="14548901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6"/>
        <p:cNvGrpSpPr/>
        <p:nvPr/>
      </p:nvGrpSpPr>
      <p:grpSpPr>
        <a:xfrm>
          <a:off x="0" y="0"/>
          <a:ext cx="0" cy="0"/>
          <a:chOff x="0" y="0"/>
          <a:chExt cx="0" cy="0"/>
        </a:xfrm>
      </p:grpSpPr>
      <p:sp>
        <p:nvSpPr>
          <p:cNvPr id="1157" name="Google Shape;1157;p107"/>
          <p:cNvSpPr txBox="1">
            <a:spLocks noGrp="1"/>
          </p:cNvSpPr>
          <p:nvPr>
            <p:ph type="ctrTitle"/>
          </p:nvPr>
        </p:nvSpPr>
        <p:spPr>
          <a:xfrm>
            <a:off x="817499" y="540000"/>
            <a:ext cx="4741472" cy="88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endParaRPr dirty="0"/>
          </a:p>
        </p:txBody>
      </p:sp>
      <p:sp>
        <p:nvSpPr>
          <p:cNvPr id="1158" name="Google Shape;1158;p107"/>
          <p:cNvSpPr txBox="1">
            <a:spLocks noGrp="1"/>
          </p:cNvSpPr>
          <p:nvPr>
            <p:ph type="subTitle" idx="1"/>
          </p:nvPr>
        </p:nvSpPr>
        <p:spPr>
          <a:xfrm>
            <a:off x="816925" y="1628550"/>
            <a:ext cx="3297000" cy="109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solidFill>
                  <a:schemeClr val="lt1"/>
                </a:solidFill>
              </a:rPr>
              <a:t>Do</a:t>
            </a:r>
            <a:r>
              <a:rPr lang="en" dirty="0"/>
              <a:t> you</a:t>
            </a:r>
            <a:r>
              <a:rPr lang="en" dirty="0">
                <a:solidFill>
                  <a:schemeClr val="lt1"/>
                </a:solidFill>
              </a:rPr>
              <a:t> have any questions?</a:t>
            </a:r>
            <a:endParaRPr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a:p>
            <a:pPr marL="0" lvl="0" indent="0" algn="l" rtl="0">
              <a:spcBef>
                <a:spcPts val="0"/>
              </a:spcBef>
              <a:spcAft>
                <a:spcPts val="0"/>
              </a:spcAft>
              <a:buClr>
                <a:schemeClr val="dk1"/>
              </a:buClr>
              <a:buSzPts val="1100"/>
              <a:buFont typeface="Arial"/>
              <a:buNone/>
            </a:pPr>
            <a:r>
              <a:rPr lang="en" dirty="0">
                <a:solidFill>
                  <a:schemeClr val="lt1"/>
                </a:solidFill>
              </a:rPr>
              <a:t>scott@mullinresearch.com </a:t>
            </a:r>
            <a:endParaRPr dirty="0">
              <a:solidFill>
                <a:schemeClr val="lt1"/>
              </a:solidFill>
            </a:endParaRPr>
          </a:p>
          <a:p>
            <a:pPr marL="0" lvl="0" indent="0" algn="l" rtl="0">
              <a:spcBef>
                <a:spcPts val="0"/>
              </a:spcBef>
              <a:spcAft>
                <a:spcPts val="0"/>
              </a:spcAft>
              <a:buClr>
                <a:schemeClr val="dk1"/>
              </a:buClr>
              <a:buSzPts val="1100"/>
              <a:buFont typeface="Arial"/>
              <a:buNone/>
            </a:pPr>
            <a:r>
              <a:rPr lang="en" dirty="0">
                <a:solidFill>
                  <a:schemeClr val="lt1"/>
                </a:solidFill>
              </a:rPr>
              <a:t>+1 800 767 7766</a:t>
            </a:r>
            <a:endParaRPr dirty="0">
              <a:solidFill>
                <a:schemeClr val="lt1"/>
              </a:solidFill>
            </a:endParaRPr>
          </a:p>
          <a:p>
            <a:pPr marL="0" lvl="0" indent="0" algn="l" rtl="0">
              <a:spcBef>
                <a:spcPts val="0"/>
              </a:spcBef>
              <a:spcAft>
                <a:spcPts val="0"/>
              </a:spcAft>
              <a:buClr>
                <a:schemeClr val="dk1"/>
              </a:buClr>
              <a:buSzPts val="1100"/>
              <a:buFont typeface="Arial"/>
              <a:buNone/>
            </a:pPr>
            <a:r>
              <a:rPr lang="en" dirty="0">
                <a:solidFill>
                  <a:schemeClr val="lt1"/>
                </a:solidFill>
              </a:rPr>
              <a:t>mullinresearch.com</a:t>
            </a:r>
            <a:endParaRPr dirty="0"/>
          </a:p>
        </p:txBody>
      </p:sp>
      <p:sp>
        <p:nvSpPr>
          <p:cNvPr id="1159" name="Google Shape;1159;p107"/>
          <p:cNvSpPr/>
          <p:nvPr/>
        </p:nvSpPr>
        <p:spPr>
          <a:xfrm>
            <a:off x="1812127" y="4108227"/>
            <a:ext cx="214638" cy="204979"/>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0" name="Google Shape;1160;p107"/>
          <p:cNvSpPr/>
          <p:nvPr/>
        </p:nvSpPr>
        <p:spPr>
          <a:xfrm>
            <a:off x="1299451" y="4148650"/>
            <a:ext cx="238540" cy="164561"/>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1" name="Google Shape;1161;p107"/>
          <p:cNvSpPr/>
          <p:nvPr/>
        </p:nvSpPr>
        <p:spPr>
          <a:xfrm>
            <a:off x="914409" y="4074683"/>
            <a:ext cx="110924" cy="238540"/>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p47"/>
          <p:cNvSpPr txBox="1">
            <a:spLocks noGrp="1"/>
          </p:cNvSpPr>
          <p:nvPr>
            <p:ph type="ctrTitle"/>
          </p:nvPr>
        </p:nvSpPr>
        <p:spPr>
          <a:xfrm flipH="1">
            <a:off x="3038225" y="1435700"/>
            <a:ext cx="2755800" cy="192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KEY FINDINGS</a:t>
            </a:r>
            <a:endParaRPr dirty="0"/>
          </a:p>
        </p:txBody>
      </p:sp>
      <p:sp>
        <p:nvSpPr>
          <p:cNvPr id="353" name="Google Shape;353;p47"/>
          <p:cNvSpPr txBox="1">
            <a:spLocks noGrp="1"/>
          </p:cNvSpPr>
          <p:nvPr>
            <p:ph type="title" idx="2"/>
          </p:nvPr>
        </p:nvSpPr>
        <p:spPr>
          <a:xfrm flipH="1">
            <a:off x="6075979" y="233290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cSld>
  <p:clrMapOvr>
    <a:masterClrMapping/>
  </p:clrMapOvr>
</p:sld>
</file>

<file path=ppt/theme/theme1.xml><?xml version="1.0" encoding="utf-8"?>
<a:theme xmlns:a="http://schemas.openxmlformats.org/drawingml/2006/main" name="Insurance Plan by Slidesgo">
  <a:themeElements>
    <a:clrScheme name="Simple Light">
      <a:dk1>
        <a:srgbClr val="000000"/>
      </a:dk1>
      <a:lt1>
        <a:srgbClr val="FFFFFF"/>
      </a:lt1>
      <a:dk2>
        <a:srgbClr val="595959"/>
      </a:dk2>
      <a:lt2>
        <a:srgbClr val="EEEEEE"/>
      </a:lt2>
      <a:accent1>
        <a:srgbClr val="00D6C0"/>
      </a:accent1>
      <a:accent2>
        <a:srgbClr val="073763"/>
      </a:accent2>
      <a:accent3>
        <a:srgbClr val="0B5394"/>
      </a:accent3>
      <a:accent4>
        <a:srgbClr val="3D85C6"/>
      </a:accent4>
      <a:accent5>
        <a:srgbClr val="008275"/>
      </a:accent5>
      <a:accent6>
        <a:srgbClr val="00AE9D"/>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13206</TotalTime>
  <Words>8295</Words>
  <Application>Microsoft Office PowerPoint</Application>
  <PresentationFormat>On-screen Show (16:9)</PresentationFormat>
  <Paragraphs>638</Paragraphs>
  <Slides>85</Slides>
  <Notes>85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85</vt:i4>
      </vt:variant>
    </vt:vector>
  </HeadingPairs>
  <TitlesOfParts>
    <vt:vector size="96" baseType="lpstr">
      <vt:lpstr>Anton</vt:lpstr>
      <vt:lpstr>Arial</vt:lpstr>
      <vt:lpstr>Arial Black</vt:lpstr>
      <vt:lpstr>Calibri</vt:lpstr>
      <vt:lpstr>Fira Sans Condensed Medium</vt:lpstr>
      <vt:lpstr>Fira Sans Extra Condensed</vt:lpstr>
      <vt:lpstr>Fira Sans Extra Condensed Medium</vt:lpstr>
      <vt:lpstr>Fira Sans Extra Condensed SemiBold</vt:lpstr>
      <vt:lpstr>Roboto Slab</vt:lpstr>
      <vt:lpstr>Times New Roman</vt:lpstr>
      <vt:lpstr>Insurance Plan by Slidesgo</vt:lpstr>
      <vt:lpstr>Axis Insurance</vt:lpstr>
      <vt:lpstr>TABLE OF CONTENTS</vt:lpstr>
      <vt:lpstr>INTRODUCTION</vt:lpstr>
      <vt:lpstr>Scope of Study</vt:lpstr>
      <vt:lpstr>Primary Research Questions</vt:lpstr>
      <vt:lpstr>Major Assumptions</vt:lpstr>
      <vt:lpstr>Major Assumptions</vt:lpstr>
      <vt:lpstr>Limitations</vt:lpstr>
      <vt:lpstr>KEY FINDINGS</vt:lpstr>
      <vt:lpstr>Investigation 1:</vt:lpstr>
      <vt:lpstr>Investigation 2:</vt:lpstr>
      <vt:lpstr>Investigation 3:</vt:lpstr>
      <vt:lpstr>Investigation 4:</vt:lpstr>
      <vt:lpstr>PowerPoint Presentation</vt:lpstr>
      <vt:lpstr>PowerPoint Presentation</vt:lpstr>
      <vt:lpstr>PowerPoint Presentation</vt:lpstr>
      <vt:lpstr>PowerPoint Presentation</vt:lpstr>
      <vt:lpstr>PowerPoint Presentation</vt:lpstr>
      <vt:lpstr>DEMOGRAPHICS</vt:lpstr>
      <vt:lpstr>1337</vt:lpstr>
      <vt:lpstr>Mean: 39.22 years</vt:lpstr>
      <vt:lpstr>SEX</vt:lpstr>
      <vt:lpstr>Max: 53.13</vt:lpstr>
      <vt:lpstr>CHILDREN</vt:lpstr>
      <vt:lpstr>1 in 5 customers are smokers</vt:lpstr>
      <vt:lpstr>REGION</vt:lpstr>
      <vt:lpstr>Min: $1,121.87</vt:lpstr>
      <vt:lpstr>INFERENTIAL STATISTICS</vt:lpstr>
      <vt:lpstr>METHODOLOGY: Setting up the Study</vt:lpstr>
      <vt:lpstr>METHODOLOGY: Five-Step Process</vt:lpstr>
      <vt:lpstr>METHODOLOGY: Conclusions</vt:lpstr>
      <vt:lpstr>INVESTIGATION 1: Question</vt:lpstr>
      <vt:lpstr>INVESTIGATION 1: Five-Step Process</vt:lpstr>
      <vt:lpstr>INVESTIGATION 1: Five-Step Process</vt:lpstr>
      <vt:lpstr>INVESTIGATION 1: Five-Step Process</vt:lpstr>
      <vt:lpstr>INVESTIGATION 1: Conclusion</vt:lpstr>
      <vt:lpstr>INVESTIGATION 1: Supplementary Question</vt:lpstr>
      <vt:lpstr>INVESTIGATION 1: Supplementary Question</vt:lpstr>
      <vt:lpstr>INVESTIGATION 1: Supplementary Question</vt:lpstr>
      <vt:lpstr>INVESTIGATION 1: Supplementary Question</vt:lpstr>
      <vt:lpstr>INVESTIGATION 2: Question</vt:lpstr>
      <vt:lpstr>INVESTIGATION 2: Five-Step Process</vt:lpstr>
      <vt:lpstr>INVESTIGATION 2: Five-Step Process</vt:lpstr>
      <vt:lpstr>INVESTIGATION 2: Five-Step Process</vt:lpstr>
      <vt:lpstr>INVESTIGATION 2: Conclusion</vt:lpstr>
      <vt:lpstr>INVESTIGATION 3: Question</vt:lpstr>
      <vt:lpstr>INVESTIGATION 3: Five-Step Process</vt:lpstr>
      <vt:lpstr>INVESTIGATION 3: Five-Step Process</vt:lpstr>
      <vt:lpstr>INVESTIGATION 3: Five-Step Process</vt:lpstr>
      <vt:lpstr>INVESTIGATION 3: Five-Step Process</vt:lpstr>
      <vt:lpstr>INVESTIGATION 3: Five-Step Process</vt:lpstr>
      <vt:lpstr>INVESTIGATION 3: Five-Step Process</vt:lpstr>
      <vt:lpstr>INVESTIGATION 3: Conclusion</vt:lpstr>
      <vt:lpstr>INVESTIGATION 4: Question</vt:lpstr>
      <vt:lpstr>INVESTIGATION 4: Five-Step Process</vt:lpstr>
      <vt:lpstr>INVESTIGATION 4: Five-Step Process</vt:lpstr>
      <vt:lpstr>INVESTIGATION 4: Five-Step Process</vt:lpstr>
      <vt:lpstr>INVESTIGATION 4: Conclusion</vt:lpstr>
      <vt:lpstr>RECOMMENDATIONS</vt:lpstr>
      <vt:lpstr>Recommendations based on Investigation Question 1</vt:lpstr>
      <vt:lpstr>Recommendations based on Investigation 1: Supplementary Question</vt:lpstr>
      <vt:lpstr>Recommendations based on Investigation Question 2</vt:lpstr>
      <vt:lpstr>Recommendations based on Investigation Question 3</vt:lpstr>
      <vt:lpstr>Recommendations based on Investigation Question 4</vt:lpstr>
      <vt:lpstr>Additional Recommendations</vt:lpstr>
      <vt:lpstr>Additional Recommendations</vt:lpstr>
      <vt:lpstr>CONCLUSIONS</vt:lpstr>
      <vt:lpstr>INVESTIGATION 1</vt:lpstr>
      <vt:lpstr>INVESTIGATION 2</vt:lpstr>
      <vt:lpstr>INVESTIGATION 3</vt:lpstr>
      <vt:lpstr>INVESTIGATION 4</vt:lpstr>
      <vt:lpstr>OVERALL CONCLUSIONS</vt:lpstr>
      <vt:lpstr>Going Forward</vt:lpstr>
      <vt:lpstr>SUPPORTING DATA </vt:lpstr>
      <vt:lpstr>Supporting Data for Investigation Question 1</vt:lpstr>
      <vt:lpstr>Supporting Data for Investigation Question 1</vt:lpstr>
      <vt:lpstr>Supporting Data for Investigation Question 2</vt:lpstr>
      <vt:lpstr>Supporting Data for Investigation Question 3</vt:lpstr>
      <vt:lpstr>Supporting Data for Investigation Question 3</vt:lpstr>
      <vt:lpstr>Supporting Data for Investigation Question 3</vt:lpstr>
      <vt:lpstr>Supporting Data for Investigation Question 3</vt:lpstr>
      <vt:lpstr>Supporting Data for Investigation Question 4</vt:lpstr>
      <vt:lpstr>Supporting Data for Investigation Question 4</vt:lpstr>
      <vt:lpstr>BIBLIOGRAPHY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PLAN</dc:title>
  <dc:creator>Scott M</dc:creator>
  <cp:lastModifiedBy>Scott M</cp:lastModifiedBy>
  <cp:revision>160</cp:revision>
  <dcterms:modified xsi:type="dcterms:W3CDTF">2021-04-17T18:11:40Z</dcterms:modified>
</cp:coreProperties>
</file>